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  <p:sldMasterId id="2147483683" r:id="rId4"/>
    <p:sldMasterId id="2147483694" r:id="rId5"/>
  </p:sldMasterIdLst>
  <p:notesMasterIdLst>
    <p:notesMasterId r:id="rId27"/>
  </p:notesMasterIdLst>
  <p:sldIdLst>
    <p:sldId id="256" r:id="rId6"/>
    <p:sldId id="257" r:id="rId7"/>
    <p:sldId id="258" r:id="rId8"/>
    <p:sldId id="27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BD680-D16D-422F-8F08-B64CA535D7C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4C72E-BDC3-474C-B0B6-9FDE4A5E9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35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8721979-06EF-40B1-A169-C523FBB0D445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FE5E8B-5EFA-4451-9964-7909A314829E}" type="datetime1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7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BD97E7-7E5C-4D4C-881C-A65D07D3A5BF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33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30416-CD3A-4D06-B14A-EAB348569464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6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36CB-D4F1-4A8A-B7F5-54F3EDF276DF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010A-6133-4724-9A4C-B6ADE1B6F03A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7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3666-E806-4F9D-8123-590023E2A2C7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99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CC3A-9E10-4231-B0E2-60BFB1DCF595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87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8E0AAD1-D15B-48BE-B163-BF75D8238F5D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26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FCE5ADD-EC8B-4F3D-8DAF-57E2D340FE6B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3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432612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1" y="1238253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2E43A6EC-E415-4733-8BF6-715E91865E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3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7F2C04FA-F77B-4F61-905A-CE260EF52064}" type="datetime1">
              <a:rPr lang="en-US" smtClean="0"/>
              <a:t>7/31/2020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4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79190D-5267-4EC9-BB6B-5F1ABD222001}" type="datetime1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67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BD701-226D-4613-9575-322EB30ED660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78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62A0-8F09-41FD-8DA9-58DA0B39766B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92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0CE4-FD61-4696-8416-8E4E5BFD786F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11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3E19-1969-4A2F-B6C8-F2301C863866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79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5CDB-A5F1-422B-9C54-0AEA9DD8461D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40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502D22E-2E7C-4433-BA5D-E943C16DAA16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2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0405936-6D46-4B47-9EB4-879D0DDC860C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8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AE5-D679-4674-A7A5-BA47C1BD8F97}" type="datetime1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5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90CF5553-725E-4C8E-B742-597516828F0B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3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4872-92C2-414E-8879-121014514081}" type="datetime1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6EC-E415-4733-8BF6-715E91865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53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03665"/>
            <a:ext cx="11563349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C4545437-09CC-4800-99E2-D2E3FC8182D5}" type="datetime1">
              <a:rPr lang="en-US" altLang="en-US" smtClean="0"/>
              <a:t>7/31/2020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76" y="6515100"/>
            <a:ext cx="5911160" cy="241300"/>
          </a:xfrm>
        </p:spPr>
        <p:txBody>
          <a:bodyPr/>
          <a:lstStyle>
            <a:lvl1pPr>
              <a:defRPr sz="12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smtClean="0"/>
              <a:t>Lambert | ArgonCube Engineering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643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735ABD5-165C-43A9-9DE4-CAAD78ECA516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44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0A09F50-5586-4002-A5E4-66A77DAEF38E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49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181F79E-2A8B-4484-A86B-66C0E8D7C018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318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610B1260-F20C-48F9-9336-A83AD969CBE9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04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8D0DB20-59C0-418D-87C8-2BC1AFE463DD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59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4EC5E29-0A98-48C9-BCF0-5401C0626F5E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66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36636D1-B053-4F18-BEED-A66F16AE803F}" type="datetime1">
              <a:rPr lang="en-US" smtClean="0"/>
              <a:t>7/31/2020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11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DB43C0-702E-4349-A1BA-F326D96091EC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1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867665-2BD5-4840-80C1-D76AA00118E5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0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35984-7707-4424-80A5-B2245B647D83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475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E34F3A-D102-4957-B012-7B0C2DA4448B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02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BC7628-6B21-4548-BD6F-FB4988FD4EAA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97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EE4C6A-F281-4DA9-A75F-5374167C7D09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97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BE8D15-9027-4A11-B97A-3909BDC3D998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745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9B4274-CA7E-486A-A4E1-A002F3338B9F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331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7C9713-C94E-467A-93F7-000E9541D0AD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90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4B743C-AEE4-43E8-A7EA-2DF1FF2C5DF1}" type="datetime1">
              <a:rPr lang="en-US" smtClean="0">
                <a:latin typeface="Helvetica"/>
                <a:cs typeface="Helvetica"/>
              </a:rPr>
              <a:t>7/31/2020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9BB8-1E80-451E-B3A0-AF785D8CFEA2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1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D0A7-45C2-4B67-99C4-6642B27778F8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0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338F-6F19-497C-82F8-75DE3AA43D83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7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ED57-8EC3-40F7-9691-BDA4B1F468F7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5EE1470-00C1-44CF-B794-85D163D30B8F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257908" y="475760"/>
            <a:ext cx="11723077" cy="14248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1" y="6009719"/>
            <a:ext cx="2125969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7908" y="5728951"/>
            <a:ext cx="11723077" cy="17586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9941" y="5896736"/>
            <a:ext cx="872067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6033" y="5746537"/>
            <a:ext cx="2476892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279" y="5974476"/>
            <a:ext cx="2909413" cy="486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C561-2D50-493E-B53E-15498501F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3334" y="115803"/>
            <a:ext cx="1810669" cy="3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8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B239D63-F711-47F8-A80C-16F864ADD9B8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2822E6B-B98B-4910-B384-8E9BCCCCFA66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986065-A285-4FD0-9C53-8BFF5F677D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FA84C05-6E6A-4C33-ACD3-AB12DF7293EA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59BE4-CA4F-4C5E-8251-30A3FCB25A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1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A974EB4-63D0-4176-B5A8-711CFB54C631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6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-lmBSjRDpnzZ0gtHTAFEspFZpMyo_4Z0?usp=sharin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6El55lZoHEbDepEzi5HnhKXYzpLuSFcN?usp=sharing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6El55lZoHEbDepEzi5HnhKXYzpLuSFcN?usp=sharin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1L_lNb8Jsgv6g3gW8x4JVjG3Mgt7q3aMzV4E1kbZpks/edit?usp=sharin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-lmBSjRDpnzZ0gtHTAFEspFZpMyo_4Z0?usp=sharin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 LArTPC Preliminary Design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07/31/2020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Interface documentation 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5CE572-A7C1-4279-BC12-4589E98DC404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600" dirty="0" smtClean="0"/>
              <a:t>Engineering team is responsible for designing and documenting (via interface drawings) both internal and external interfaces: Maturity ≥ 90%</a:t>
            </a:r>
          </a:p>
          <a:p>
            <a:pPr lvl="1"/>
            <a:r>
              <a:rPr lang="en-US" sz="1400" dirty="0" smtClean="0"/>
              <a:t>Subsystem lead engineers are responsible for the design of their interface to other subsystems (internal)</a:t>
            </a:r>
          </a:p>
          <a:p>
            <a:pPr lvl="1"/>
            <a:r>
              <a:rPr lang="en-US" sz="1400" dirty="0" smtClean="0"/>
              <a:t>Lead engineer is generally responsible for external interfaces (with input from subsystem engineers where required/applicable)</a:t>
            </a:r>
          </a:p>
          <a:p>
            <a:r>
              <a:rPr lang="en-US" sz="1600" dirty="0" smtClean="0"/>
              <a:t>L3 managers are responsible for maintaining Interface Control Documents (ICDs)</a:t>
            </a:r>
            <a:r>
              <a:rPr lang="en-US" sz="1600" dirty="0"/>
              <a:t> : Maturity ≥ 90</a:t>
            </a:r>
            <a:r>
              <a:rPr lang="en-US" sz="1600" dirty="0" smtClean="0"/>
              <a:t>%</a:t>
            </a:r>
          </a:p>
          <a:p>
            <a:pPr lvl="1"/>
            <a:r>
              <a:rPr lang="en-US" sz="1400" dirty="0" smtClean="0"/>
              <a:t>These document templates have been distributed, interfaces are tracked in a table format</a:t>
            </a:r>
          </a:p>
          <a:p>
            <a:pPr lvl="1"/>
            <a:r>
              <a:rPr lang="en-US" sz="1400" dirty="0" smtClean="0"/>
              <a:t>Interfaces can be defined by an interface drawing → this drawing must be referenced in the interface document → if interface document is released, interface drawing should be released as well to ensure interface is preserved</a:t>
            </a:r>
          </a:p>
          <a:p>
            <a:r>
              <a:rPr lang="en-US" sz="1600" dirty="0" smtClean="0"/>
              <a:t>Near term schedule</a:t>
            </a:r>
          </a:p>
          <a:p>
            <a:pPr lvl="1"/>
            <a:r>
              <a:rPr lang="en-US" sz="1400" dirty="0" smtClean="0"/>
              <a:t>August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2020: Collect initial drafts of interface documents from subsystem leads</a:t>
            </a:r>
          </a:p>
          <a:p>
            <a:pPr lvl="1"/>
            <a:r>
              <a:rPr lang="en-US" sz="1400" dirty="0" smtClean="0"/>
              <a:t>August 27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2020: Lead engineer completes review, revises, and forwards to TL</a:t>
            </a:r>
          </a:p>
          <a:p>
            <a:pPr lvl="1"/>
            <a:r>
              <a:rPr lang="en-US" sz="1400" dirty="0" smtClean="0"/>
              <a:t>September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2020: CL &amp; TL review and approve initial revision</a:t>
            </a:r>
          </a:p>
          <a:p>
            <a:r>
              <a:rPr lang="en-US" sz="1600" dirty="0" smtClean="0"/>
              <a:t>For the initial release of these documents it is unlikely that interface drawings exist → identify all interfaces and locations, use “TBC” in lieu of interface drawings → incorporate interface drawings into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revision</a:t>
            </a:r>
          </a:p>
          <a:p>
            <a:r>
              <a:rPr lang="en-US" sz="1600" dirty="0"/>
              <a:t>Templates at: </a:t>
            </a:r>
            <a:r>
              <a:rPr lang="en-US" sz="1600" dirty="0">
                <a:hlinkClick r:id="rId2"/>
              </a:rPr>
              <a:t>https://drive.google.com/drive/folders/1-lmBSjRDpnzZ0gtHTAFEspFZpMyo_4Z0?usp=sharing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44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Engineering safety analysis plan and initial engineering analysis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3C8E7-2BF0-48BA-830D-0123E646B923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Lead engineer is coordinating with LBNF/DUNE EH&amp;S lead to develop ND LArTPC safety documentation: Maturity ≥ </a:t>
            </a:r>
          </a:p>
          <a:p>
            <a:pPr lvl="1"/>
            <a:r>
              <a:rPr lang="en-US" dirty="0" smtClean="0"/>
              <a:t>Distribute EH&amp;S documentation templates to L3s (August 7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Preliminary installation and testing plans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F75E0-5AF4-402F-B52D-E80D6E7B7B3A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Subsystem lead engineers responsible for developing assembly/installation plans for their system: Maturity ≥ 50%</a:t>
            </a:r>
          </a:p>
          <a:p>
            <a:pPr lvl="1"/>
            <a:r>
              <a:rPr lang="en-US" dirty="0" smtClean="0"/>
              <a:t>Acceptance Criteria List: Maturity ≥ 65%</a:t>
            </a:r>
          </a:p>
          <a:p>
            <a:pPr lvl="2"/>
            <a:r>
              <a:rPr lang="en-US" dirty="0" smtClean="0"/>
              <a:t>What are the key parameters that must be satisfied to show your system meets spec?</a:t>
            </a:r>
          </a:p>
          <a:p>
            <a:pPr lvl="1"/>
            <a:r>
              <a:rPr lang="en-US" dirty="0" smtClean="0"/>
              <a:t>Test and Inspection Plan</a:t>
            </a:r>
            <a:r>
              <a:rPr lang="en-US" dirty="0"/>
              <a:t>: Maturity ≥ </a:t>
            </a:r>
            <a:r>
              <a:rPr lang="en-US" dirty="0" smtClean="0"/>
              <a:t>45%</a:t>
            </a:r>
          </a:p>
          <a:p>
            <a:pPr lvl="2"/>
            <a:r>
              <a:rPr lang="en-US" dirty="0" smtClean="0"/>
              <a:t>What testing/inspection is required to show acceptance criteria is met?</a:t>
            </a:r>
          </a:p>
          <a:p>
            <a:pPr lvl="1"/>
            <a:r>
              <a:rPr lang="en-US" dirty="0" smtClean="0"/>
              <a:t>Work Instructions</a:t>
            </a:r>
            <a:r>
              <a:rPr lang="en-US" dirty="0"/>
              <a:t>: Maturity ≥ </a:t>
            </a:r>
            <a:r>
              <a:rPr lang="en-US" dirty="0" smtClean="0"/>
              <a:t>45%</a:t>
            </a:r>
          </a:p>
          <a:p>
            <a:pPr lvl="2"/>
            <a:r>
              <a:rPr lang="en-US" dirty="0" smtClean="0"/>
              <a:t>How should your system be handled/assembled during both testing and eventual assembly?</a:t>
            </a:r>
          </a:p>
          <a:p>
            <a:pPr lvl="2"/>
            <a:r>
              <a:rPr lang="en-US" dirty="0" smtClean="0"/>
              <a:t>What are</a:t>
            </a:r>
          </a:p>
          <a:p>
            <a:r>
              <a:rPr lang="en-US" dirty="0" smtClean="0"/>
              <a:t>Lead engineer to supply subsystem leads with templates for above documents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Incorporation of </a:t>
            </a:r>
            <a:r>
              <a:rPr lang="en-US" sz="2400" strike="sngStrike" dirty="0"/>
              <a:t>ProtoDUNE &amp; other </a:t>
            </a:r>
            <a:r>
              <a:rPr lang="en-US" sz="2400" dirty="0"/>
              <a:t>prototyping lessons learned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02324-BA9C-4931-8B2F-43CD3E34B136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Prototyping is an integral part of the preliminary design development</a:t>
            </a:r>
          </a:p>
          <a:p>
            <a:r>
              <a:rPr lang="en-US" dirty="0"/>
              <a:t>At a minimum, we are targeting to have two prototyping efforts wrapped up by the conclusion of preliminary design with a third in underway/imminent</a:t>
            </a:r>
          </a:p>
          <a:p>
            <a:pPr lvl="1"/>
            <a:r>
              <a:rPr lang="en-US" dirty="0" err="1"/>
              <a:t>SingleCubeTPC</a:t>
            </a:r>
            <a:r>
              <a:rPr lang="en-US" dirty="0"/>
              <a:t>: all field structure kits are distributed → charge readout (7-8 weeks)</a:t>
            </a:r>
          </a:p>
          <a:p>
            <a:pPr lvl="1"/>
            <a:r>
              <a:rPr lang="en-US" dirty="0"/>
              <a:t>Module 0: targeting November 2020 for initial operations</a:t>
            </a:r>
          </a:p>
          <a:p>
            <a:pPr lvl="2"/>
            <a:r>
              <a:rPr lang="en-US" dirty="0"/>
              <a:t>Module 0 Master Parts List → main page is updated, please go into your subsystem and update your BOM or use as opportunity to see where you are at in your deliverables</a:t>
            </a:r>
          </a:p>
          <a:p>
            <a:pPr lvl="1"/>
            <a:r>
              <a:rPr lang="en-US" dirty="0"/>
              <a:t>2x2: targeting spring 2021 for initial operations, which may coincide with the PDRs</a:t>
            </a:r>
          </a:p>
          <a:p>
            <a:r>
              <a:rPr lang="en-US" dirty="0"/>
              <a:t>It is critical that prototype results are clearly communicated and available for next years PDR → additionally January 2021 IPR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Manufacturing methods and acquisition strategy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30B3C-62D2-4918-BF9C-191F4B91954C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Subsystem lead engineers determine how their system are fabricated with L3s supporting procurement efforts</a:t>
            </a:r>
          </a:p>
          <a:p>
            <a:r>
              <a:rPr lang="en-US" dirty="0" smtClean="0"/>
              <a:t>At PDR level this is most likely referring to high-cost, high-risk, long-lead items</a:t>
            </a:r>
          </a:p>
          <a:p>
            <a:r>
              <a:rPr lang="en-US" dirty="0" smtClean="0"/>
              <a:t>Lead Engineer to provide better definition on this in the future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Plans for production and evaluation of prototypes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883D6-830F-434F-AA2C-2A611F478A1C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Full-Scale Demonstrator (FSD)</a:t>
            </a:r>
          </a:p>
          <a:p>
            <a:pPr lvl="1"/>
            <a:r>
              <a:rPr lang="en-US" dirty="0" smtClean="0"/>
              <a:t>Single full scale ND module that incorporates all design features and subsystems</a:t>
            </a:r>
          </a:p>
          <a:p>
            <a:pPr lvl="1"/>
            <a:r>
              <a:rPr lang="en-US" dirty="0" smtClean="0"/>
              <a:t>Final prototype before 1</a:t>
            </a:r>
            <a:r>
              <a:rPr lang="en-US" baseline="30000" dirty="0" smtClean="0"/>
              <a:t>st</a:t>
            </a:r>
            <a:r>
              <a:rPr lang="en-US" dirty="0" smtClean="0"/>
              <a:t> article production of the ND LArTPC</a:t>
            </a:r>
          </a:p>
          <a:p>
            <a:pPr lvl="1"/>
            <a:r>
              <a:rPr lang="en-US" dirty="0" smtClean="0"/>
              <a:t>Preliminary design feeds into development of the FSD (2021-2023)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1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Draft manufacturing, quality assurance, testing and procurement plans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668E5-328F-45AF-AE9A-7E1185B2BB8E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Lead engineer is coordinating with LBNF/DUNE </a:t>
            </a:r>
            <a:r>
              <a:rPr lang="en-US" dirty="0" smtClean="0"/>
              <a:t>QA/QC </a:t>
            </a:r>
            <a:r>
              <a:rPr lang="en-US" dirty="0"/>
              <a:t>lead to develop ND LArTPC safety documentation</a:t>
            </a:r>
          </a:p>
          <a:p>
            <a:pPr lvl="1"/>
            <a:r>
              <a:rPr lang="en-US" dirty="0"/>
              <a:t>Distribute </a:t>
            </a:r>
            <a:r>
              <a:rPr lang="en-US" dirty="0" smtClean="0"/>
              <a:t>QA/QC </a:t>
            </a:r>
            <a:r>
              <a:rPr lang="en-US" dirty="0"/>
              <a:t>documentation templates to L3s (August 7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Preliminary installation plans including special tools and fixtures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48DBE8-B968-4B00-AB73-E78606B80A92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Referring to official TPC Integration Planning</a:t>
            </a:r>
          </a:p>
          <a:p>
            <a:pPr lvl="1"/>
            <a:r>
              <a:rPr lang="en-US" dirty="0" smtClean="0"/>
              <a:t>TPC Integration will need to receive installation &amp; handling information from other subsystems in order to plan out the larger module assembly process at the Module Integration Facility</a:t>
            </a:r>
          </a:p>
          <a:p>
            <a:pPr lvl="1"/>
            <a:r>
              <a:rPr lang="en-US" dirty="0" smtClean="0"/>
              <a:t>Additionally this probably overlaps with NSI&amp;I → Need to provide installation plans for how ArgonCube modules are handled and installed to rows</a:t>
            </a:r>
          </a:p>
          <a:p>
            <a:pPr lvl="2"/>
            <a:r>
              <a:rPr lang="en-US" dirty="0" smtClean="0"/>
              <a:t>Technically we are handing off the modules to NSI&amp;I once they are completed at the MIF, but NSI&amp;I will most likely still need guidance from the consortia on how to handle the modules safely and install them to the cryostat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Preliminary cost and schedule estimate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BF0D9-558E-4B98-B459-FED5208E27FC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L3s responsible for maintaining cost/schedule estimates for their subsystems and communicating this to Leadership Team</a:t>
            </a:r>
          </a:p>
          <a:p>
            <a:r>
              <a:rPr lang="en-US" dirty="0" smtClean="0"/>
              <a:t>Further details in Management Meeting @ 9 AM PCT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Results of value engineering exercise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0751C-F887-4A9B-A134-E5A36DDE5454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Lead engineer to provide further definition of this exercise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2412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Outlook Ahead</a:t>
            </a:r>
          </a:p>
          <a:p>
            <a:r>
              <a:rPr lang="en-US" dirty="0" smtClean="0"/>
              <a:t>Management Meeting</a:t>
            </a:r>
          </a:p>
          <a:p>
            <a:r>
              <a:rPr lang="en-US" dirty="0" smtClean="0"/>
              <a:t>Preliminary Design Phase – </a:t>
            </a:r>
            <a:r>
              <a:rPr lang="en-US" dirty="0" smtClean="0">
                <a:hlinkClick r:id="rId2"/>
              </a:rPr>
              <a:t>LBNF/DUNE Review Plan</a:t>
            </a:r>
            <a:endParaRPr lang="en-US" dirty="0" smtClean="0"/>
          </a:p>
          <a:p>
            <a:pPr lvl="1"/>
            <a:r>
              <a:rPr lang="en-US" dirty="0" smtClean="0"/>
              <a:t>PDR Deliverables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D247B-8035-44CA-A41C-FC12A8045472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Resolution of previous review recommendations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9754D-97AE-49D5-B36B-5F2CF6C03F8E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At January 2021 we must show resolution of both July CDR and July IPR recommendations, or very credible progress towards their resolution</a:t>
            </a:r>
          </a:p>
          <a:p>
            <a:r>
              <a:rPr lang="en-US" dirty="0" smtClean="0"/>
              <a:t>At Spring 2021 PDR we must show resolution of CDR recommendations, and relevant January 2021 IPR recommendations (if any)</a:t>
            </a:r>
          </a:p>
          <a:p>
            <a:r>
              <a:rPr lang="en-US" dirty="0" smtClean="0"/>
              <a:t>Management team is responsible for tracking resolution of review recommendations, further details on Management Team responsibilities @ following 9 AM PCT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485422-A839-4A5C-9DC5-7A4CD1FFEDB7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600" dirty="0" smtClean="0"/>
              <a:t>Entering preliminary design phase </a:t>
            </a:r>
            <a:r>
              <a:rPr lang="el-GR" sz="1600" dirty="0" smtClean="0"/>
              <a:t>→</a:t>
            </a:r>
            <a:r>
              <a:rPr lang="en-US" sz="1600" dirty="0" smtClean="0"/>
              <a:t> moving to much more detailed design both in terms of technical advancement and cost estimates</a:t>
            </a:r>
          </a:p>
          <a:p>
            <a:r>
              <a:rPr lang="en-US" sz="1600" dirty="0" smtClean="0"/>
              <a:t>Begin creation of documentation in earnest → templates provided for some documents, others to soon follow:</a:t>
            </a:r>
          </a:p>
          <a:p>
            <a:r>
              <a:rPr lang="en-US" sz="1600" dirty="0" smtClean="0"/>
              <a:t>Preliminary design engineering efforts to be discussed and tracked in this meeting on a weekly basis</a:t>
            </a:r>
          </a:p>
          <a:p>
            <a:pPr lvl="1"/>
            <a:r>
              <a:rPr lang="en-US" sz="1400" dirty="0" smtClean="0"/>
              <a:t>Would like to continue a format of rotating presentations, contributions from all subsystems</a:t>
            </a:r>
          </a:p>
          <a:p>
            <a:pPr lvl="2"/>
            <a:r>
              <a:rPr lang="en-US" sz="1200" dirty="0" smtClean="0"/>
              <a:t>First half-hour: Presentation from 1-2 subsystems on engineering design/analysis/interfaces/specs/etc.</a:t>
            </a:r>
          </a:p>
          <a:p>
            <a:pPr lvl="2"/>
            <a:r>
              <a:rPr lang="en-US" sz="1200" dirty="0" smtClean="0"/>
              <a:t>Last half-hour: Round table updates from all subsystems</a:t>
            </a:r>
          </a:p>
          <a:p>
            <a:r>
              <a:rPr lang="en-US" sz="1600" dirty="0" smtClean="0"/>
              <a:t>Management discussed at following 9AM PCT meeting</a:t>
            </a:r>
          </a:p>
          <a:p>
            <a:r>
              <a:rPr lang="en-US" sz="1600" dirty="0" smtClean="0"/>
              <a:t>Key engineering near term deliverables:</a:t>
            </a:r>
          </a:p>
          <a:p>
            <a:pPr lvl="1"/>
            <a:r>
              <a:rPr lang="en-US" sz="1400" dirty="0" smtClean="0"/>
              <a:t>August 7</a:t>
            </a:r>
            <a:r>
              <a:rPr lang="en-US" sz="1400" baseline="30000" dirty="0" smtClean="0"/>
              <a:t>th</a:t>
            </a:r>
            <a:r>
              <a:rPr lang="en-US" sz="1400" dirty="0"/>
              <a:t> </a:t>
            </a:r>
            <a:r>
              <a:rPr lang="en-US" sz="1400" dirty="0" smtClean="0"/>
              <a:t>→ Review list of key design change proposals &amp; initiate relevant engineering studies, distribution of QA/QC and EH&amp;S templates to L3s</a:t>
            </a:r>
          </a:p>
          <a:p>
            <a:pPr lvl="1"/>
            <a:r>
              <a:rPr lang="en-US" sz="1400" dirty="0" smtClean="0"/>
              <a:t>August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→ Interface Control Document drafts due (see Slide 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6573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 Ahead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6B165-16A5-42B0-A9FE-B8933E55C90A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After completing the July CDR, the ND LArTPC design effort is entering the preliminary phase</a:t>
            </a:r>
          </a:p>
          <a:p>
            <a:r>
              <a:rPr lang="en-US" dirty="0" smtClean="0"/>
              <a:t>Before getting into details, I think it is useful to first take a look ahead at key dates:</a:t>
            </a:r>
          </a:p>
          <a:p>
            <a:pPr lvl="1"/>
            <a:r>
              <a:rPr lang="en-US" dirty="0" smtClean="0"/>
              <a:t>November 2021: First revisions of all documentation due → not final versions but reasonably complete such that an “interim review” would find them in an acceptable state </a:t>
            </a:r>
          </a:p>
          <a:p>
            <a:pPr lvl="1"/>
            <a:r>
              <a:rPr lang="en-US" dirty="0" smtClean="0"/>
              <a:t>January 2021: US DOE Independent Project Review → primarily affects US partners → International contributions still extremely important at this juncture (i.e. interfaces)</a:t>
            </a:r>
          </a:p>
          <a:p>
            <a:pPr lvl="1"/>
            <a:r>
              <a:rPr lang="en-US" dirty="0" smtClean="0"/>
              <a:t>April 2021: Completion of Preliminary Design Phase</a:t>
            </a:r>
          </a:p>
          <a:p>
            <a:pPr lvl="1"/>
            <a:r>
              <a:rPr lang="en-US" dirty="0" smtClean="0"/>
              <a:t>April 2021 – May 2021: Preliminary Design Review (PDR) of all subsystems</a:t>
            </a:r>
          </a:p>
          <a:p>
            <a:pPr lvl="1"/>
            <a:r>
              <a:rPr lang="en-US" dirty="0" smtClean="0"/>
              <a:t>Summer 2021: CD-2 Review → Gateway to Final Design Phase and CD-3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Meeting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581637-1890-43DE-982B-581999E241DF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Follows this meeting @ 9AM PCT</a:t>
            </a:r>
          </a:p>
          <a:p>
            <a:r>
              <a:rPr lang="en-US" dirty="0" smtClean="0"/>
              <a:t>Will cover:</a:t>
            </a:r>
          </a:p>
          <a:p>
            <a:pPr lvl="1"/>
            <a:r>
              <a:rPr lang="en-US" dirty="0" smtClean="0"/>
              <a:t>Management Scope </a:t>
            </a:r>
          </a:p>
          <a:p>
            <a:pPr lvl="1"/>
            <a:r>
              <a:rPr lang="en-US" dirty="0" smtClean="0"/>
              <a:t>Consortium Work-Breakdown Management</a:t>
            </a:r>
          </a:p>
          <a:p>
            <a:pPr lvl="1"/>
            <a:r>
              <a:rPr lang="en-US" dirty="0" smtClean="0"/>
              <a:t>Consortium Resource-loaded Schedule Management</a:t>
            </a:r>
          </a:p>
          <a:p>
            <a:pPr lvl="1"/>
            <a:r>
              <a:rPr lang="en-US" dirty="0" smtClean="0"/>
              <a:t>Consortium Risk Management</a:t>
            </a:r>
          </a:p>
          <a:p>
            <a:pPr lvl="1"/>
            <a:r>
              <a:rPr lang="en-US" dirty="0" smtClean="0"/>
              <a:t>Consortium Resource Plan and MOU Development</a:t>
            </a:r>
          </a:p>
          <a:p>
            <a:r>
              <a:rPr lang="en-US" dirty="0" smtClean="0"/>
              <a:t>This meeting to cover</a:t>
            </a:r>
          </a:p>
          <a:p>
            <a:pPr lvl="1"/>
            <a:r>
              <a:rPr lang="en-US" dirty="0" smtClean="0"/>
              <a:t>Consortium Design Change Management</a:t>
            </a:r>
          </a:p>
          <a:p>
            <a:pPr lvl="1"/>
            <a:r>
              <a:rPr lang="en-US" dirty="0" smtClean="0"/>
              <a:t>Consortium Internal/External Interface Management</a:t>
            </a:r>
          </a:p>
          <a:p>
            <a:pPr lvl="1"/>
            <a:r>
              <a:rPr lang="en-US" dirty="0" smtClean="0"/>
              <a:t>PDR Deliverables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Design Phase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3CA3BD-9829-4CBE-9BF3-C000D978A30F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400" dirty="0" smtClean="0"/>
              <a:t>Preliminary design phase begins August 2020 with a completion target of April 2021</a:t>
            </a:r>
          </a:p>
          <a:p>
            <a:pPr lvl="1"/>
            <a:r>
              <a:rPr lang="en-US" sz="1200" dirty="0" smtClean="0"/>
              <a:t>Execute preliminary design review (PDR) for all sub-systems April 2021 – May 2021</a:t>
            </a:r>
          </a:p>
          <a:p>
            <a:pPr lvl="1"/>
            <a:r>
              <a:rPr lang="en-US" sz="1200" dirty="0" smtClean="0"/>
              <a:t>Ready for CD-2 in Summer 2021 → Final Design Phase</a:t>
            </a:r>
          </a:p>
          <a:p>
            <a:r>
              <a:rPr lang="en-US" sz="1400" dirty="0" smtClean="0"/>
              <a:t>Key Deliverables per </a:t>
            </a:r>
            <a:r>
              <a:rPr lang="en-US" sz="1400" dirty="0" smtClean="0">
                <a:hlinkClick r:id="rId2"/>
              </a:rPr>
              <a:t>LBNF/DUNE Review Plan</a:t>
            </a:r>
            <a:r>
              <a:rPr lang="en-US" sz="1400" dirty="0" smtClean="0"/>
              <a:t> @ Preliminary Design Conclusion</a:t>
            </a:r>
          </a:p>
          <a:p>
            <a:pPr lvl="1"/>
            <a:r>
              <a:rPr lang="en-US" sz="1200" dirty="0" smtClean="0"/>
              <a:t>Design choice identified</a:t>
            </a:r>
          </a:p>
          <a:p>
            <a:pPr lvl="1"/>
            <a:r>
              <a:rPr lang="en-US" sz="1200" dirty="0" smtClean="0"/>
              <a:t>Design in accordance with detector requirements </a:t>
            </a:r>
          </a:p>
          <a:p>
            <a:pPr lvl="1"/>
            <a:r>
              <a:rPr lang="en-US" sz="1200" dirty="0" smtClean="0"/>
              <a:t>Detailed engineering drawings, schematics, models, interface drawings and preliminary parts list</a:t>
            </a:r>
          </a:p>
          <a:p>
            <a:pPr lvl="1"/>
            <a:r>
              <a:rPr lang="en-US" sz="1200" dirty="0" smtClean="0"/>
              <a:t>Interface documentation </a:t>
            </a:r>
          </a:p>
          <a:p>
            <a:pPr lvl="1"/>
            <a:r>
              <a:rPr lang="en-US" sz="1200" dirty="0" smtClean="0"/>
              <a:t>Engineering safety analysis plan and initial engineering analysis</a:t>
            </a:r>
          </a:p>
          <a:p>
            <a:pPr lvl="1"/>
            <a:r>
              <a:rPr lang="en-US" sz="1200" dirty="0" smtClean="0"/>
              <a:t>Preliminary </a:t>
            </a:r>
            <a:r>
              <a:rPr lang="en-US" sz="1200" dirty="0"/>
              <a:t>installation and testing plans</a:t>
            </a:r>
          </a:p>
          <a:p>
            <a:pPr lvl="1"/>
            <a:r>
              <a:rPr lang="en-US" sz="1200" dirty="0" smtClean="0"/>
              <a:t>Incorporation </a:t>
            </a:r>
            <a:r>
              <a:rPr lang="en-US" sz="1200" dirty="0"/>
              <a:t>of ProtoDUNE &amp; other prototyping lessons learned</a:t>
            </a:r>
          </a:p>
          <a:p>
            <a:pPr lvl="1"/>
            <a:r>
              <a:rPr lang="en-US" sz="1200" dirty="0" smtClean="0"/>
              <a:t>Manufacturing </a:t>
            </a:r>
            <a:r>
              <a:rPr lang="en-US" sz="1200" dirty="0"/>
              <a:t>methods and acquisition strategy</a:t>
            </a:r>
          </a:p>
          <a:p>
            <a:pPr lvl="1"/>
            <a:r>
              <a:rPr lang="en-US" sz="1200" dirty="0" smtClean="0"/>
              <a:t>Plans </a:t>
            </a:r>
            <a:r>
              <a:rPr lang="en-US" sz="1200" dirty="0"/>
              <a:t>for production and evaluation of prototypes</a:t>
            </a:r>
          </a:p>
          <a:p>
            <a:pPr lvl="1"/>
            <a:r>
              <a:rPr lang="en-US" sz="1200" dirty="0" smtClean="0"/>
              <a:t>Draft </a:t>
            </a:r>
            <a:r>
              <a:rPr lang="en-US" sz="1200" dirty="0"/>
              <a:t>manufacturing, quality assurance, testing and procurement plans</a:t>
            </a:r>
          </a:p>
          <a:p>
            <a:pPr lvl="1"/>
            <a:r>
              <a:rPr lang="en-US" sz="1200" dirty="0" smtClean="0"/>
              <a:t>Preliminary </a:t>
            </a:r>
            <a:r>
              <a:rPr lang="en-US" sz="1200" dirty="0"/>
              <a:t>installation plans including special tools and fixtures</a:t>
            </a:r>
          </a:p>
          <a:p>
            <a:pPr lvl="1"/>
            <a:r>
              <a:rPr lang="en-US" sz="1200" dirty="0" smtClean="0"/>
              <a:t>Preliminary </a:t>
            </a:r>
            <a:r>
              <a:rPr lang="en-US" sz="1200" dirty="0"/>
              <a:t>cost and schedule estimate</a:t>
            </a:r>
          </a:p>
          <a:p>
            <a:pPr lvl="1"/>
            <a:r>
              <a:rPr lang="en-US" sz="1200" dirty="0" smtClean="0"/>
              <a:t>Results </a:t>
            </a:r>
            <a:r>
              <a:rPr lang="en-US" sz="1200" dirty="0"/>
              <a:t>of value engineering exercise</a:t>
            </a:r>
          </a:p>
          <a:p>
            <a:pPr lvl="1"/>
            <a:r>
              <a:rPr lang="en-US" sz="1200" dirty="0" smtClean="0"/>
              <a:t>Resolution </a:t>
            </a:r>
            <a:r>
              <a:rPr lang="en-US" sz="1200" dirty="0"/>
              <a:t>of previous </a:t>
            </a:r>
            <a:r>
              <a:rPr lang="en-US" sz="1200" dirty="0" smtClean="0"/>
              <a:t>review </a:t>
            </a:r>
            <a:r>
              <a:rPr lang="en-US" sz="1200" dirty="0"/>
              <a:t>recommendations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39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 Identified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03FD4E-121A-4E78-8E5C-10838A0DAAE1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Lambert | ArgonCube Engineering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800" dirty="0" smtClean="0"/>
              <a:t>All open design questions settled with clear design that is ready to final design phase</a:t>
            </a:r>
          </a:p>
          <a:p>
            <a:r>
              <a:rPr lang="en-US" sz="1800" dirty="0" smtClean="0"/>
              <a:t>Any significant design changes require review by the Consortium partners and approval by the Consortium Lead (CL) and Technical Lead (TL)</a:t>
            </a:r>
          </a:p>
          <a:p>
            <a:r>
              <a:rPr lang="en-US" sz="1800" dirty="0" smtClean="0"/>
              <a:t>Tracking </a:t>
            </a:r>
            <a:r>
              <a:rPr lang="en-US" sz="1800" dirty="0" smtClean="0"/>
              <a:t>&amp; closing out all proposed design changes w.r.t the conceptual design is accomplished via the </a:t>
            </a:r>
            <a:r>
              <a:rPr lang="en-US" sz="1800" dirty="0" smtClean="0">
                <a:hlinkClick r:id="rId2"/>
              </a:rPr>
              <a:t>ND LArTPC Preliminary Design Change Spreadsheet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 smtClean="0"/>
              <a:t>is </a:t>
            </a:r>
            <a:r>
              <a:rPr lang="en-US" sz="1800" b="1" u="sng" dirty="0" smtClean="0"/>
              <a:t>critical</a:t>
            </a:r>
            <a:r>
              <a:rPr lang="en-US" sz="1800" dirty="0" smtClean="0"/>
              <a:t> that we settle open design issues promptly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84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Choice Identified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29A4D-1F5F-4382-9AF5-59E02099490E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054393427"/>
              </p:ext>
            </p:extLst>
          </p:nvPr>
        </p:nvGraphicFramePr>
        <p:xfrm>
          <a:off x="605368" y="887186"/>
          <a:ext cx="11056938" cy="3369432"/>
        </p:xfrm>
        <a:graphic>
          <a:graphicData uri="http://schemas.openxmlformats.org/drawingml/2006/table">
            <a:tbl>
              <a:tblPr/>
              <a:tblGrid>
                <a:gridCol w="1150956">
                  <a:extLst>
                    <a:ext uri="{9D8B030D-6E8A-4147-A177-3AD203B41FA5}">
                      <a16:colId xmlns:a16="http://schemas.microsoft.com/office/drawing/2014/main" val="3234855377"/>
                    </a:ext>
                  </a:extLst>
                </a:gridCol>
                <a:gridCol w="1299675">
                  <a:extLst>
                    <a:ext uri="{9D8B030D-6E8A-4147-A177-3AD203B41FA5}">
                      <a16:colId xmlns:a16="http://schemas.microsoft.com/office/drawing/2014/main" val="1131522619"/>
                    </a:ext>
                  </a:extLst>
                </a:gridCol>
                <a:gridCol w="1564783">
                  <a:extLst>
                    <a:ext uri="{9D8B030D-6E8A-4147-A177-3AD203B41FA5}">
                      <a16:colId xmlns:a16="http://schemas.microsoft.com/office/drawing/2014/main" val="1617924810"/>
                    </a:ext>
                  </a:extLst>
                </a:gridCol>
                <a:gridCol w="995771">
                  <a:extLst>
                    <a:ext uri="{9D8B030D-6E8A-4147-A177-3AD203B41FA5}">
                      <a16:colId xmlns:a16="http://schemas.microsoft.com/office/drawing/2014/main" val="3171857158"/>
                    </a:ext>
                  </a:extLst>
                </a:gridCol>
                <a:gridCol w="834120">
                  <a:extLst>
                    <a:ext uri="{9D8B030D-6E8A-4147-A177-3AD203B41FA5}">
                      <a16:colId xmlns:a16="http://schemas.microsoft.com/office/drawing/2014/main" val="3029721027"/>
                    </a:ext>
                  </a:extLst>
                </a:gridCol>
                <a:gridCol w="866450">
                  <a:extLst>
                    <a:ext uri="{9D8B030D-6E8A-4147-A177-3AD203B41FA5}">
                      <a16:colId xmlns:a16="http://schemas.microsoft.com/office/drawing/2014/main" val="483999359"/>
                    </a:ext>
                  </a:extLst>
                </a:gridCol>
                <a:gridCol w="646605">
                  <a:extLst>
                    <a:ext uri="{9D8B030D-6E8A-4147-A177-3AD203B41FA5}">
                      <a16:colId xmlns:a16="http://schemas.microsoft.com/office/drawing/2014/main" val="2664325504"/>
                    </a:ext>
                  </a:extLst>
                </a:gridCol>
                <a:gridCol w="646605">
                  <a:extLst>
                    <a:ext uri="{9D8B030D-6E8A-4147-A177-3AD203B41FA5}">
                      <a16:colId xmlns:a16="http://schemas.microsoft.com/office/drawing/2014/main" val="3106448826"/>
                    </a:ext>
                  </a:extLst>
                </a:gridCol>
                <a:gridCol w="995771">
                  <a:extLst>
                    <a:ext uri="{9D8B030D-6E8A-4147-A177-3AD203B41FA5}">
                      <a16:colId xmlns:a16="http://schemas.microsoft.com/office/drawing/2014/main" val="3511285260"/>
                    </a:ext>
                  </a:extLst>
                </a:gridCol>
                <a:gridCol w="2056202">
                  <a:extLst>
                    <a:ext uri="{9D8B030D-6E8A-4147-A177-3AD203B41FA5}">
                      <a16:colId xmlns:a16="http://schemas.microsoft.com/office/drawing/2014/main" val="4026824800"/>
                    </a:ext>
                  </a:extLst>
                </a:gridCol>
              </a:tblGrid>
              <a:tr h="132529">
                <a:tc gridSpan="10"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>
                          <a:effectLst/>
                        </a:rPr>
                        <a:t>ArgonCube </a:t>
                      </a:r>
                      <a:r>
                        <a:rPr lang="en-US" sz="1200" b="1" dirty="0" smtClean="0">
                          <a:effectLst/>
                        </a:rPr>
                        <a:t>Full-Scale </a:t>
                      </a:r>
                      <a:r>
                        <a:rPr lang="en-US" sz="1200" b="1" dirty="0">
                          <a:effectLst/>
                        </a:rPr>
                        <a:t>Module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33999"/>
                  </a:ext>
                </a:extLst>
              </a:tr>
              <a:tr h="248895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Design Change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Short Task Description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Rationale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Requirements Impacted?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Interfaces Impacted?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Resources Impacted?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Entered By?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Date needed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Responsible Institiution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>
                          <a:effectLst/>
                        </a:rPr>
                        <a:t>Details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30819"/>
                  </a:ext>
                </a:extLst>
              </a:tr>
              <a:tr h="1761664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b="1" dirty="0">
                          <a:effectLst/>
                        </a:rPr>
                        <a:t>Optical Segmentation -&gt; Modularity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>
                          <a:effectLst/>
                        </a:rPr>
                        <a:t>Physics study to determine required optical segmentation such that pile-up concerns are fully mitigated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>
                          <a:effectLst/>
                        </a:rPr>
                        <a:t>Currently the active volume of 5m x 7m x 3m is instrumented by a 5 x 7 module array with nominal module size of 1m x 1m x 3m. The overall active volume must be maintained, however the 5 x 7 array size is not fully optimized, i.e. a 4 x 7 or 3 x 7 array may achieve commensurate results with less active components.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>
                          <a:effectLst/>
                        </a:rPr>
                        <a:t>Yes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>
                          <a:effectLst/>
                        </a:rPr>
                        <a:t>Yes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>
                          <a:effectLst/>
                        </a:rPr>
                        <a:t>No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>
                          <a:effectLst/>
                        </a:rPr>
                        <a:t>Lambert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dirty="0">
                          <a:effectLst/>
                        </a:rPr>
                        <a:t>09/04/2020</a:t>
                      </a: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LBNL</a:t>
                      </a:r>
                      <a:endParaRPr lang="en-US" sz="1200" dirty="0">
                        <a:effectLst/>
                      </a:endParaRP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200" dirty="0">
                        <a:effectLst/>
                      </a:endParaRPr>
                    </a:p>
                  </a:txBody>
                  <a:tcPr marL="19398" marR="19398" marT="12932" marB="129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7959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0332" y="4329704"/>
            <a:ext cx="108546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July 31, 2020: Initiate collection of proposed design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August 7, 2020: Review list of key design change proposals (Next week’s Engineering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September 4, 2020: Status reports on engineering analyses/studies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October 2, 2020: Complete &amp; present required analyses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October 9, 2020: Complete </a:t>
            </a:r>
            <a:r>
              <a:rPr lang="en-US" dirty="0"/>
              <a:t>design change </a:t>
            </a:r>
            <a:r>
              <a:rPr lang="en-US" dirty="0" smtClean="0"/>
              <a:t>proposals &amp; send to Management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October 20, 2020: Final evaluations and approvals by Leadership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in accordance with detector requirements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E97D8-EDAD-4430-B02B-37BE1AE3B990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Requirements Document: Maturity ≥ 90%</a:t>
            </a:r>
          </a:p>
          <a:p>
            <a:pPr lvl="1"/>
            <a:r>
              <a:rPr lang="en-US" dirty="0" smtClean="0"/>
              <a:t>Subsystem L3 Managers: Requirements on your subsystem as they flow down from the overall physics requirements</a:t>
            </a:r>
          </a:p>
          <a:p>
            <a:r>
              <a:rPr lang="en-US" dirty="0" smtClean="0"/>
              <a:t>Specification Document</a:t>
            </a:r>
            <a:r>
              <a:rPr lang="en-US" dirty="0"/>
              <a:t>: Maturity ≥ 9</a:t>
            </a:r>
            <a:r>
              <a:rPr lang="en-US" dirty="0" smtClean="0"/>
              <a:t>0</a:t>
            </a:r>
            <a:r>
              <a:rPr lang="en-US" dirty="0"/>
              <a:t>%</a:t>
            </a:r>
          </a:p>
          <a:p>
            <a:pPr lvl="1"/>
            <a:r>
              <a:rPr lang="en-US" dirty="0" smtClean="0"/>
              <a:t>Subsystem Lead Engineers: Technical specifications that your design must deliver to meet the requirements set forth in the Requirements Document</a:t>
            </a:r>
          </a:p>
          <a:p>
            <a:r>
              <a:rPr lang="en-US" dirty="0"/>
              <a:t>Templates at: </a:t>
            </a:r>
            <a:r>
              <a:rPr lang="en-US" dirty="0">
                <a:hlinkClick r:id="rId2"/>
              </a:rPr>
              <a:t>https://drive.google.com/drive/folders/1-lmBSjRDpnzZ0gtHTAFEspFZpMyo_4Z0?usp=sharing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Detailed engineering drawings, schematics, models, interface drawings and preliminary parts list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84469-981A-4493-A691-6B29B525283C}" type="datetime1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1800" dirty="0" smtClean="0"/>
              <a:t>CAD model: Maturity </a:t>
            </a:r>
            <a:r>
              <a:rPr lang="en-US" sz="1800" dirty="0"/>
              <a:t>≥ 90%</a:t>
            </a:r>
          </a:p>
          <a:p>
            <a:r>
              <a:rPr lang="en-US" sz="1800" dirty="0" smtClean="0"/>
              <a:t>Engineering Drawings: Maturity </a:t>
            </a:r>
            <a:r>
              <a:rPr lang="en-US" sz="1800" dirty="0"/>
              <a:t>≥ </a:t>
            </a:r>
            <a:r>
              <a:rPr lang="en-US" sz="1800" dirty="0" smtClean="0"/>
              <a:t>60%</a:t>
            </a:r>
          </a:p>
          <a:p>
            <a:pPr lvl="1"/>
            <a:r>
              <a:rPr lang="en-US" sz="1600" dirty="0" smtClean="0"/>
              <a:t>Component fabrication drawings</a:t>
            </a:r>
          </a:p>
          <a:p>
            <a:pPr lvl="1"/>
            <a:r>
              <a:rPr lang="en-US" sz="1600" dirty="0" smtClean="0"/>
              <a:t>Schematics (P&amp;IDs, Grounding Diagrams, etc.)</a:t>
            </a:r>
          </a:p>
          <a:p>
            <a:pPr lvl="1"/>
            <a:r>
              <a:rPr lang="en-US" sz="1600" dirty="0" smtClean="0"/>
              <a:t>Interface Drawings</a:t>
            </a:r>
          </a:p>
          <a:p>
            <a:pPr lvl="1"/>
            <a:r>
              <a:rPr lang="en-US" sz="1600" dirty="0" smtClean="0"/>
              <a:t>Bill of Materials</a:t>
            </a:r>
          </a:p>
          <a:p>
            <a:r>
              <a:rPr lang="en-US" sz="1800" dirty="0" smtClean="0"/>
              <a:t>Engineering Analyses: Maturity ≥ 90%</a:t>
            </a:r>
          </a:p>
          <a:p>
            <a:pPr lvl="1"/>
            <a:r>
              <a:rPr lang="en-US" sz="1600" dirty="0" smtClean="0"/>
              <a:t>Each subsystem will need to perform relevant engineering analyses &amp; document the results</a:t>
            </a:r>
          </a:p>
          <a:p>
            <a:pPr lvl="2"/>
            <a:r>
              <a:rPr lang="en-US" sz="1400" dirty="0" smtClean="0"/>
              <a:t>Finite Element, Computational Fluid Dynamic, Classical Analyses, Experimental Results</a:t>
            </a:r>
          </a:p>
          <a:p>
            <a:pPr lvl="3"/>
            <a:r>
              <a:rPr lang="en-US" sz="1200" dirty="0" smtClean="0"/>
              <a:t>Formally documented in Engineering Technical Notes</a:t>
            </a:r>
          </a:p>
          <a:p>
            <a:pPr lvl="2"/>
            <a:r>
              <a:rPr lang="en-US" sz="1400" dirty="0" smtClean="0"/>
              <a:t>Lead engineer to help define required analyses in conjunction with subsystem lead engineers</a:t>
            </a:r>
          </a:p>
          <a:p>
            <a:pPr lvl="2"/>
            <a:r>
              <a:rPr lang="en-US" sz="1400" dirty="0" smtClean="0"/>
              <a:t>Subsystem lead engineers responsible for delivering analyses to lead engineer for review</a:t>
            </a:r>
          </a:p>
          <a:p>
            <a:r>
              <a:rPr lang="en-US" sz="1800" dirty="0" smtClean="0"/>
              <a:t>Lead Engineer with work with L3’s and subsystem engineering leads to develop schedule for engineering analyses &amp; preliminary design drawing package development between now and April 2021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47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F-D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F-DUNE" id="{2960BD4A-4451-4D93-ADF8-20BAC91A7EE1}" vid="{9D61F795-6089-4323-BA60-22C6B1CDABF1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</Template>
  <TotalTime>1983</TotalTime>
  <Words>1928</Words>
  <Application>Microsoft Office PowerPoint</Application>
  <PresentationFormat>Widescreen</PresentationFormat>
  <Paragraphs>233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Arial</vt:lpstr>
      <vt:lpstr>Calibri</vt:lpstr>
      <vt:lpstr>Geneva</vt:lpstr>
      <vt:lpstr>Helvetica</vt:lpstr>
      <vt:lpstr>Lucida Grande</vt:lpstr>
      <vt:lpstr>LBNF-DUNE</vt:lpstr>
      <vt:lpstr>LBNF Content-Footer Theme</vt:lpstr>
      <vt:lpstr>1_LBNF Content-Footer Theme</vt:lpstr>
      <vt:lpstr>2_LBNF Content-Footer Theme</vt:lpstr>
      <vt:lpstr>3_LBNF Content-Footer Theme</vt:lpstr>
      <vt:lpstr>ND LArTPC Preliminary Design Phase </vt:lpstr>
      <vt:lpstr>Outline</vt:lpstr>
      <vt:lpstr>Outlook Ahead</vt:lpstr>
      <vt:lpstr>Management Meeting</vt:lpstr>
      <vt:lpstr>Preliminary Design Phase</vt:lpstr>
      <vt:lpstr>Design Choice Identified </vt:lpstr>
      <vt:lpstr>Design Choice Identified </vt:lpstr>
      <vt:lpstr>Design in accordance with detector requirements  </vt:lpstr>
      <vt:lpstr>Detailed engineering drawings, schematics, models, interface drawings and preliminary parts list </vt:lpstr>
      <vt:lpstr>Interface documentation  </vt:lpstr>
      <vt:lpstr>Engineering safety analysis plan and initial engineering analysis </vt:lpstr>
      <vt:lpstr>Preliminary installation and testing plans </vt:lpstr>
      <vt:lpstr>Incorporation of ProtoDUNE &amp; other prototyping lessons learned </vt:lpstr>
      <vt:lpstr>Manufacturing methods and acquisition strategy </vt:lpstr>
      <vt:lpstr>Plans for production and evaluation of prototypes </vt:lpstr>
      <vt:lpstr>Draft manufacturing, quality assurance, testing and procurement plans </vt:lpstr>
      <vt:lpstr>Preliminary installation plans including special tools and fixtures </vt:lpstr>
      <vt:lpstr>Preliminary cost and schedule estimate </vt:lpstr>
      <vt:lpstr>Results of value engineering exercise </vt:lpstr>
      <vt:lpstr>Resolution of previous review recommendations </vt:lpstr>
      <vt:lpstr>Summary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 LArTPC Preliminary Design Phase</dc:title>
  <dc:creator>Andrew R. Lambert</dc:creator>
  <cp:lastModifiedBy>Andrew R. Lambert</cp:lastModifiedBy>
  <cp:revision>29</cp:revision>
  <dcterms:created xsi:type="dcterms:W3CDTF">2020-07-28T18:11:04Z</dcterms:created>
  <dcterms:modified xsi:type="dcterms:W3CDTF">2020-07-31T14:56:03Z</dcterms:modified>
</cp:coreProperties>
</file>