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74" r:id="rId3"/>
    <p:sldMasterId id="2147483683" r:id="rId4"/>
    <p:sldMasterId id="2147483694" r:id="rId5"/>
  </p:sldMasterIdLst>
  <p:notesMasterIdLst>
    <p:notesMasterId r:id="rId11"/>
  </p:notesMasterIdLst>
  <p:sldIdLst>
    <p:sldId id="256" r:id="rId6"/>
    <p:sldId id="257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BD680-D16D-422F-8F08-B64CA535D7CD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4C72E-BDC3-474C-B0B6-9FDE4A5E9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01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11746"/>
            <a:ext cx="11057467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7" y="3209908"/>
            <a:ext cx="11061700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635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33DAA00A-5520-402A-8000-DA0A82D0FE41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9130" y="274638"/>
            <a:ext cx="11384816" cy="88386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369130" y="1357503"/>
            <a:ext cx="11384816" cy="4920571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30188" indent="-23018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400" b="0" i="0">
                <a:solidFill>
                  <a:srgbClr val="3C5A77"/>
                </a:solidFill>
                <a:latin typeface="Helvetica"/>
              </a:defRPr>
            </a:lvl1pPr>
            <a:lvl2pPr marL="514350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60425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98563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1400" b="0" i="0">
                <a:solidFill>
                  <a:srgbClr val="3C5A77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2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B9765-4D24-4CBD-A329-DF85D292EA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9DCADC8-0024-48C3-923A-FEDC5D7A0E46}" type="datetime1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AA9FE-4289-44DC-B79C-5B1402718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7DE12-534F-455F-B899-EED0B3632A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7269C37-F1AD-4E91-B8A3-755FEC9D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76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365760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545F1F-3AFD-47BB-AEFA-3ED758D103C8}" type="datetime1">
              <a:rPr lang="en-US" smtClean="0">
                <a:latin typeface="Helvetica"/>
                <a:cs typeface="Helvetica"/>
              </a:rPr>
              <a:t>8/20/2020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Edit Master text styles</a:t>
            </a:r>
          </a:p>
          <a:p>
            <a:pPr marL="256032" marR="0" lvl="1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Second level</a:t>
            </a:r>
          </a:p>
          <a:p>
            <a:pPr marL="256032" marR="0" lvl="2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Third level</a:t>
            </a:r>
          </a:p>
          <a:p>
            <a:pPr marL="256032" marR="0" lvl="3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Fourth level</a:t>
            </a:r>
          </a:p>
          <a:p>
            <a:pPr marL="256032" marR="0" lvl="4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33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1E1F25-825B-4B15-97D5-AA21E1A8FC39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61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DA177-8DF3-49A6-AF46-7A5EF172932E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88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7275E-42DB-4362-A7CD-3055CE0A361F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75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5BC79-DB6A-4571-B573-DC09275AB2A1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99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D20E-9103-4220-BA8C-C36E0E3A81A9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387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5C0C8C9E-1555-4E4D-A617-C899FB70631C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26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C79A0F64-41B2-453F-9901-7ED74D68047D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3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1" y="432612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1" y="1238253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2E43A6EC-E415-4733-8BF6-715E91865E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3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fld id="{754CD155-02A3-430B-B0D9-B285EE2D6C3B}" type="datetime1">
              <a:rPr lang="en-US" smtClean="0"/>
              <a:t>8/20/2020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4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9130" y="274638"/>
            <a:ext cx="11384816" cy="88386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369130" y="1357503"/>
            <a:ext cx="11384816" cy="4920571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30188" indent="-23018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400" b="0" i="0">
                <a:solidFill>
                  <a:srgbClr val="3C5A77"/>
                </a:solidFill>
                <a:latin typeface="Helvetica"/>
              </a:defRPr>
            </a:lvl1pPr>
            <a:lvl2pPr marL="514350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60425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98563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1400" b="0" i="0">
                <a:solidFill>
                  <a:srgbClr val="3C5A77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2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B9765-4D24-4CBD-A329-DF85D292EA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BE672F6-5DD2-4059-9CC5-8D9011EF7586}" type="datetime1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AA9FE-4289-44DC-B79C-5B1402718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7DE12-534F-455F-B899-EED0B3632A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7269C37-F1AD-4E91-B8A3-755FEC9D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67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415FCC-1E25-461A-8C7C-85A7CC3BA8A3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78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83EC3-A6B1-471D-ADF5-DBEED878AE21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92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EBADD-7ECA-478D-8053-34A7BE326F2D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11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A325-F950-435B-8289-DA6FA953E4D3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793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FEF49-C628-4CFE-A3AF-68D4D7F10F34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401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4ED84379-FF64-4ED1-A6AD-2D205CD7FCE9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42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2F9F392D-FF40-4359-B7DA-F26AF937574E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189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6F83-F756-4D66-B3BF-442EC01005DB}" type="datetime1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253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971551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51753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04213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9165DB4-70C1-4645-AA40-DAB73DB9AFBE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0804" y="6504214"/>
            <a:ext cx="8349491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333" y="6504214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3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87E8A-172D-4D48-ACFC-F9D67F971323}" type="datetime1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A6EC-E415-4733-8BF6-715E91865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538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2" y="103665"/>
            <a:ext cx="11563349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Bef>
                <a:spcPts val="12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rgbClr val="404040"/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rgbClr val="404040"/>
                </a:solidFill>
              </a:defRPr>
            </a:lvl4pPr>
            <a:lvl5pPr marL="2057400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fld id="{7A700B35-A0CF-4E0A-A812-471920D9AE14}" type="datetime1">
              <a:rPr lang="en-US" altLang="en-US" smtClean="0"/>
              <a:t>8/20/2020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76" y="6515100"/>
            <a:ext cx="5911160" cy="241300"/>
          </a:xfrm>
        </p:spPr>
        <p:txBody>
          <a:bodyPr/>
          <a:lstStyle>
            <a:lvl1pPr>
              <a:defRPr sz="12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b="1" smtClean="0"/>
              <a:t>Lambert | ArgonCube Engineering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8CA2-75EA-4F42-B0AF-FB09753735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6432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9363" y="6488431"/>
            <a:ext cx="6965878" cy="187325"/>
          </a:xfrm>
        </p:spPr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352" y="6488431"/>
            <a:ext cx="700617" cy="187325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8FB8245-C0E1-4471-BB93-7EA3F3DC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098169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24FAD392-D6F9-4C2F-85E3-DE99D38E98A0}" type="datetime1">
              <a:rPr lang="en-US" smtClean="0"/>
              <a:t>8/20/2020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440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399885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35502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A4DCAC57-B79C-4BFE-9B9E-C9C9F3F2D9FA}" type="datetime1">
              <a:rPr lang="en-US" smtClean="0"/>
              <a:t>8/20/2020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499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Edit Master text styles</a:t>
            </a:r>
          </a:p>
          <a:p>
            <a:pPr marL="256032" lvl="1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56032" lvl="2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Third level</a:t>
            </a:r>
          </a:p>
          <a:p>
            <a:pPr marL="256032" lvl="3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Fourth level</a:t>
            </a:r>
          </a:p>
          <a:p>
            <a:pPr marL="256032" lvl="4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7BC82D-A827-42AE-A090-8B827C4B3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CDF8ACEE-2BBC-482A-97C4-4BBC92D7B254}" type="datetime1">
              <a:rPr lang="en-US" smtClean="0"/>
              <a:t>8/20/2020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318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821519" y="6488431"/>
            <a:ext cx="7103318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92352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2420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18E02C87-FDA7-4E7E-BB17-0DD9442CCA2E}" type="datetime1">
              <a:rPr lang="en-US" smtClean="0"/>
              <a:t>8/20/2020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1046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1529" y="6488430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F8F6C8-BAAF-4D4A-A3A0-448596DDB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F964CFA4-D3F4-4563-B99A-991FA6D58C6B}" type="datetime1">
              <a:rPr lang="en-US" smtClean="0"/>
              <a:t>8/20/2020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590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C23A2E0-AF67-414B-A4B4-E66525B2D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9E31303-BC50-477A-89CA-9A1800DA402A}" type="datetime1">
              <a:rPr lang="en-US" smtClean="0"/>
              <a:t>8/20/2020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1667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B9DBF6E-42F6-4744-BB00-707B0BEDC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0A0F4DF-418F-4858-B86A-16FB180FE309}" type="datetime1">
              <a:rPr lang="en-US" smtClean="0"/>
              <a:t>8/20/2020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118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977003E-11FE-4352-9224-072AD4EA4210}" type="datetime1">
              <a:rPr lang="en-US" smtClean="0">
                <a:latin typeface="Helvetica"/>
                <a:cs typeface="Helvetica"/>
              </a:rPr>
              <a:t>8/20/2020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8610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11EB783-2139-45A7-A276-000F78DE9F7C}" type="datetime1">
              <a:rPr lang="en-US" smtClean="0">
                <a:latin typeface="Helvetica"/>
                <a:cs typeface="Helvetica"/>
              </a:rPr>
              <a:t>8/20/2020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0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9F3C25-0845-4593-9984-028D375405AB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475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4CEA6F8-74A8-4402-B68B-67255A63B7BF}" type="datetime1">
              <a:rPr lang="en-US" smtClean="0">
                <a:latin typeface="Helvetica"/>
                <a:cs typeface="Helvetica"/>
              </a:rPr>
              <a:t>8/20/2020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028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1E10C0-AF5A-4862-B14E-C4F6DF63F2FF}" type="datetime1">
              <a:rPr lang="en-US" smtClean="0">
                <a:latin typeface="Helvetica"/>
                <a:cs typeface="Helvetica"/>
              </a:rPr>
              <a:t>8/20/2020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973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11A03A4-FAD0-4508-A3D3-88A1B054B11A}" type="datetime1">
              <a:rPr lang="en-US" smtClean="0">
                <a:latin typeface="Helvetica"/>
                <a:cs typeface="Helvetica"/>
              </a:rPr>
              <a:t>8/20/2020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970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8E00103-40C4-4825-B7E1-8335D199BD85}" type="datetime1">
              <a:rPr lang="en-US" smtClean="0">
                <a:latin typeface="Helvetica"/>
                <a:cs typeface="Helvetica"/>
              </a:rPr>
              <a:t>8/20/2020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745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0752471-2E79-4B16-8EE6-8696768C371A}" type="datetime1">
              <a:rPr lang="en-US" smtClean="0">
                <a:latin typeface="Helvetica"/>
                <a:cs typeface="Helvetica"/>
              </a:rPr>
              <a:t>8/20/2020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331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9D3352-F23F-4599-A8B7-31FE67E680EA}" type="datetime1">
              <a:rPr lang="en-US" smtClean="0">
                <a:latin typeface="Helvetica"/>
                <a:cs typeface="Helvetica"/>
              </a:rPr>
              <a:t>8/20/2020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90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B0E805-7F14-488E-B47F-6A0E3D01B092}" type="datetime1">
              <a:rPr lang="en-US" smtClean="0">
                <a:latin typeface="Helvetica"/>
                <a:cs typeface="Helvetica"/>
              </a:rPr>
              <a:t>8/20/2020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6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A172D-C040-4C92-ADB7-A674E369E8E8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1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8794C-F347-4B58-BDCA-735D4C44E1E0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40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468DD-34D2-44C5-920B-9C1EC34E913D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7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97E5A-021F-4F9A-8ED3-8D9B42E7AAAF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5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483B83ED-39AF-47F1-88EB-4F58DC2FADAB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7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257908" y="475760"/>
            <a:ext cx="11723077" cy="14248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9" name="Picture 6" descr="FermiLogo_RGB_NALBlue.png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1" y="6009719"/>
            <a:ext cx="2125969" cy="37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>
            <a:cxnSpLocks/>
          </p:cNvCxnSpPr>
          <p:nvPr/>
        </p:nvCxnSpPr>
        <p:spPr>
          <a:xfrm flipV="1">
            <a:off x="257908" y="5728951"/>
            <a:ext cx="11723077" cy="17586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9941" y="5896736"/>
            <a:ext cx="872067" cy="85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96033" y="5746537"/>
            <a:ext cx="2476892" cy="93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6279" y="5974476"/>
            <a:ext cx="2909413" cy="4862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4FC561-2D50-493E-B53E-15498501F7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93334" y="115803"/>
            <a:ext cx="1810669" cy="37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38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9292" y="6357938"/>
            <a:ext cx="11840308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E5AE209A-8BFA-47B0-976F-964E39C28DCD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0A30A5-7676-4279-9A6A-148E61F351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39847" y="6451676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7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609600" y="6357938"/>
            <a:ext cx="11057467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C3A7B50D-E807-4267-9747-6D8AD425DC11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986065-A285-4FD0-9C53-8BFF5F677D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39848" y="6451676"/>
            <a:ext cx="1515533" cy="23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7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609600" y="6357938"/>
            <a:ext cx="11057467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9AD19109-C332-4AA5-9A56-F5EFFE229820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059BE4-CA4F-4C5E-8251-30A3FCB25A8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39848" y="6451676"/>
            <a:ext cx="1515533" cy="23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1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6357938"/>
            <a:ext cx="1166770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200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234D9D89-0E8A-4B3C-BDD8-596A6563440D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2"/>
            <a:ext cx="7329349" cy="18732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679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F0F08D-1383-4141-915C-29DECEA73C8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10285" y="6425229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26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lJIzKNgzGXsiMmNO_ry8hUbC5KPg3k9v66wK_FoqtN0/edit?usp=sharin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ArgonCube Engineering Meeting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08/21/2020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HV Design/Parameters – Dr. Igo</a:t>
            </a:r>
            <a:r>
              <a:rPr lang="en-US" dirty="0" smtClean="0"/>
              <a:t>r </a:t>
            </a:r>
            <a:r>
              <a:rPr lang="en-US" dirty="0" err="1" smtClean="0"/>
              <a:t>Kreslo</a:t>
            </a:r>
            <a:r>
              <a:rPr lang="en-US" dirty="0" smtClean="0"/>
              <a:t> (Bern)</a:t>
            </a:r>
            <a:endParaRPr lang="en-US" dirty="0" smtClean="0"/>
          </a:p>
          <a:p>
            <a:r>
              <a:rPr lang="en-US" dirty="0" smtClean="0"/>
              <a:t>Engineering Development Planning – Andrew Lambert (LBNL)</a:t>
            </a:r>
          </a:p>
          <a:p>
            <a:r>
              <a:rPr lang="en-US" dirty="0" smtClean="0"/>
              <a:t>Round Table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B1ADDD-4CAE-4D87-AA6D-10F32DB071B2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Plan Development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6F7CF8-CB6E-413D-8CFC-D34F96431639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2000" dirty="0" smtClean="0"/>
              <a:t>Meetings with subsystem L3 managers &amp; engineers to develop schedule of preliminary engineering design activities between now and completion of preliminary design</a:t>
            </a:r>
          </a:p>
          <a:p>
            <a:pPr lvl="1"/>
            <a:r>
              <a:rPr lang="en-US" sz="1800" dirty="0" smtClean="0"/>
              <a:t>Development of required engineering activities and documentation for PDR</a:t>
            </a:r>
          </a:p>
          <a:p>
            <a:pPr lvl="2"/>
            <a:r>
              <a:rPr lang="en-US" sz="1600" dirty="0" smtClean="0"/>
              <a:t>Completed assembly-level drawings, schematics, diagrams, P&amp;IDs, interface drawings, preliminary parts list</a:t>
            </a:r>
          </a:p>
          <a:p>
            <a:pPr lvl="2"/>
            <a:r>
              <a:rPr lang="en-US" sz="1600" dirty="0" smtClean="0"/>
              <a:t>Completed preliminary engineering analyses &amp; resulting documentation</a:t>
            </a:r>
          </a:p>
          <a:p>
            <a:pPr lvl="3"/>
            <a:r>
              <a:rPr lang="en-US" sz="1400" dirty="0" smtClean="0"/>
              <a:t>FEA, CFD, classical analyses</a:t>
            </a:r>
          </a:p>
          <a:p>
            <a:pPr lvl="2"/>
            <a:r>
              <a:rPr lang="en-US" sz="1600" dirty="0" smtClean="0"/>
              <a:t>Preliminary QAQC Plan, Procurement Plan, Manufacturing Plan</a:t>
            </a:r>
          </a:p>
          <a:p>
            <a:pPr lvl="3"/>
            <a:r>
              <a:rPr lang="en-US" sz="1400" dirty="0" smtClean="0"/>
              <a:t>See slides from ArgonCube Engineering Meeting on August 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2020</a:t>
            </a:r>
          </a:p>
          <a:p>
            <a:pPr lvl="2"/>
            <a:r>
              <a:rPr lang="en-US" sz="1600" dirty="0" smtClean="0"/>
              <a:t>Preliminary Installation &amp; Testing Plan</a:t>
            </a:r>
          </a:p>
          <a:p>
            <a:pPr lvl="3"/>
            <a:r>
              <a:rPr lang="en-US" sz="1400" dirty="0" smtClean="0"/>
              <a:t>Identification of any special tools and fixtures</a:t>
            </a:r>
          </a:p>
          <a:p>
            <a:pPr lvl="2"/>
            <a:r>
              <a:rPr lang="en-US" sz="1600" dirty="0" smtClean="0"/>
              <a:t>Engineering </a:t>
            </a:r>
            <a:r>
              <a:rPr lang="en-US" sz="1600" dirty="0"/>
              <a:t>safety analysis </a:t>
            </a:r>
            <a:r>
              <a:rPr lang="en-US" sz="1600" dirty="0" smtClean="0"/>
              <a:t>plan</a:t>
            </a:r>
          </a:p>
          <a:p>
            <a:pPr lvl="2"/>
            <a:r>
              <a:rPr lang="en-US" sz="1600" dirty="0" smtClean="0"/>
              <a:t>Subsystem prototyping plans</a:t>
            </a:r>
            <a:endParaRPr lang="en-US" sz="1600" dirty="0"/>
          </a:p>
          <a:p>
            <a:pPr lvl="2"/>
            <a:r>
              <a:rPr lang="en-US" sz="1600" dirty="0" smtClean="0"/>
              <a:t>Preliminary </a:t>
            </a:r>
            <a:r>
              <a:rPr lang="en-US" sz="1600" dirty="0"/>
              <a:t>cost and schedule </a:t>
            </a:r>
            <a:r>
              <a:rPr lang="en-US" sz="1600" dirty="0" smtClean="0"/>
              <a:t>estimate</a:t>
            </a:r>
          </a:p>
          <a:p>
            <a:pPr lvl="1"/>
            <a:r>
              <a:rPr lang="en-US" sz="1800" dirty="0" smtClean="0"/>
              <a:t>November 2020: Initial release of </a:t>
            </a:r>
            <a:r>
              <a:rPr lang="en-US" sz="1800" b="1" u="sng" dirty="0" smtClean="0"/>
              <a:t>draft</a:t>
            </a:r>
            <a:r>
              <a:rPr lang="en-US" sz="1800" dirty="0" smtClean="0"/>
              <a:t> documents</a:t>
            </a:r>
          </a:p>
          <a:p>
            <a:pPr lvl="2"/>
            <a:r>
              <a:rPr lang="en-US" sz="1600" dirty="0" smtClean="0"/>
              <a:t>Interface documents, QAQC, Procurement, Manufacturing, etc.</a:t>
            </a:r>
            <a:endParaRPr lang="en-US" sz="1600" dirty="0"/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71335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Plan Development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A61219-D869-44FD-AC9F-6EE7CBD13326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Propose a similar format to Risk Development → meet weekly over the coming 3 weeks to develop plans, may take less time than that</a:t>
            </a:r>
          </a:p>
          <a:p>
            <a:r>
              <a:rPr lang="en-US" dirty="0" smtClean="0"/>
              <a:t>Sign up at: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docs.google.com/spreadsheets/d/1lJIzKNgzGXsiMmNO_ry8hUbC5KPg3k9v66wK_FoqtN0/edit?usp=sharing</a:t>
            </a:r>
            <a:endParaRPr lang="en-US" dirty="0" smtClean="0"/>
          </a:p>
          <a:p>
            <a:pPr lvl="1"/>
            <a:r>
              <a:rPr lang="en-US" dirty="0" smtClean="0"/>
              <a:t>Please sign up for 3 slots if you can at 1 per week</a:t>
            </a:r>
          </a:p>
        </p:txBody>
      </p:sp>
    </p:spTree>
    <p:extLst>
      <p:ext uri="{BB962C8B-B14F-4D97-AF65-F5344CB8AC3E}">
        <p14:creationId xmlns:p14="http://schemas.microsoft.com/office/powerpoint/2010/main" val="366427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Questions from DUNE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D1544-F824-4A8E-AA69-EAD77A8FD47A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Received these questions from DUNE</a:t>
            </a:r>
          </a:p>
          <a:p>
            <a:pPr marL="669798" lvl="2" indent="-285750"/>
            <a:r>
              <a:rPr lang="en-US" dirty="0" smtClean="0"/>
              <a:t>Module </a:t>
            </a:r>
            <a:r>
              <a:rPr lang="en-US" dirty="0"/>
              <a:t>replacement – How often and what is allowable amount of time for performing </a:t>
            </a:r>
            <a:r>
              <a:rPr lang="en-US" dirty="0" smtClean="0"/>
              <a:t>operation?</a:t>
            </a:r>
          </a:p>
          <a:p>
            <a:pPr marL="669798" lvl="2" indent="-285750"/>
            <a:r>
              <a:rPr lang="en-US" dirty="0" smtClean="0"/>
              <a:t>LAr </a:t>
            </a:r>
            <a:r>
              <a:rPr lang="en-US" dirty="0"/>
              <a:t>flow within cryostat – Does design ensure required level of LAr purity?  (Design features need to be validated with CFD calculations and through prototyping </a:t>
            </a:r>
            <a:r>
              <a:rPr lang="en-US" dirty="0" smtClean="0"/>
              <a:t>efforts)</a:t>
            </a:r>
          </a:p>
          <a:p>
            <a:pPr marL="669798" lvl="2" indent="-285750"/>
            <a:r>
              <a:rPr lang="en-US" dirty="0" smtClean="0"/>
              <a:t>HV granularity </a:t>
            </a:r>
            <a:r>
              <a:rPr lang="en-US" dirty="0"/>
              <a:t>- Do individual modules or sets of modules require independent HV systems and separate power </a:t>
            </a:r>
            <a:r>
              <a:rPr lang="en-US" dirty="0" smtClean="0"/>
              <a:t>supplies?</a:t>
            </a:r>
          </a:p>
          <a:p>
            <a:pPr marL="669798" lvl="2" indent="-285750"/>
            <a:r>
              <a:rPr lang="en-US" dirty="0" smtClean="0"/>
              <a:t>Field </a:t>
            </a:r>
            <a:r>
              <a:rPr lang="en-US" dirty="0"/>
              <a:t>cages – Is the use of the resistive material the most cost-effective approach and does it carry additional technical </a:t>
            </a:r>
            <a:r>
              <a:rPr lang="en-US" dirty="0" smtClean="0"/>
              <a:t>risks?</a:t>
            </a:r>
          </a:p>
          <a:p>
            <a:pPr marL="669798" lvl="2" indent="-285750"/>
            <a:r>
              <a:rPr lang="en-US" dirty="0" smtClean="0"/>
              <a:t>Photon </a:t>
            </a:r>
            <a:r>
              <a:rPr lang="en-US" dirty="0"/>
              <a:t>detectors – Do the advantages of two independent light trapping designs justify the additional complication</a:t>
            </a:r>
            <a:r>
              <a:rPr lang="en-US" dirty="0" smtClean="0"/>
              <a:t>?</a:t>
            </a:r>
          </a:p>
          <a:p>
            <a:pPr marL="285750" indent="-285750"/>
            <a:r>
              <a:rPr lang="en-US" dirty="0" smtClean="0"/>
              <a:t>Michele and Dan will be developing the plan to address these questions → may require input from engineers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62676"/>
      </p:ext>
    </p:extLst>
  </p:cSld>
  <p:clrMapOvr>
    <a:masterClrMapping/>
  </p:clrMapOvr>
</p:sld>
</file>

<file path=ppt/theme/theme1.xml><?xml version="1.0" encoding="utf-8"?>
<a:theme xmlns:a="http://schemas.openxmlformats.org/drawingml/2006/main" name="LBNF-DU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BNF-DUNE" id="{2960BD4A-4451-4D93-ADF8-20BAC91A7EE1}" vid="{9D61F795-6089-4323-BA60-22C6B1CDABF1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LBNF-DUNE</Template>
  <TotalTime>3861</TotalTime>
  <Words>359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ＭＳ Ｐゴシック</vt:lpstr>
      <vt:lpstr>Arial</vt:lpstr>
      <vt:lpstr>Calibri</vt:lpstr>
      <vt:lpstr>Geneva</vt:lpstr>
      <vt:lpstr>Helvetica</vt:lpstr>
      <vt:lpstr>Lucida Grande</vt:lpstr>
      <vt:lpstr>LBNF-DUNE</vt:lpstr>
      <vt:lpstr>LBNF Content-Footer Theme</vt:lpstr>
      <vt:lpstr>1_LBNF Content-Footer Theme</vt:lpstr>
      <vt:lpstr>2_LBNF Content-Footer Theme</vt:lpstr>
      <vt:lpstr>3_LBNF Content-Footer Theme</vt:lpstr>
      <vt:lpstr>ArgonCube Engineering Meeting</vt:lpstr>
      <vt:lpstr>Outline</vt:lpstr>
      <vt:lpstr>Engineering Plan Development</vt:lpstr>
      <vt:lpstr>Engineering Plan Development</vt:lpstr>
      <vt:lpstr>Technical Questions from DUNE</vt:lpstr>
    </vt:vector>
  </TitlesOfParts>
  <Company>Lawrence Berkeley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 LArTPC Preliminary Design Phase</dc:title>
  <dc:creator>Andrew R. Lambert</dc:creator>
  <cp:lastModifiedBy>Andrew R. Lambert</cp:lastModifiedBy>
  <cp:revision>41</cp:revision>
  <dcterms:created xsi:type="dcterms:W3CDTF">2020-07-28T18:11:04Z</dcterms:created>
  <dcterms:modified xsi:type="dcterms:W3CDTF">2020-08-21T06:21:45Z</dcterms:modified>
</cp:coreProperties>
</file>