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57" r:id="rId6"/>
    <p:sldId id="258" r:id="rId7"/>
    <p:sldId id="263" r:id="rId8"/>
    <p:sldId id="259"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90" d="100"/>
          <a:sy n="190" d="100"/>
        </p:scale>
        <p:origin x="125" y="4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635F-0AE2-44B8-B6DD-16BCB743C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8EC477-274B-424E-871A-C49E7A2AF0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BFE988-EC1C-4E19-A46A-0927943A71D8}"/>
              </a:ext>
            </a:extLst>
          </p:cNvPr>
          <p:cNvSpPr>
            <a:spLocks noGrp="1"/>
          </p:cNvSpPr>
          <p:nvPr>
            <p:ph type="dt" sz="half" idx="10"/>
          </p:nvPr>
        </p:nvSpPr>
        <p:spPr/>
        <p:txBody>
          <a:bodyPr/>
          <a:lstStyle/>
          <a:p>
            <a:fld id="{5A55B077-4758-4D85-BF2D-63B9600F29E5}" type="datetimeFigureOut">
              <a:rPr lang="en-US" smtClean="0"/>
              <a:t>7/31/2020</a:t>
            </a:fld>
            <a:endParaRPr lang="en-US"/>
          </a:p>
        </p:txBody>
      </p:sp>
      <p:sp>
        <p:nvSpPr>
          <p:cNvPr id="5" name="Footer Placeholder 4">
            <a:extLst>
              <a:ext uri="{FF2B5EF4-FFF2-40B4-BE49-F238E27FC236}">
                <a16:creationId xmlns:a16="http://schemas.microsoft.com/office/drawing/2014/main" id="{A5D4CD46-FE75-460F-BC7B-F70687766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62B29-929A-433C-99B6-ED9ABB6A38B9}"/>
              </a:ext>
            </a:extLst>
          </p:cNvPr>
          <p:cNvSpPr>
            <a:spLocks noGrp="1"/>
          </p:cNvSpPr>
          <p:nvPr>
            <p:ph type="sldNum" sz="quarter" idx="12"/>
          </p:nvPr>
        </p:nvSpPr>
        <p:spPr/>
        <p:txBody>
          <a:bodyPr/>
          <a:lstStyle/>
          <a:p>
            <a:fld id="{C82F50C1-D36D-4EB8-8F04-0306A14BCB67}" type="slidenum">
              <a:rPr lang="en-US" smtClean="0"/>
              <a:t>‹#›</a:t>
            </a:fld>
            <a:endParaRPr lang="en-US"/>
          </a:p>
        </p:txBody>
      </p:sp>
    </p:spTree>
    <p:extLst>
      <p:ext uri="{BB962C8B-B14F-4D97-AF65-F5344CB8AC3E}">
        <p14:creationId xmlns:p14="http://schemas.microsoft.com/office/powerpoint/2010/main" val="89304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B8B4-561F-4A82-B945-12D170F532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FD61D8-7CE5-4868-90ED-0B9A173717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FA5A5-9C96-4180-A03F-29BA3DD06F5D}"/>
              </a:ext>
            </a:extLst>
          </p:cNvPr>
          <p:cNvSpPr>
            <a:spLocks noGrp="1"/>
          </p:cNvSpPr>
          <p:nvPr>
            <p:ph type="dt" sz="half" idx="10"/>
          </p:nvPr>
        </p:nvSpPr>
        <p:spPr/>
        <p:txBody>
          <a:bodyPr/>
          <a:lstStyle/>
          <a:p>
            <a:fld id="{5A55B077-4758-4D85-BF2D-63B9600F29E5}" type="datetimeFigureOut">
              <a:rPr lang="en-US" smtClean="0"/>
              <a:t>7/31/2020</a:t>
            </a:fld>
            <a:endParaRPr lang="en-US"/>
          </a:p>
        </p:txBody>
      </p:sp>
      <p:sp>
        <p:nvSpPr>
          <p:cNvPr id="5" name="Footer Placeholder 4">
            <a:extLst>
              <a:ext uri="{FF2B5EF4-FFF2-40B4-BE49-F238E27FC236}">
                <a16:creationId xmlns:a16="http://schemas.microsoft.com/office/drawing/2014/main" id="{8B5BD5AD-36F6-4E4D-92E8-F9180BA25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9ED22-4700-4837-B03D-A3D40FD10DF0}"/>
              </a:ext>
            </a:extLst>
          </p:cNvPr>
          <p:cNvSpPr>
            <a:spLocks noGrp="1"/>
          </p:cNvSpPr>
          <p:nvPr>
            <p:ph type="sldNum" sz="quarter" idx="12"/>
          </p:nvPr>
        </p:nvSpPr>
        <p:spPr/>
        <p:txBody>
          <a:bodyPr/>
          <a:lstStyle/>
          <a:p>
            <a:fld id="{C82F50C1-D36D-4EB8-8F04-0306A14BCB67}" type="slidenum">
              <a:rPr lang="en-US" smtClean="0"/>
              <a:t>‹#›</a:t>
            </a:fld>
            <a:endParaRPr lang="en-US"/>
          </a:p>
        </p:txBody>
      </p:sp>
    </p:spTree>
    <p:extLst>
      <p:ext uri="{BB962C8B-B14F-4D97-AF65-F5344CB8AC3E}">
        <p14:creationId xmlns:p14="http://schemas.microsoft.com/office/powerpoint/2010/main" val="31388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84939-6B84-4CC7-90EE-56FC7558C0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7B438C-7C49-402F-A660-90FF92D9D6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B8F23-EA7E-4E8E-98F8-0480DDFDDD1F}"/>
              </a:ext>
            </a:extLst>
          </p:cNvPr>
          <p:cNvSpPr>
            <a:spLocks noGrp="1"/>
          </p:cNvSpPr>
          <p:nvPr>
            <p:ph type="dt" sz="half" idx="10"/>
          </p:nvPr>
        </p:nvSpPr>
        <p:spPr/>
        <p:txBody>
          <a:bodyPr/>
          <a:lstStyle/>
          <a:p>
            <a:fld id="{5A55B077-4758-4D85-BF2D-63B9600F29E5}" type="datetimeFigureOut">
              <a:rPr lang="en-US" smtClean="0"/>
              <a:t>7/31/2020</a:t>
            </a:fld>
            <a:endParaRPr lang="en-US"/>
          </a:p>
        </p:txBody>
      </p:sp>
      <p:sp>
        <p:nvSpPr>
          <p:cNvPr id="5" name="Footer Placeholder 4">
            <a:extLst>
              <a:ext uri="{FF2B5EF4-FFF2-40B4-BE49-F238E27FC236}">
                <a16:creationId xmlns:a16="http://schemas.microsoft.com/office/drawing/2014/main" id="{1CDF0FED-E25D-469B-BA77-B6CFDA698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E0763-6293-4AE1-884B-E1AA52EBA09D}"/>
              </a:ext>
            </a:extLst>
          </p:cNvPr>
          <p:cNvSpPr>
            <a:spLocks noGrp="1"/>
          </p:cNvSpPr>
          <p:nvPr>
            <p:ph type="sldNum" sz="quarter" idx="12"/>
          </p:nvPr>
        </p:nvSpPr>
        <p:spPr/>
        <p:txBody>
          <a:bodyPr/>
          <a:lstStyle/>
          <a:p>
            <a:fld id="{C82F50C1-D36D-4EB8-8F04-0306A14BCB67}" type="slidenum">
              <a:rPr lang="en-US" smtClean="0"/>
              <a:t>‹#›</a:t>
            </a:fld>
            <a:endParaRPr lang="en-US"/>
          </a:p>
        </p:txBody>
      </p:sp>
    </p:spTree>
    <p:extLst>
      <p:ext uri="{BB962C8B-B14F-4D97-AF65-F5344CB8AC3E}">
        <p14:creationId xmlns:p14="http://schemas.microsoft.com/office/powerpoint/2010/main" val="278537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47D7-B685-46DE-9C55-31966BE9A9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80C48E-2A82-4E5E-A23E-315E381041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3432F-14CF-4AB1-B57A-A269CB1BED81}"/>
              </a:ext>
            </a:extLst>
          </p:cNvPr>
          <p:cNvSpPr>
            <a:spLocks noGrp="1"/>
          </p:cNvSpPr>
          <p:nvPr>
            <p:ph type="dt" sz="half" idx="10"/>
          </p:nvPr>
        </p:nvSpPr>
        <p:spPr/>
        <p:txBody>
          <a:bodyPr/>
          <a:lstStyle/>
          <a:p>
            <a:fld id="{5A55B077-4758-4D85-BF2D-63B9600F29E5}" type="datetimeFigureOut">
              <a:rPr lang="en-US" smtClean="0"/>
              <a:t>7/31/2020</a:t>
            </a:fld>
            <a:endParaRPr lang="en-US"/>
          </a:p>
        </p:txBody>
      </p:sp>
      <p:sp>
        <p:nvSpPr>
          <p:cNvPr id="5" name="Footer Placeholder 4">
            <a:extLst>
              <a:ext uri="{FF2B5EF4-FFF2-40B4-BE49-F238E27FC236}">
                <a16:creationId xmlns:a16="http://schemas.microsoft.com/office/drawing/2014/main" id="{97370EFD-1526-44A7-BF11-B1726CE83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AC907-2804-4CD8-A6BF-CE8C79AF52D6}"/>
              </a:ext>
            </a:extLst>
          </p:cNvPr>
          <p:cNvSpPr>
            <a:spLocks noGrp="1"/>
          </p:cNvSpPr>
          <p:nvPr>
            <p:ph type="sldNum" sz="quarter" idx="12"/>
          </p:nvPr>
        </p:nvSpPr>
        <p:spPr/>
        <p:txBody>
          <a:bodyPr/>
          <a:lstStyle/>
          <a:p>
            <a:fld id="{C82F50C1-D36D-4EB8-8F04-0306A14BCB67}" type="slidenum">
              <a:rPr lang="en-US" smtClean="0"/>
              <a:t>‹#›</a:t>
            </a:fld>
            <a:endParaRPr lang="en-US"/>
          </a:p>
        </p:txBody>
      </p:sp>
    </p:spTree>
    <p:extLst>
      <p:ext uri="{BB962C8B-B14F-4D97-AF65-F5344CB8AC3E}">
        <p14:creationId xmlns:p14="http://schemas.microsoft.com/office/powerpoint/2010/main" val="338188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4784-0720-4A77-A84D-28B8E9AE24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A45E57-BE53-4451-AD67-898BF50AC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4F5C58-B0DA-4E02-91F4-E4006AF0A844}"/>
              </a:ext>
            </a:extLst>
          </p:cNvPr>
          <p:cNvSpPr>
            <a:spLocks noGrp="1"/>
          </p:cNvSpPr>
          <p:nvPr>
            <p:ph type="dt" sz="half" idx="10"/>
          </p:nvPr>
        </p:nvSpPr>
        <p:spPr/>
        <p:txBody>
          <a:bodyPr/>
          <a:lstStyle/>
          <a:p>
            <a:fld id="{5A55B077-4758-4D85-BF2D-63B9600F29E5}" type="datetimeFigureOut">
              <a:rPr lang="en-US" smtClean="0"/>
              <a:t>7/31/2020</a:t>
            </a:fld>
            <a:endParaRPr lang="en-US"/>
          </a:p>
        </p:txBody>
      </p:sp>
      <p:sp>
        <p:nvSpPr>
          <p:cNvPr id="5" name="Footer Placeholder 4">
            <a:extLst>
              <a:ext uri="{FF2B5EF4-FFF2-40B4-BE49-F238E27FC236}">
                <a16:creationId xmlns:a16="http://schemas.microsoft.com/office/drawing/2014/main" id="{613ADC55-D5EE-458E-9592-DFE8E7A06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60C95-BA9B-45C5-B2F8-FFD11C74CDEF}"/>
              </a:ext>
            </a:extLst>
          </p:cNvPr>
          <p:cNvSpPr>
            <a:spLocks noGrp="1"/>
          </p:cNvSpPr>
          <p:nvPr>
            <p:ph type="sldNum" sz="quarter" idx="12"/>
          </p:nvPr>
        </p:nvSpPr>
        <p:spPr/>
        <p:txBody>
          <a:bodyPr/>
          <a:lstStyle/>
          <a:p>
            <a:fld id="{C82F50C1-D36D-4EB8-8F04-0306A14BCB67}" type="slidenum">
              <a:rPr lang="en-US" smtClean="0"/>
              <a:t>‹#›</a:t>
            </a:fld>
            <a:endParaRPr lang="en-US"/>
          </a:p>
        </p:txBody>
      </p:sp>
    </p:spTree>
    <p:extLst>
      <p:ext uri="{BB962C8B-B14F-4D97-AF65-F5344CB8AC3E}">
        <p14:creationId xmlns:p14="http://schemas.microsoft.com/office/powerpoint/2010/main" val="199496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6ADB-3765-4EC8-8B34-D4FDE6664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C433F3-394F-42E3-BA4C-01027E6130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ED2B86-B4A2-4613-A85D-C4D70FD3C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C84063-331F-4C57-BD8E-1BCB4CB14153}"/>
              </a:ext>
            </a:extLst>
          </p:cNvPr>
          <p:cNvSpPr>
            <a:spLocks noGrp="1"/>
          </p:cNvSpPr>
          <p:nvPr>
            <p:ph type="dt" sz="half" idx="10"/>
          </p:nvPr>
        </p:nvSpPr>
        <p:spPr/>
        <p:txBody>
          <a:bodyPr/>
          <a:lstStyle/>
          <a:p>
            <a:fld id="{5A55B077-4758-4D85-BF2D-63B9600F29E5}" type="datetimeFigureOut">
              <a:rPr lang="en-US" smtClean="0"/>
              <a:t>7/31/2020</a:t>
            </a:fld>
            <a:endParaRPr lang="en-US"/>
          </a:p>
        </p:txBody>
      </p:sp>
      <p:sp>
        <p:nvSpPr>
          <p:cNvPr id="6" name="Footer Placeholder 5">
            <a:extLst>
              <a:ext uri="{FF2B5EF4-FFF2-40B4-BE49-F238E27FC236}">
                <a16:creationId xmlns:a16="http://schemas.microsoft.com/office/drawing/2014/main" id="{6DA0D896-EDE4-4163-BC4B-CC4CEAA06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5FE62D-740E-419E-AB49-C84A5949DF5F}"/>
              </a:ext>
            </a:extLst>
          </p:cNvPr>
          <p:cNvSpPr>
            <a:spLocks noGrp="1"/>
          </p:cNvSpPr>
          <p:nvPr>
            <p:ph type="sldNum" sz="quarter" idx="12"/>
          </p:nvPr>
        </p:nvSpPr>
        <p:spPr/>
        <p:txBody>
          <a:bodyPr/>
          <a:lstStyle/>
          <a:p>
            <a:fld id="{C82F50C1-D36D-4EB8-8F04-0306A14BCB67}" type="slidenum">
              <a:rPr lang="en-US" smtClean="0"/>
              <a:t>‹#›</a:t>
            </a:fld>
            <a:endParaRPr lang="en-US"/>
          </a:p>
        </p:txBody>
      </p:sp>
    </p:spTree>
    <p:extLst>
      <p:ext uri="{BB962C8B-B14F-4D97-AF65-F5344CB8AC3E}">
        <p14:creationId xmlns:p14="http://schemas.microsoft.com/office/powerpoint/2010/main" val="365538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9862-8A61-4C7F-A35D-08BD07A7D5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AA2F34-55D3-4725-9F74-07AD8E92A8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70F96B-4ABB-4DAF-B8B4-C097AE2377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946D1A-92E6-4B5A-BD3C-3E8F9154D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A3902D-ED1F-4E6F-908B-EE3422640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631F4F-07B6-46B7-8541-CA49AD64B7D0}"/>
              </a:ext>
            </a:extLst>
          </p:cNvPr>
          <p:cNvSpPr>
            <a:spLocks noGrp="1"/>
          </p:cNvSpPr>
          <p:nvPr>
            <p:ph type="dt" sz="half" idx="10"/>
          </p:nvPr>
        </p:nvSpPr>
        <p:spPr/>
        <p:txBody>
          <a:bodyPr/>
          <a:lstStyle/>
          <a:p>
            <a:fld id="{5A55B077-4758-4D85-BF2D-63B9600F29E5}" type="datetimeFigureOut">
              <a:rPr lang="en-US" smtClean="0"/>
              <a:t>7/31/2020</a:t>
            </a:fld>
            <a:endParaRPr lang="en-US"/>
          </a:p>
        </p:txBody>
      </p:sp>
      <p:sp>
        <p:nvSpPr>
          <p:cNvPr id="8" name="Footer Placeholder 7">
            <a:extLst>
              <a:ext uri="{FF2B5EF4-FFF2-40B4-BE49-F238E27FC236}">
                <a16:creationId xmlns:a16="http://schemas.microsoft.com/office/drawing/2014/main" id="{6280AF88-BD30-4F4B-8744-EA32F95865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4ECA41-6867-482F-8D7A-6130F57F64E2}"/>
              </a:ext>
            </a:extLst>
          </p:cNvPr>
          <p:cNvSpPr>
            <a:spLocks noGrp="1"/>
          </p:cNvSpPr>
          <p:nvPr>
            <p:ph type="sldNum" sz="quarter" idx="12"/>
          </p:nvPr>
        </p:nvSpPr>
        <p:spPr/>
        <p:txBody>
          <a:bodyPr/>
          <a:lstStyle/>
          <a:p>
            <a:fld id="{C82F50C1-D36D-4EB8-8F04-0306A14BCB67}" type="slidenum">
              <a:rPr lang="en-US" smtClean="0"/>
              <a:t>‹#›</a:t>
            </a:fld>
            <a:endParaRPr lang="en-US"/>
          </a:p>
        </p:txBody>
      </p:sp>
    </p:spTree>
    <p:extLst>
      <p:ext uri="{BB962C8B-B14F-4D97-AF65-F5344CB8AC3E}">
        <p14:creationId xmlns:p14="http://schemas.microsoft.com/office/powerpoint/2010/main" val="60915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251C-C817-4CB8-9005-DD0CCA5008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510091-42BE-4BE9-8F96-21C450EB6883}"/>
              </a:ext>
            </a:extLst>
          </p:cNvPr>
          <p:cNvSpPr>
            <a:spLocks noGrp="1"/>
          </p:cNvSpPr>
          <p:nvPr>
            <p:ph type="dt" sz="half" idx="10"/>
          </p:nvPr>
        </p:nvSpPr>
        <p:spPr/>
        <p:txBody>
          <a:bodyPr/>
          <a:lstStyle/>
          <a:p>
            <a:fld id="{5A55B077-4758-4D85-BF2D-63B9600F29E5}" type="datetimeFigureOut">
              <a:rPr lang="en-US" smtClean="0"/>
              <a:t>7/31/2020</a:t>
            </a:fld>
            <a:endParaRPr lang="en-US"/>
          </a:p>
        </p:txBody>
      </p:sp>
      <p:sp>
        <p:nvSpPr>
          <p:cNvPr id="4" name="Footer Placeholder 3">
            <a:extLst>
              <a:ext uri="{FF2B5EF4-FFF2-40B4-BE49-F238E27FC236}">
                <a16:creationId xmlns:a16="http://schemas.microsoft.com/office/drawing/2014/main" id="{0F46E5C6-E578-4B7D-9D6C-F7E0384286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1EBF39-1F0B-4527-B275-24E296DCCE53}"/>
              </a:ext>
            </a:extLst>
          </p:cNvPr>
          <p:cNvSpPr>
            <a:spLocks noGrp="1"/>
          </p:cNvSpPr>
          <p:nvPr>
            <p:ph type="sldNum" sz="quarter" idx="12"/>
          </p:nvPr>
        </p:nvSpPr>
        <p:spPr/>
        <p:txBody>
          <a:bodyPr/>
          <a:lstStyle/>
          <a:p>
            <a:fld id="{C82F50C1-D36D-4EB8-8F04-0306A14BCB67}" type="slidenum">
              <a:rPr lang="en-US" smtClean="0"/>
              <a:t>‹#›</a:t>
            </a:fld>
            <a:endParaRPr lang="en-US"/>
          </a:p>
        </p:txBody>
      </p:sp>
    </p:spTree>
    <p:extLst>
      <p:ext uri="{BB962C8B-B14F-4D97-AF65-F5344CB8AC3E}">
        <p14:creationId xmlns:p14="http://schemas.microsoft.com/office/powerpoint/2010/main" val="160383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141FE-B4CA-4D83-9134-1F90576E64CE}"/>
              </a:ext>
            </a:extLst>
          </p:cNvPr>
          <p:cNvSpPr>
            <a:spLocks noGrp="1"/>
          </p:cNvSpPr>
          <p:nvPr>
            <p:ph type="dt" sz="half" idx="10"/>
          </p:nvPr>
        </p:nvSpPr>
        <p:spPr/>
        <p:txBody>
          <a:bodyPr/>
          <a:lstStyle/>
          <a:p>
            <a:fld id="{5A55B077-4758-4D85-BF2D-63B9600F29E5}" type="datetimeFigureOut">
              <a:rPr lang="en-US" smtClean="0"/>
              <a:t>7/31/2020</a:t>
            </a:fld>
            <a:endParaRPr lang="en-US"/>
          </a:p>
        </p:txBody>
      </p:sp>
      <p:sp>
        <p:nvSpPr>
          <p:cNvPr id="3" name="Footer Placeholder 2">
            <a:extLst>
              <a:ext uri="{FF2B5EF4-FFF2-40B4-BE49-F238E27FC236}">
                <a16:creationId xmlns:a16="http://schemas.microsoft.com/office/drawing/2014/main" id="{9F847B1A-6931-455F-83F0-2B83957FFA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582A37-128A-4000-B2A0-1AEF6FB3066F}"/>
              </a:ext>
            </a:extLst>
          </p:cNvPr>
          <p:cNvSpPr>
            <a:spLocks noGrp="1"/>
          </p:cNvSpPr>
          <p:nvPr>
            <p:ph type="sldNum" sz="quarter" idx="12"/>
          </p:nvPr>
        </p:nvSpPr>
        <p:spPr/>
        <p:txBody>
          <a:bodyPr/>
          <a:lstStyle/>
          <a:p>
            <a:fld id="{C82F50C1-D36D-4EB8-8F04-0306A14BCB67}" type="slidenum">
              <a:rPr lang="en-US" smtClean="0"/>
              <a:t>‹#›</a:t>
            </a:fld>
            <a:endParaRPr lang="en-US"/>
          </a:p>
        </p:txBody>
      </p:sp>
    </p:spTree>
    <p:extLst>
      <p:ext uri="{BB962C8B-B14F-4D97-AF65-F5344CB8AC3E}">
        <p14:creationId xmlns:p14="http://schemas.microsoft.com/office/powerpoint/2010/main" val="420103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A61D-57D8-4038-8D18-043B49A5E4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4A6F77-1D54-4C30-BCA1-6A564B439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A4546E-375E-4F50-9A8B-02FA00E20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DE9C88-A10E-4486-9ED8-041C064F2A77}"/>
              </a:ext>
            </a:extLst>
          </p:cNvPr>
          <p:cNvSpPr>
            <a:spLocks noGrp="1"/>
          </p:cNvSpPr>
          <p:nvPr>
            <p:ph type="dt" sz="half" idx="10"/>
          </p:nvPr>
        </p:nvSpPr>
        <p:spPr/>
        <p:txBody>
          <a:bodyPr/>
          <a:lstStyle/>
          <a:p>
            <a:fld id="{5A55B077-4758-4D85-BF2D-63B9600F29E5}" type="datetimeFigureOut">
              <a:rPr lang="en-US" smtClean="0"/>
              <a:t>7/31/2020</a:t>
            </a:fld>
            <a:endParaRPr lang="en-US"/>
          </a:p>
        </p:txBody>
      </p:sp>
      <p:sp>
        <p:nvSpPr>
          <p:cNvPr id="6" name="Footer Placeholder 5">
            <a:extLst>
              <a:ext uri="{FF2B5EF4-FFF2-40B4-BE49-F238E27FC236}">
                <a16:creationId xmlns:a16="http://schemas.microsoft.com/office/drawing/2014/main" id="{7DDC184A-C606-4EF2-BC7E-B24EC8C67A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6E042-1CF0-4CCF-BFAF-536CE22494DE}"/>
              </a:ext>
            </a:extLst>
          </p:cNvPr>
          <p:cNvSpPr>
            <a:spLocks noGrp="1"/>
          </p:cNvSpPr>
          <p:nvPr>
            <p:ph type="sldNum" sz="quarter" idx="12"/>
          </p:nvPr>
        </p:nvSpPr>
        <p:spPr/>
        <p:txBody>
          <a:bodyPr/>
          <a:lstStyle/>
          <a:p>
            <a:fld id="{C82F50C1-D36D-4EB8-8F04-0306A14BCB67}" type="slidenum">
              <a:rPr lang="en-US" smtClean="0"/>
              <a:t>‹#›</a:t>
            </a:fld>
            <a:endParaRPr lang="en-US"/>
          </a:p>
        </p:txBody>
      </p:sp>
    </p:spTree>
    <p:extLst>
      <p:ext uri="{BB962C8B-B14F-4D97-AF65-F5344CB8AC3E}">
        <p14:creationId xmlns:p14="http://schemas.microsoft.com/office/powerpoint/2010/main" val="3304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ADD3-7C40-4757-AF83-DC331609A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851D64-F117-4838-BC0E-18D6B01FD9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1B09C5-D427-4816-AE8F-925FAD4DC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FF953-64C9-4C66-A158-0F37ADBDDAD9}"/>
              </a:ext>
            </a:extLst>
          </p:cNvPr>
          <p:cNvSpPr>
            <a:spLocks noGrp="1"/>
          </p:cNvSpPr>
          <p:nvPr>
            <p:ph type="dt" sz="half" idx="10"/>
          </p:nvPr>
        </p:nvSpPr>
        <p:spPr/>
        <p:txBody>
          <a:bodyPr/>
          <a:lstStyle/>
          <a:p>
            <a:fld id="{5A55B077-4758-4D85-BF2D-63B9600F29E5}" type="datetimeFigureOut">
              <a:rPr lang="en-US" smtClean="0"/>
              <a:t>7/31/2020</a:t>
            </a:fld>
            <a:endParaRPr lang="en-US"/>
          </a:p>
        </p:txBody>
      </p:sp>
      <p:sp>
        <p:nvSpPr>
          <p:cNvPr id="6" name="Footer Placeholder 5">
            <a:extLst>
              <a:ext uri="{FF2B5EF4-FFF2-40B4-BE49-F238E27FC236}">
                <a16:creationId xmlns:a16="http://schemas.microsoft.com/office/drawing/2014/main" id="{74083977-DB37-412C-97D7-F4EB2A54C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7D9150-B65E-4793-B1F7-C0C2BB5C7E48}"/>
              </a:ext>
            </a:extLst>
          </p:cNvPr>
          <p:cNvSpPr>
            <a:spLocks noGrp="1"/>
          </p:cNvSpPr>
          <p:nvPr>
            <p:ph type="sldNum" sz="quarter" idx="12"/>
          </p:nvPr>
        </p:nvSpPr>
        <p:spPr/>
        <p:txBody>
          <a:bodyPr/>
          <a:lstStyle/>
          <a:p>
            <a:fld id="{C82F50C1-D36D-4EB8-8F04-0306A14BCB67}" type="slidenum">
              <a:rPr lang="en-US" smtClean="0"/>
              <a:t>‹#›</a:t>
            </a:fld>
            <a:endParaRPr lang="en-US"/>
          </a:p>
        </p:txBody>
      </p:sp>
    </p:spTree>
    <p:extLst>
      <p:ext uri="{BB962C8B-B14F-4D97-AF65-F5344CB8AC3E}">
        <p14:creationId xmlns:p14="http://schemas.microsoft.com/office/powerpoint/2010/main" val="338172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55EA3-9BB1-4FB2-9705-6DD55A2B7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677DC5-F123-4909-AF61-478CB07B4D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681E4-0E7F-407D-8648-7295AA4BEB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5B077-4758-4D85-BF2D-63B9600F29E5}" type="datetimeFigureOut">
              <a:rPr lang="en-US" smtClean="0"/>
              <a:t>7/31/2020</a:t>
            </a:fld>
            <a:endParaRPr lang="en-US"/>
          </a:p>
        </p:txBody>
      </p:sp>
      <p:sp>
        <p:nvSpPr>
          <p:cNvPr id="5" name="Footer Placeholder 4">
            <a:extLst>
              <a:ext uri="{FF2B5EF4-FFF2-40B4-BE49-F238E27FC236}">
                <a16:creationId xmlns:a16="http://schemas.microsoft.com/office/drawing/2014/main" id="{CD8D98C1-8ACA-4087-A41C-189DE1A85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08D843-D80E-49EB-B625-A290F6187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F50C1-D36D-4EB8-8F04-0306A14BCB67}" type="slidenum">
              <a:rPr lang="en-US" smtClean="0"/>
              <a:t>‹#›</a:t>
            </a:fld>
            <a:endParaRPr lang="en-US"/>
          </a:p>
        </p:txBody>
      </p:sp>
    </p:spTree>
    <p:extLst>
      <p:ext uri="{BB962C8B-B14F-4D97-AF65-F5344CB8AC3E}">
        <p14:creationId xmlns:p14="http://schemas.microsoft.com/office/powerpoint/2010/main" val="3821355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edms.cern.ch/file/2382287/1/NP04_Cold_camera_in_acrylic_housing_info.docx"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5469-F65B-4166-B152-D6192A235532}"/>
              </a:ext>
            </a:extLst>
          </p:cNvPr>
          <p:cNvSpPr>
            <a:spLocks noGrp="1"/>
          </p:cNvSpPr>
          <p:nvPr>
            <p:ph type="ctrTitle"/>
          </p:nvPr>
        </p:nvSpPr>
        <p:spPr/>
        <p:txBody>
          <a:bodyPr/>
          <a:lstStyle/>
          <a:p>
            <a:r>
              <a:rPr lang="en-US" dirty="0"/>
              <a:t>HVS Camera Plan</a:t>
            </a:r>
          </a:p>
        </p:txBody>
      </p:sp>
      <p:sp>
        <p:nvSpPr>
          <p:cNvPr id="3" name="Subtitle 2">
            <a:extLst>
              <a:ext uri="{FF2B5EF4-FFF2-40B4-BE49-F238E27FC236}">
                <a16:creationId xmlns:a16="http://schemas.microsoft.com/office/drawing/2014/main" id="{9D37B287-5D33-4C15-945B-93D84BB35920}"/>
              </a:ext>
            </a:extLst>
          </p:cNvPr>
          <p:cNvSpPr>
            <a:spLocks noGrp="1"/>
          </p:cNvSpPr>
          <p:nvPr>
            <p:ph type="subTitle" idx="1"/>
          </p:nvPr>
        </p:nvSpPr>
        <p:spPr/>
        <p:txBody>
          <a:bodyPr/>
          <a:lstStyle/>
          <a:p>
            <a:r>
              <a:rPr lang="en-US"/>
              <a:t>July 31, </a:t>
            </a:r>
            <a:r>
              <a:rPr lang="en-US" dirty="0"/>
              <a:t>2020</a:t>
            </a:r>
          </a:p>
        </p:txBody>
      </p:sp>
    </p:spTree>
    <p:extLst>
      <p:ext uri="{BB962C8B-B14F-4D97-AF65-F5344CB8AC3E}">
        <p14:creationId xmlns:p14="http://schemas.microsoft.com/office/powerpoint/2010/main" val="322815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2016-F3FD-458F-AB79-1C5D5F0AA86A}"/>
              </a:ext>
            </a:extLst>
          </p:cNvPr>
          <p:cNvSpPr>
            <a:spLocks noGrp="1"/>
          </p:cNvSpPr>
          <p:nvPr>
            <p:ph type="title"/>
          </p:nvPr>
        </p:nvSpPr>
        <p:spPr>
          <a:xfrm>
            <a:off x="838200" y="365125"/>
            <a:ext cx="10515600" cy="670809"/>
          </a:xfrm>
        </p:spPr>
        <p:txBody>
          <a:bodyPr>
            <a:normAutofit fontScale="90000"/>
          </a:bodyPr>
          <a:lstStyle/>
          <a:p>
            <a:r>
              <a:rPr lang="en-US" dirty="0"/>
              <a:t>HVS Camera System Scope</a:t>
            </a:r>
          </a:p>
        </p:txBody>
      </p:sp>
      <p:sp>
        <p:nvSpPr>
          <p:cNvPr id="3" name="Content Placeholder 2">
            <a:extLst>
              <a:ext uri="{FF2B5EF4-FFF2-40B4-BE49-F238E27FC236}">
                <a16:creationId xmlns:a16="http://schemas.microsoft.com/office/drawing/2014/main" id="{6AE21941-2AAA-40CD-AFE6-E003307B8CC9}"/>
              </a:ext>
            </a:extLst>
          </p:cNvPr>
          <p:cNvSpPr>
            <a:spLocks noGrp="1"/>
          </p:cNvSpPr>
          <p:nvPr>
            <p:ph idx="1"/>
          </p:nvPr>
        </p:nvSpPr>
        <p:spPr>
          <a:xfrm>
            <a:off x="838200" y="1128532"/>
            <a:ext cx="10515600" cy="5048431"/>
          </a:xfrm>
        </p:spPr>
        <p:txBody>
          <a:bodyPr>
            <a:normAutofit/>
          </a:bodyPr>
          <a:lstStyle/>
          <a:p>
            <a:r>
              <a:rPr lang="en-US" sz="2000" dirty="0"/>
              <a:t>Cold cameras for HV system monitoring purpose were transferred from the CALCI consortium to the JT-HVS consortium.  </a:t>
            </a:r>
          </a:p>
          <a:p>
            <a:r>
              <a:rPr lang="en-US" sz="2000" dirty="0"/>
              <a:t>We are currently planning to install 12 cold cameras as the baseline (same scope as when these cameras were in CALCI’s scope) in the liquid argon.</a:t>
            </a:r>
          </a:p>
          <a:p>
            <a:r>
              <a:rPr lang="en-US" sz="2000" dirty="0"/>
              <a:t>These cameras can be divided into 3 groups of 4 based on their locations and targets.</a:t>
            </a:r>
          </a:p>
          <a:p>
            <a:pPr lvl="1"/>
            <a:r>
              <a:rPr lang="en-US" sz="1600" dirty="0"/>
              <a:t>Group 1: targeting the HV cups/feedthroughs</a:t>
            </a:r>
          </a:p>
          <a:p>
            <a:pPr lvl="1"/>
            <a:r>
              <a:rPr lang="en-US" sz="1600" dirty="0"/>
              <a:t>Group 2: top corners of the TPC</a:t>
            </a:r>
          </a:p>
          <a:p>
            <a:pPr lvl="1"/>
            <a:r>
              <a:rPr lang="en-US" sz="1600" dirty="0"/>
              <a:t>Group 3: bottom corners of the TPC</a:t>
            </a:r>
          </a:p>
          <a:p>
            <a:endParaRPr lang="en-US" sz="2000" dirty="0"/>
          </a:p>
        </p:txBody>
      </p:sp>
    </p:spTree>
    <p:extLst>
      <p:ext uri="{BB962C8B-B14F-4D97-AF65-F5344CB8AC3E}">
        <p14:creationId xmlns:p14="http://schemas.microsoft.com/office/powerpoint/2010/main" val="215092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58C711-0CD8-4550-A2DE-DD1EC560574D}"/>
              </a:ext>
            </a:extLst>
          </p:cNvPr>
          <p:cNvPicPr>
            <a:picLocks noChangeAspect="1"/>
          </p:cNvPicPr>
          <p:nvPr/>
        </p:nvPicPr>
        <p:blipFill>
          <a:blip r:embed="rId2"/>
          <a:stretch>
            <a:fillRect/>
          </a:stretch>
        </p:blipFill>
        <p:spPr>
          <a:xfrm>
            <a:off x="9867774" y="2221727"/>
            <a:ext cx="2205652" cy="4547937"/>
          </a:xfrm>
          <a:prstGeom prst="rect">
            <a:avLst/>
          </a:prstGeom>
        </p:spPr>
      </p:pic>
      <p:sp>
        <p:nvSpPr>
          <p:cNvPr id="2" name="Title 1">
            <a:extLst>
              <a:ext uri="{FF2B5EF4-FFF2-40B4-BE49-F238E27FC236}">
                <a16:creationId xmlns:a16="http://schemas.microsoft.com/office/drawing/2014/main" id="{456D2016-F3FD-458F-AB79-1C5D5F0AA86A}"/>
              </a:ext>
            </a:extLst>
          </p:cNvPr>
          <p:cNvSpPr>
            <a:spLocks noGrp="1"/>
          </p:cNvSpPr>
          <p:nvPr>
            <p:ph type="title"/>
          </p:nvPr>
        </p:nvSpPr>
        <p:spPr>
          <a:xfrm>
            <a:off x="838200" y="365125"/>
            <a:ext cx="10515600" cy="670809"/>
          </a:xfrm>
        </p:spPr>
        <p:txBody>
          <a:bodyPr>
            <a:normAutofit fontScale="90000"/>
          </a:bodyPr>
          <a:lstStyle/>
          <a:p>
            <a:r>
              <a:rPr lang="en-US" dirty="0"/>
              <a:t>Cold Camera Design</a:t>
            </a:r>
          </a:p>
        </p:txBody>
      </p:sp>
      <p:pic>
        <p:nvPicPr>
          <p:cNvPr id="4" name="Picture 3">
            <a:extLst>
              <a:ext uri="{FF2B5EF4-FFF2-40B4-BE49-F238E27FC236}">
                <a16:creationId xmlns:a16="http://schemas.microsoft.com/office/drawing/2014/main" id="{B6AC3DC9-0F20-4786-9B6C-835F33CB3B96}"/>
              </a:ext>
            </a:extLst>
          </p:cNvPr>
          <p:cNvPicPr>
            <a:picLocks noChangeAspect="1"/>
          </p:cNvPicPr>
          <p:nvPr/>
        </p:nvPicPr>
        <p:blipFill>
          <a:blip r:embed="rId3"/>
          <a:stretch>
            <a:fillRect/>
          </a:stretch>
        </p:blipFill>
        <p:spPr>
          <a:xfrm>
            <a:off x="2286792" y="4207687"/>
            <a:ext cx="2714625" cy="2343150"/>
          </a:xfrm>
          <a:prstGeom prst="rect">
            <a:avLst/>
          </a:prstGeom>
        </p:spPr>
      </p:pic>
      <p:pic>
        <p:nvPicPr>
          <p:cNvPr id="5" name="Picture 4">
            <a:extLst>
              <a:ext uri="{FF2B5EF4-FFF2-40B4-BE49-F238E27FC236}">
                <a16:creationId xmlns:a16="http://schemas.microsoft.com/office/drawing/2014/main" id="{95A58450-5D75-44C5-BA6B-811E46214249}"/>
              </a:ext>
            </a:extLst>
          </p:cNvPr>
          <p:cNvPicPr>
            <a:picLocks noChangeAspect="1"/>
          </p:cNvPicPr>
          <p:nvPr/>
        </p:nvPicPr>
        <p:blipFill>
          <a:blip r:embed="rId4"/>
          <a:stretch>
            <a:fillRect/>
          </a:stretch>
        </p:blipFill>
        <p:spPr>
          <a:xfrm>
            <a:off x="5721043" y="4207687"/>
            <a:ext cx="3555396" cy="2430899"/>
          </a:xfrm>
          <a:prstGeom prst="rect">
            <a:avLst/>
          </a:prstGeom>
        </p:spPr>
      </p:pic>
      <p:sp>
        <p:nvSpPr>
          <p:cNvPr id="3" name="Content Placeholder 2">
            <a:extLst>
              <a:ext uri="{FF2B5EF4-FFF2-40B4-BE49-F238E27FC236}">
                <a16:creationId xmlns:a16="http://schemas.microsoft.com/office/drawing/2014/main" id="{6AE21941-2AAA-40CD-AFE6-E003307B8CC9}"/>
              </a:ext>
            </a:extLst>
          </p:cNvPr>
          <p:cNvSpPr>
            <a:spLocks noGrp="1"/>
          </p:cNvSpPr>
          <p:nvPr>
            <p:ph idx="1"/>
          </p:nvPr>
        </p:nvSpPr>
        <p:spPr>
          <a:xfrm>
            <a:off x="838200" y="1128532"/>
            <a:ext cx="10515600" cy="5048431"/>
          </a:xfrm>
        </p:spPr>
        <p:txBody>
          <a:bodyPr>
            <a:normAutofit/>
          </a:bodyPr>
          <a:lstStyle/>
          <a:p>
            <a:r>
              <a:rPr lang="en-US" sz="2000" dirty="0"/>
              <a:t>Several cold cameras in acrylic housing have been used in both NP04 and NP02 with reasonably good results.  The construction and installation in NP04 is described in </a:t>
            </a:r>
            <a:r>
              <a:rPr lang="en-US" sz="2000" dirty="0">
                <a:hlinkClick r:id="rId5"/>
              </a:rPr>
              <a:t>this document </a:t>
            </a:r>
            <a:r>
              <a:rPr lang="en-US" sz="2000" dirty="0"/>
              <a:t>in EDMS. </a:t>
            </a:r>
          </a:p>
          <a:p>
            <a:r>
              <a:rPr lang="en-US" sz="2000" dirty="0"/>
              <a:t>The default camera design for DUNE is the same as those used in NP04 and NP02.</a:t>
            </a:r>
          </a:p>
          <a:p>
            <a:r>
              <a:rPr lang="en-US" sz="2000" dirty="0"/>
              <a:t>LED lights will be mounted on the camera housing so we don’t need separate light</a:t>
            </a:r>
            <a:br>
              <a:rPr lang="en-US" sz="2000" dirty="0"/>
            </a:br>
            <a:r>
              <a:rPr lang="en-US" sz="2000" dirty="0"/>
              <a:t>sources in the cryostat.  We’ll reach an agreement with PDS on the type of light , and</a:t>
            </a:r>
            <a:br>
              <a:rPr lang="en-US" sz="2000" dirty="0"/>
            </a:br>
            <a:r>
              <a:rPr lang="en-US" sz="2000" dirty="0"/>
              <a:t>any interlock with PDS operation.</a:t>
            </a:r>
          </a:p>
          <a:p>
            <a:r>
              <a:rPr lang="en-US" sz="2000" dirty="0"/>
              <a:t>We are testing cameras with better sensors (Sony Starlight) with improved light </a:t>
            </a:r>
            <a:br>
              <a:rPr lang="en-US" sz="2000" dirty="0"/>
            </a:br>
            <a:r>
              <a:rPr lang="en-US" sz="2000" dirty="0"/>
              <a:t>sensitivity, and remote zooming and focusing capabilities.</a:t>
            </a:r>
          </a:p>
          <a:p>
            <a:r>
              <a:rPr lang="en-US" sz="2000" dirty="0"/>
              <a:t>We are also designing a port mounted camera that can be steered remotely as a special</a:t>
            </a:r>
            <a:br>
              <a:rPr lang="en-US" sz="2000" dirty="0"/>
            </a:br>
            <a:r>
              <a:rPr lang="en-US" sz="2000" dirty="0"/>
              <a:t>inspection tool.</a:t>
            </a:r>
          </a:p>
        </p:txBody>
      </p:sp>
    </p:spTree>
    <p:extLst>
      <p:ext uri="{BB962C8B-B14F-4D97-AF65-F5344CB8AC3E}">
        <p14:creationId xmlns:p14="http://schemas.microsoft.com/office/powerpoint/2010/main" val="249455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2016-F3FD-458F-AB79-1C5D5F0AA86A}"/>
              </a:ext>
            </a:extLst>
          </p:cNvPr>
          <p:cNvSpPr>
            <a:spLocks noGrp="1"/>
          </p:cNvSpPr>
          <p:nvPr>
            <p:ph type="title"/>
          </p:nvPr>
        </p:nvSpPr>
        <p:spPr>
          <a:xfrm>
            <a:off x="838200" y="365125"/>
            <a:ext cx="10515600" cy="670809"/>
          </a:xfrm>
        </p:spPr>
        <p:txBody>
          <a:bodyPr>
            <a:normAutofit fontScale="90000"/>
          </a:bodyPr>
          <a:lstStyle/>
          <a:p>
            <a:r>
              <a:rPr lang="en-US" dirty="0"/>
              <a:t>Cold Camera Installation</a:t>
            </a:r>
          </a:p>
        </p:txBody>
      </p:sp>
      <p:sp>
        <p:nvSpPr>
          <p:cNvPr id="3" name="Content Placeholder 2">
            <a:extLst>
              <a:ext uri="{FF2B5EF4-FFF2-40B4-BE49-F238E27FC236}">
                <a16:creationId xmlns:a16="http://schemas.microsoft.com/office/drawing/2014/main" id="{6AE21941-2AAA-40CD-AFE6-E003307B8CC9}"/>
              </a:ext>
            </a:extLst>
          </p:cNvPr>
          <p:cNvSpPr>
            <a:spLocks noGrp="1"/>
          </p:cNvSpPr>
          <p:nvPr>
            <p:ph idx="1"/>
          </p:nvPr>
        </p:nvSpPr>
        <p:spPr>
          <a:xfrm>
            <a:off x="838200" y="1128532"/>
            <a:ext cx="10515600" cy="5048431"/>
          </a:xfrm>
        </p:spPr>
        <p:txBody>
          <a:bodyPr>
            <a:normAutofit/>
          </a:bodyPr>
          <a:lstStyle/>
          <a:p>
            <a:r>
              <a:rPr lang="en-US" sz="2000" dirty="0"/>
              <a:t>Each of these cameras requires a 8 wire connection to the outside of the cryostat. We </a:t>
            </a:r>
            <a:br>
              <a:rPr lang="en-US" sz="2000" dirty="0"/>
            </a:br>
            <a:r>
              <a:rPr lang="en-US" sz="2000" dirty="0"/>
              <a:t>choose to use the same cable used in NP04 (Superior Essex CAT6A-UFTP-STP-FEP).</a:t>
            </a:r>
          </a:p>
          <a:p>
            <a:r>
              <a:rPr lang="en-US" sz="2000" dirty="0"/>
              <a:t>3 cameras can share a DB25 feedthrough mounted on a flange. With 12 cameras, a total of</a:t>
            </a:r>
            <a:br>
              <a:rPr lang="en-US" sz="2000" dirty="0"/>
            </a:br>
            <a:r>
              <a:rPr lang="en-US" sz="2000" dirty="0"/>
              <a:t>4 such signal feedthrough flanges are needed, one on each corner of the cryostat top.</a:t>
            </a:r>
          </a:p>
          <a:p>
            <a:r>
              <a:rPr lang="en-US" sz="2000" dirty="0"/>
              <a:t>However, at this moment, we have not secured any port that can provide us with these</a:t>
            </a:r>
            <a:br>
              <a:rPr lang="en-US" sz="2000" dirty="0"/>
            </a:br>
            <a:r>
              <a:rPr lang="en-US" sz="2000" dirty="0"/>
              <a:t>signal feedthroughs.  It is our intention to work with the DSS team to develop parasitic </a:t>
            </a:r>
            <a:br>
              <a:rPr lang="en-US" sz="2000" dirty="0"/>
            </a:br>
            <a:r>
              <a:rPr lang="en-US" sz="2000" dirty="0"/>
              <a:t>ports on 4 DSS penetrations.</a:t>
            </a:r>
          </a:p>
          <a:p>
            <a:r>
              <a:rPr lang="en-US" sz="2000" dirty="0"/>
              <a:t>Once an agreement is reached with DSS, we’ll document it in the interface document with DSS. </a:t>
            </a:r>
          </a:p>
          <a:p>
            <a:endParaRPr lang="en-US" sz="2000" dirty="0"/>
          </a:p>
        </p:txBody>
      </p:sp>
    </p:spTree>
    <p:extLst>
      <p:ext uri="{BB962C8B-B14F-4D97-AF65-F5344CB8AC3E}">
        <p14:creationId xmlns:p14="http://schemas.microsoft.com/office/powerpoint/2010/main" val="18938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2016-F3FD-458F-AB79-1C5D5F0AA86A}"/>
              </a:ext>
            </a:extLst>
          </p:cNvPr>
          <p:cNvSpPr>
            <a:spLocks noGrp="1"/>
          </p:cNvSpPr>
          <p:nvPr>
            <p:ph type="title"/>
          </p:nvPr>
        </p:nvSpPr>
        <p:spPr>
          <a:xfrm>
            <a:off x="838200" y="365125"/>
            <a:ext cx="10515600" cy="670809"/>
          </a:xfrm>
        </p:spPr>
        <p:txBody>
          <a:bodyPr>
            <a:normAutofit fontScale="90000"/>
          </a:bodyPr>
          <a:lstStyle/>
          <a:p>
            <a:r>
              <a:rPr lang="en-US" dirty="0"/>
              <a:t>Group 1 Cameras</a:t>
            </a:r>
          </a:p>
        </p:txBody>
      </p:sp>
      <p:sp>
        <p:nvSpPr>
          <p:cNvPr id="3" name="Content Placeholder 2">
            <a:extLst>
              <a:ext uri="{FF2B5EF4-FFF2-40B4-BE49-F238E27FC236}">
                <a16:creationId xmlns:a16="http://schemas.microsoft.com/office/drawing/2014/main" id="{6AE21941-2AAA-40CD-AFE6-E003307B8CC9}"/>
              </a:ext>
            </a:extLst>
          </p:cNvPr>
          <p:cNvSpPr>
            <a:spLocks noGrp="1"/>
          </p:cNvSpPr>
          <p:nvPr>
            <p:ph idx="1"/>
          </p:nvPr>
        </p:nvSpPr>
        <p:spPr>
          <a:xfrm>
            <a:off x="838200" y="1128532"/>
            <a:ext cx="10515600" cy="5048431"/>
          </a:xfrm>
        </p:spPr>
        <p:txBody>
          <a:bodyPr>
            <a:normAutofit lnSpcReduction="10000"/>
          </a:bodyPr>
          <a:lstStyle/>
          <a:p>
            <a:r>
              <a:rPr lang="en-US" sz="2000" dirty="0"/>
              <a:t>The target of group 1 cameras are the 4 HV feedthrough cup on the end of the TPC. Two of the cups on the east end will have the HV feedthroughs connected, as shown in this picture. </a:t>
            </a:r>
          </a:p>
          <a:p>
            <a:r>
              <a:rPr lang="en-US" sz="2000" dirty="0"/>
              <a:t>A total of 4 such cameras will be</a:t>
            </a:r>
            <a:br>
              <a:rPr lang="en-US" sz="2000" dirty="0"/>
            </a:br>
            <a:r>
              <a:rPr lang="en-US" sz="2000" dirty="0"/>
              <a:t>installed using mounting brackets</a:t>
            </a:r>
            <a:br>
              <a:rPr lang="en-US" sz="2000" dirty="0"/>
            </a:br>
            <a:r>
              <a:rPr lang="en-US" sz="2000" dirty="0"/>
              <a:t>extended from the upper edge</a:t>
            </a:r>
            <a:br>
              <a:rPr lang="en-US" sz="2000" dirty="0"/>
            </a:br>
            <a:r>
              <a:rPr lang="en-US" sz="2000" dirty="0"/>
              <a:t>studs on the cryostat.</a:t>
            </a:r>
          </a:p>
          <a:p>
            <a:r>
              <a:rPr lang="en-US" sz="2000" dirty="0"/>
              <a:t>These cameras will be used to </a:t>
            </a:r>
            <a:br>
              <a:rPr lang="en-US" sz="2000" dirty="0"/>
            </a:br>
            <a:r>
              <a:rPr lang="en-US" sz="2000" dirty="0"/>
              <a:t>observe feedthrough position,</a:t>
            </a:r>
            <a:br>
              <a:rPr lang="en-US" sz="2000" dirty="0"/>
            </a:br>
            <a:r>
              <a:rPr lang="en-US" sz="2000" dirty="0"/>
              <a:t>boiling on the feedthrough, and</a:t>
            </a:r>
            <a:br>
              <a:rPr lang="en-US" sz="2000" dirty="0"/>
            </a:br>
            <a:r>
              <a:rPr lang="en-US" sz="2000" dirty="0"/>
              <a:t>any visible light emanating from</a:t>
            </a:r>
            <a:br>
              <a:rPr lang="en-US" sz="2000" dirty="0"/>
            </a:br>
            <a:r>
              <a:rPr lang="en-US" sz="2000" dirty="0"/>
              <a:t>the HVFT.  They will also have a </a:t>
            </a:r>
            <a:br>
              <a:rPr lang="en-US" sz="2000" dirty="0"/>
            </a:br>
            <a:r>
              <a:rPr lang="en-US" sz="2000" dirty="0"/>
              <a:t>good view of the edges of the</a:t>
            </a:r>
            <a:br>
              <a:rPr lang="en-US" sz="2000" dirty="0"/>
            </a:br>
            <a:r>
              <a:rPr lang="en-US" sz="2000" dirty="0"/>
              <a:t>CPA and nearby field cage </a:t>
            </a:r>
            <a:br>
              <a:rPr lang="en-US" sz="2000" dirty="0"/>
            </a:br>
            <a:r>
              <a:rPr lang="en-US" sz="2000" dirty="0"/>
              <a:t>surfaces.</a:t>
            </a:r>
          </a:p>
          <a:p>
            <a:r>
              <a:rPr lang="en-US" sz="2000" dirty="0"/>
              <a:t>Run cables to the nearest ports</a:t>
            </a:r>
            <a:br>
              <a:rPr lang="en-US" sz="2000" dirty="0"/>
            </a:br>
            <a:r>
              <a:rPr lang="en-US" sz="2000" dirty="0"/>
              <a:t>along the roof-</a:t>
            </a:r>
            <a:r>
              <a:rPr lang="en-US" sz="2000" dirty="0" err="1"/>
              <a:t>endwall</a:t>
            </a:r>
            <a:r>
              <a:rPr lang="en-US" sz="2000" dirty="0"/>
              <a:t> edge.</a:t>
            </a:r>
            <a:br>
              <a:rPr lang="en-US" sz="2000" dirty="0"/>
            </a:br>
            <a:endParaRPr lang="en-US" sz="2000" dirty="0"/>
          </a:p>
        </p:txBody>
      </p:sp>
      <p:pic>
        <p:nvPicPr>
          <p:cNvPr id="4" name="Picture 3">
            <a:extLst>
              <a:ext uri="{FF2B5EF4-FFF2-40B4-BE49-F238E27FC236}">
                <a16:creationId xmlns:a16="http://schemas.microsoft.com/office/drawing/2014/main" id="{5F830CCD-C81B-4784-9C73-2CEC9921C2FC}"/>
              </a:ext>
            </a:extLst>
          </p:cNvPr>
          <p:cNvPicPr>
            <a:picLocks noChangeAspect="1"/>
          </p:cNvPicPr>
          <p:nvPr/>
        </p:nvPicPr>
        <p:blipFill>
          <a:blip r:embed="rId2"/>
          <a:stretch>
            <a:fillRect/>
          </a:stretch>
        </p:blipFill>
        <p:spPr>
          <a:xfrm>
            <a:off x="4624085" y="1920841"/>
            <a:ext cx="7216069" cy="4056734"/>
          </a:xfrm>
          <a:prstGeom prst="rect">
            <a:avLst/>
          </a:prstGeom>
        </p:spPr>
      </p:pic>
    </p:spTree>
    <p:extLst>
      <p:ext uri="{BB962C8B-B14F-4D97-AF65-F5344CB8AC3E}">
        <p14:creationId xmlns:p14="http://schemas.microsoft.com/office/powerpoint/2010/main" val="406937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2016-F3FD-458F-AB79-1C5D5F0AA86A}"/>
              </a:ext>
            </a:extLst>
          </p:cNvPr>
          <p:cNvSpPr>
            <a:spLocks noGrp="1"/>
          </p:cNvSpPr>
          <p:nvPr>
            <p:ph type="title"/>
          </p:nvPr>
        </p:nvSpPr>
        <p:spPr>
          <a:xfrm>
            <a:off x="838200" y="365126"/>
            <a:ext cx="10515600" cy="641872"/>
          </a:xfrm>
        </p:spPr>
        <p:txBody>
          <a:bodyPr>
            <a:normAutofit fontScale="90000"/>
          </a:bodyPr>
          <a:lstStyle/>
          <a:p>
            <a:r>
              <a:rPr lang="en-US" dirty="0"/>
              <a:t>Group 2 Cameras</a:t>
            </a:r>
          </a:p>
        </p:txBody>
      </p:sp>
      <p:sp>
        <p:nvSpPr>
          <p:cNvPr id="3" name="Content Placeholder 2">
            <a:extLst>
              <a:ext uri="{FF2B5EF4-FFF2-40B4-BE49-F238E27FC236}">
                <a16:creationId xmlns:a16="http://schemas.microsoft.com/office/drawing/2014/main" id="{6AE21941-2AAA-40CD-AFE6-E003307B8CC9}"/>
              </a:ext>
            </a:extLst>
          </p:cNvPr>
          <p:cNvSpPr>
            <a:spLocks noGrp="1"/>
          </p:cNvSpPr>
          <p:nvPr>
            <p:ph idx="1"/>
          </p:nvPr>
        </p:nvSpPr>
        <p:spPr>
          <a:xfrm>
            <a:off x="838200" y="1111170"/>
            <a:ext cx="10515600" cy="5065793"/>
          </a:xfrm>
        </p:spPr>
        <p:txBody>
          <a:bodyPr>
            <a:normAutofit/>
          </a:bodyPr>
          <a:lstStyle/>
          <a:p>
            <a:r>
              <a:rPr lang="en-US" sz="2000" dirty="0"/>
              <a:t>Four group 2 cameras are mounted near the top 4 corners of the TPC, and aimed at the top edges of the end wall FC modules.</a:t>
            </a:r>
          </a:p>
          <a:p>
            <a:r>
              <a:rPr lang="en-US" sz="2000" dirty="0"/>
              <a:t>The purpose of these cameras</a:t>
            </a:r>
            <a:br>
              <a:rPr lang="en-US" sz="2000" dirty="0"/>
            </a:br>
            <a:r>
              <a:rPr lang="en-US" sz="2000" dirty="0"/>
              <a:t>is to observe the position of the</a:t>
            </a:r>
            <a:br>
              <a:rPr lang="en-US" sz="2000" dirty="0"/>
            </a:br>
            <a:r>
              <a:rPr lang="en-US" sz="2000" dirty="0" err="1"/>
              <a:t>endwall</a:t>
            </a:r>
            <a:r>
              <a:rPr lang="en-US" sz="2000" dirty="0"/>
              <a:t> FC, the ground planes,</a:t>
            </a:r>
            <a:br>
              <a:rPr lang="en-US" sz="2000" dirty="0"/>
            </a:br>
            <a:r>
              <a:rPr lang="en-US" sz="2000" dirty="0"/>
              <a:t>and the top FC near the </a:t>
            </a:r>
            <a:r>
              <a:rPr lang="en-US" sz="2000" dirty="0" err="1"/>
              <a:t>endwall</a:t>
            </a:r>
            <a:r>
              <a:rPr lang="en-US" sz="2000" dirty="0"/>
              <a:t>.</a:t>
            </a:r>
          </a:p>
          <a:p>
            <a:r>
              <a:rPr lang="en-US" sz="2000" dirty="0"/>
              <a:t>They also have a peripheral view</a:t>
            </a:r>
            <a:br>
              <a:rPr lang="en-US" sz="2000" dirty="0"/>
            </a:br>
            <a:r>
              <a:rPr lang="en-US" sz="2000" dirty="0"/>
              <a:t>of the HVFT, and also the objects</a:t>
            </a:r>
            <a:br>
              <a:rPr lang="en-US" sz="2000" dirty="0"/>
            </a:br>
            <a:r>
              <a:rPr lang="en-US" sz="2000" dirty="0"/>
              <a:t>inserted through the multi-</a:t>
            </a:r>
            <a:br>
              <a:rPr lang="en-US" sz="2000" dirty="0"/>
            </a:br>
            <a:r>
              <a:rPr lang="en-US" sz="2000" dirty="0"/>
              <a:t>purpose ports from CALCI.</a:t>
            </a:r>
          </a:p>
          <a:p>
            <a:r>
              <a:rPr lang="en-US" sz="2000" dirty="0"/>
              <a:t>They could also be used to see </a:t>
            </a:r>
            <a:br>
              <a:rPr lang="en-US" sz="2000" dirty="0"/>
            </a:br>
            <a:r>
              <a:rPr lang="en-US" sz="2000" dirty="0"/>
              <a:t>the cool down sprayers near the</a:t>
            </a:r>
            <a:br>
              <a:rPr lang="en-US" sz="2000" dirty="0"/>
            </a:br>
            <a:r>
              <a:rPr lang="en-US" sz="2000" dirty="0" err="1"/>
              <a:t>endwall</a:t>
            </a:r>
            <a:r>
              <a:rPr lang="en-US" sz="2000" dirty="0"/>
              <a:t>.</a:t>
            </a:r>
          </a:p>
          <a:p>
            <a:r>
              <a:rPr lang="en-US" sz="2000" dirty="0"/>
              <a:t>Run cables to the nearest ports.</a:t>
            </a:r>
            <a:br>
              <a:rPr lang="en-US" sz="2000" dirty="0"/>
            </a:br>
            <a:endParaRPr lang="en-US" sz="2000" dirty="0"/>
          </a:p>
        </p:txBody>
      </p:sp>
      <p:pic>
        <p:nvPicPr>
          <p:cNvPr id="7" name="Picture 6">
            <a:extLst>
              <a:ext uri="{FF2B5EF4-FFF2-40B4-BE49-F238E27FC236}">
                <a16:creationId xmlns:a16="http://schemas.microsoft.com/office/drawing/2014/main" id="{10CD6E49-DA76-42B4-B0AE-8F3BC4E008F7}"/>
              </a:ext>
            </a:extLst>
          </p:cNvPr>
          <p:cNvPicPr>
            <a:picLocks noChangeAspect="1"/>
          </p:cNvPicPr>
          <p:nvPr/>
        </p:nvPicPr>
        <p:blipFill>
          <a:blip r:embed="rId2"/>
          <a:stretch>
            <a:fillRect/>
          </a:stretch>
        </p:blipFill>
        <p:spPr>
          <a:xfrm>
            <a:off x="4578875" y="1984226"/>
            <a:ext cx="7367371" cy="4406261"/>
          </a:xfrm>
          <a:prstGeom prst="rect">
            <a:avLst/>
          </a:prstGeom>
        </p:spPr>
      </p:pic>
    </p:spTree>
    <p:extLst>
      <p:ext uri="{BB962C8B-B14F-4D97-AF65-F5344CB8AC3E}">
        <p14:creationId xmlns:p14="http://schemas.microsoft.com/office/powerpoint/2010/main" val="13725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2016-F3FD-458F-AB79-1C5D5F0AA86A}"/>
              </a:ext>
            </a:extLst>
          </p:cNvPr>
          <p:cNvSpPr>
            <a:spLocks noGrp="1"/>
          </p:cNvSpPr>
          <p:nvPr>
            <p:ph type="title"/>
          </p:nvPr>
        </p:nvSpPr>
        <p:spPr>
          <a:xfrm>
            <a:off x="838200" y="365125"/>
            <a:ext cx="10515600" cy="666153"/>
          </a:xfrm>
        </p:spPr>
        <p:txBody>
          <a:bodyPr>
            <a:normAutofit fontScale="90000"/>
          </a:bodyPr>
          <a:lstStyle/>
          <a:p>
            <a:r>
              <a:rPr lang="en-US" dirty="0"/>
              <a:t>Group 3 Cameras</a:t>
            </a:r>
          </a:p>
        </p:txBody>
      </p:sp>
      <p:sp>
        <p:nvSpPr>
          <p:cNvPr id="3" name="Content Placeholder 2">
            <a:extLst>
              <a:ext uri="{FF2B5EF4-FFF2-40B4-BE49-F238E27FC236}">
                <a16:creationId xmlns:a16="http://schemas.microsoft.com/office/drawing/2014/main" id="{6AE21941-2AAA-40CD-AFE6-E003307B8CC9}"/>
              </a:ext>
            </a:extLst>
          </p:cNvPr>
          <p:cNvSpPr>
            <a:spLocks noGrp="1"/>
          </p:cNvSpPr>
          <p:nvPr>
            <p:ph idx="1"/>
          </p:nvPr>
        </p:nvSpPr>
        <p:spPr>
          <a:xfrm>
            <a:off x="838200" y="1120656"/>
            <a:ext cx="10515600" cy="5056307"/>
          </a:xfrm>
        </p:spPr>
        <p:txBody>
          <a:bodyPr>
            <a:normAutofit/>
          </a:bodyPr>
          <a:lstStyle/>
          <a:p>
            <a:r>
              <a:rPr lang="en-US" sz="2000" dirty="0"/>
              <a:t>Four group 3 cameras are mounted on the bottom the cryostat at the 4 corners.  They observe the position of the bottom of the </a:t>
            </a:r>
            <a:r>
              <a:rPr lang="en-US" sz="2000" dirty="0" err="1"/>
              <a:t>endwall</a:t>
            </a:r>
            <a:r>
              <a:rPr lang="en-US" sz="2000" dirty="0"/>
              <a:t> FC modules, and the bottom FC modules near the </a:t>
            </a:r>
            <a:r>
              <a:rPr lang="en-US" sz="2000" dirty="0" err="1"/>
              <a:t>endwalls</a:t>
            </a:r>
            <a:r>
              <a:rPr lang="en-US" sz="2000" dirty="0"/>
              <a:t>.</a:t>
            </a:r>
          </a:p>
          <a:p>
            <a:r>
              <a:rPr lang="en-US" sz="2000" dirty="0"/>
              <a:t>They also see some of the </a:t>
            </a:r>
            <a:br>
              <a:rPr lang="en-US" sz="2000" dirty="0"/>
            </a:br>
            <a:r>
              <a:rPr lang="en-US" sz="2000" dirty="0"/>
              <a:t>purging pipes on the floor.</a:t>
            </a:r>
          </a:p>
          <a:p>
            <a:r>
              <a:rPr lang="en-US" sz="2000" dirty="0"/>
              <a:t>We can observe the initial </a:t>
            </a:r>
            <a:br>
              <a:rPr lang="en-US" sz="2000" dirty="0"/>
            </a:br>
            <a:r>
              <a:rPr lang="en-US" sz="2000" dirty="0" err="1"/>
              <a:t>LAr</a:t>
            </a:r>
            <a:r>
              <a:rPr lang="en-US" sz="2000" dirty="0"/>
              <a:t> filling process through </a:t>
            </a:r>
            <a:br>
              <a:rPr lang="en-US" sz="2000" dirty="0"/>
            </a:br>
            <a:r>
              <a:rPr lang="en-US" sz="2000" dirty="0"/>
              <a:t>these cameras.</a:t>
            </a:r>
          </a:p>
          <a:p>
            <a:r>
              <a:rPr lang="en-US" sz="2000" dirty="0"/>
              <a:t>The pressure at this depth is </a:t>
            </a:r>
            <a:br>
              <a:rPr lang="en-US" sz="2000" dirty="0"/>
            </a:br>
            <a:r>
              <a:rPr lang="en-US" sz="2000" dirty="0"/>
              <a:t>about 30 </a:t>
            </a:r>
            <a:r>
              <a:rPr lang="en-US" sz="2000" dirty="0" err="1"/>
              <a:t>psig</a:t>
            </a:r>
            <a:r>
              <a:rPr lang="en-US" sz="2000" dirty="0"/>
              <a:t>. One of the </a:t>
            </a:r>
            <a:br>
              <a:rPr lang="en-US" sz="2000" dirty="0"/>
            </a:br>
            <a:r>
              <a:rPr lang="en-US" sz="2000" dirty="0"/>
              <a:t>NP04 style cameras has been </a:t>
            </a:r>
            <a:br>
              <a:rPr lang="en-US" sz="2000" dirty="0"/>
            </a:br>
            <a:r>
              <a:rPr lang="en-US" sz="2000" dirty="0"/>
              <a:t>used in a </a:t>
            </a:r>
            <a:r>
              <a:rPr lang="en-US" sz="2000" dirty="0" err="1"/>
              <a:t>LAr</a:t>
            </a:r>
            <a:r>
              <a:rPr lang="en-US" sz="2000" dirty="0"/>
              <a:t> filled pressure </a:t>
            </a:r>
            <a:br>
              <a:rPr lang="en-US" sz="2000" dirty="0"/>
            </a:br>
            <a:r>
              <a:rPr lang="en-US" sz="2000" dirty="0"/>
              <a:t>vessel at 35psig.</a:t>
            </a:r>
          </a:p>
          <a:p>
            <a:r>
              <a:rPr lang="en-US" sz="2000" dirty="0"/>
              <a:t>Run cables up along the edges</a:t>
            </a:r>
            <a:br>
              <a:rPr lang="en-US" sz="2000" dirty="0"/>
            </a:br>
            <a:r>
              <a:rPr lang="en-US" sz="2000" dirty="0"/>
              <a:t>of the cryostat walls to the </a:t>
            </a:r>
            <a:br>
              <a:rPr lang="en-US" sz="2000" dirty="0"/>
            </a:br>
            <a:r>
              <a:rPr lang="en-US" sz="2000" dirty="0"/>
              <a:t>nearest ports.</a:t>
            </a:r>
          </a:p>
        </p:txBody>
      </p:sp>
      <p:pic>
        <p:nvPicPr>
          <p:cNvPr id="6" name="Picture 5">
            <a:extLst>
              <a:ext uri="{FF2B5EF4-FFF2-40B4-BE49-F238E27FC236}">
                <a16:creationId xmlns:a16="http://schemas.microsoft.com/office/drawing/2014/main" id="{9B5FC5B9-90B8-489B-86F4-B2CD9A35BA54}"/>
              </a:ext>
            </a:extLst>
          </p:cNvPr>
          <p:cNvPicPr>
            <a:picLocks noChangeAspect="1"/>
          </p:cNvPicPr>
          <p:nvPr/>
        </p:nvPicPr>
        <p:blipFill>
          <a:blip r:embed="rId2"/>
          <a:stretch>
            <a:fillRect/>
          </a:stretch>
        </p:blipFill>
        <p:spPr>
          <a:xfrm>
            <a:off x="4339154" y="2175163"/>
            <a:ext cx="7353206" cy="3959419"/>
          </a:xfrm>
          <a:prstGeom prst="rect">
            <a:avLst/>
          </a:prstGeom>
        </p:spPr>
      </p:pic>
    </p:spTree>
    <p:extLst>
      <p:ext uri="{BB962C8B-B14F-4D97-AF65-F5344CB8AC3E}">
        <p14:creationId xmlns:p14="http://schemas.microsoft.com/office/powerpoint/2010/main" val="170357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48E811-7327-4110-8631-8620BB77E2B6}"/>
              </a:ext>
            </a:extLst>
          </p:cNvPr>
          <p:cNvPicPr>
            <a:picLocks noChangeAspect="1"/>
          </p:cNvPicPr>
          <p:nvPr/>
        </p:nvPicPr>
        <p:blipFill>
          <a:blip r:embed="rId2"/>
          <a:stretch>
            <a:fillRect/>
          </a:stretch>
        </p:blipFill>
        <p:spPr>
          <a:xfrm>
            <a:off x="7056411" y="1648532"/>
            <a:ext cx="3183148" cy="2837061"/>
          </a:xfrm>
          <a:prstGeom prst="rect">
            <a:avLst/>
          </a:prstGeom>
        </p:spPr>
      </p:pic>
      <p:sp>
        <p:nvSpPr>
          <p:cNvPr id="2" name="Title 1">
            <a:extLst>
              <a:ext uri="{FF2B5EF4-FFF2-40B4-BE49-F238E27FC236}">
                <a16:creationId xmlns:a16="http://schemas.microsoft.com/office/drawing/2014/main" id="{456D2016-F3FD-458F-AB79-1C5D5F0AA86A}"/>
              </a:ext>
            </a:extLst>
          </p:cNvPr>
          <p:cNvSpPr>
            <a:spLocks noGrp="1"/>
          </p:cNvSpPr>
          <p:nvPr>
            <p:ph type="title"/>
          </p:nvPr>
        </p:nvSpPr>
        <p:spPr>
          <a:xfrm>
            <a:off x="838200" y="365125"/>
            <a:ext cx="10515600" cy="666153"/>
          </a:xfrm>
        </p:spPr>
        <p:txBody>
          <a:bodyPr>
            <a:normAutofit fontScale="90000"/>
          </a:bodyPr>
          <a:lstStyle/>
          <a:p>
            <a:r>
              <a:rPr lang="en-US" dirty="0"/>
              <a:t>Interfaces</a:t>
            </a:r>
          </a:p>
        </p:txBody>
      </p:sp>
      <p:sp>
        <p:nvSpPr>
          <p:cNvPr id="3" name="Content Placeholder 2">
            <a:extLst>
              <a:ext uri="{FF2B5EF4-FFF2-40B4-BE49-F238E27FC236}">
                <a16:creationId xmlns:a16="http://schemas.microsoft.com/office/drawing/2014/main" id="{6AE21941-2AAA-40CD-AFE6-E003307B8CC9}"/>
              </a:ext>
            </a:extLst>
          </p:cNvPr>
          <p:cNvSpPr>
            <a:spLocks noGrp="1"/>
          </p:cNvSpPr>
          <p:nvPr>
            <p:ph idx="1"/>
          </p:nvPr>
        </p:nvSpPr>
        <p:spPr>
          <a:xfrm>
            <a:off x="838200" y="1120656"/>
            <a:ext cx="10515600" cy="5056307"/>
          </a:xfrm>
        </p:spPr>
        <p:txBody>
          <a:bodyPr>
            <a:normAutofit/>
          </a:bodyPr>
          <a:lstStyle/>
          <a:p>
            <a:r>
              <a:rPr lang="en-US" sz="2000" dirty="0"/>
              <a:t>Mechanical: a couple of brackets on the back of the camera enable adjustment of the camera orientations.  The camera assemblies can be easily mounted on the threaded rods along the edges of the cryostat, or extensions from them.</a:t>
            </a:r>
          </a:p>
          <a:p>
            <a:r>
              <a:rPr lang="en-US" sz="2000" dirty="0"/>
              <a:t>Electrical:</a:t>
            </a:r>
          </a:p>
          <a:p>
            <a:pPr lvl="1"/>
            <a:r>
              <a:rPr lang="en-US" sz="1600" dirty="0"/>
              <a:t>Total of 8 wires connecting to the camera assembly using a cat-6</a:t>
            </a:r>
            <a:br>
              <a:rPr lang="en-US" sz="1600" dirty="0"/>
            </a:br>
            <a:r>
              <a:rPr lang="en-US" sz="1600" dirty="0"/>
              <a:t>cable.</a:t>
            </a:r>
          </a:p>
          <a:p>
            <a:pPr lvl="1"/>
            <a:r>
              <a:rPr lang="en-US" sz="1600" dirty="0"/>
              <a:t>2 pair of wires for 100BASE-T data transmission</a:t>
            </a:r>
          </a:p>
          <a:p>
            <a:pPr lvl="1"/>
            <a:r>
              <a:rPr lang="en-US" sz="1600" dirty="0"/>
              <a:t>1 pair for camera power + internal heater:</a:t>
            </a:r>
          </a:p>
          <a:p>
            <a:pPr lvl="2"/>
            <a:r>
              <a:rPr lang="en-US" sz="1200" dirty="0"/>
              <a:t>Heater voltage &gt;13V, use a 12V regulator for camera function. </a:t>
            </a:r>
          </a:p>
          <a:p>
            <a:pPr lvl="2"/>
            <a:r>
              <a:rPr lang="en-US" sz="1200" dirty="0"/>
              <a:t>More flexible heating power control</a:t>
            </a:r>
          </a:p>
          <a:p>
            <a:pPr lvl="1"/>
            <a:r>
              <a:rPr lang="en-US" sz="1600" dirty="0"/>
              <a:t>1 pair for LED lights</a:t>
            </a:r>
          </a:p>
          <a:p>
            <a:r>
              <a:rPr lang="en-US" sz="2000" dirty="0"/>
              <a:t>Required cryostat ports</a:t>
            </a:r>
          </a:p>
          <a:p>
            <a:pPr lvl="1"/>
            <a:r>
              <a:rPr lang="en-US" sz="1600" dirty="0"/>
              <a:t>4-1/2” CF flange with two DB25 connectors.  Provide up to 6 cameras per port</a:t>
            </a:r>
          </a:p>
          <a:p>
            <a:pPr lvl="1"/>
            <a:r>
              <a:rPr lang="en-US" sz="1600" dirty="0"/>
              <a:t>For 12 cameras total, need 2 such ports (one on each end of the cryostat).  </a:t>
            </a:r>
          </a:p>
          <a:p>
            <a:pPr lvl="1"/>
            <a:r>
              <a:rPr lang="en-US" sz="1600" dirty="0"/>
              <a:t>Prefer to have 4 such ports (one on each corner of the cryostat) to reduce cable length.</a:t>
            </a:r>
          </a:p>
          <a:p>
            <a:pPr lvl="1"/>
            <a:r>
              <a:rPr lang="en-US" sz="1600" dirty="0"/>
              <a:t>Best option is to have the ports parasitic to the 4 outer most DSS APA penetrations.</a:t>
            </a:r>
          </a:p>
        </p:txBody>
      </p:sp>
      <p:pic>
        <p:nvPicPr>
          <p:cNvPr id="5" name="Picture 4">
            <a:extLst>
              <a:ext uri="{FF2B5EF4-FFF2-40B4-BE49-F238E27FC236}">
                <a16:creationId xmlns:a16="http://schemas.microsoft.com/office/drawing/2014/main" id="{EB62F1F0-7FC8-46EF-9306-131B647B3FE0}"/>
              </a:ext>
            </a:extLst>
          </p:cNvPr>
          <p:cNvPicPr>
            <a:picLocks noChangeAspect="1"/>
          </p:cNvPicPr>
          <p:nvPr/>
        </p:nvPicPr>
        <p:blipFill>
          <a:blip r:embed="rId3"/>
          <a:stretch>
            <a:fillRect/>
          </a:stretch>
        </p:blipFill>
        <p:spPr>
          <a:xfrm>
            <a:off x="9251556" y="3172435"/>
            <a:ext cx="2681778" cy="3320440"/>
          </a:xfrm>
          <a:prstGeom prst="rect">
            <a:avLst/>
          </a:prstGeom>
        </p:spPr>
      </p:pic>
    </p:spTree>
    <p:extLst>
      <p:ext uri="{BB962C8B-B14F-4D97-AF65-F5344CB8AC3E}">
        <p14:creationId xmlns:p14="http://schemas.microsoft.com/office/powerpoint/2010/main" val="4788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2016-F3FD-458F-AB79-1C5D5F0AA86A}"/>
              </a:ext>
            </a:extLst>
          </p:cNvPr>
          <p:cNvSpPr>
            <a:spLocks noGrp="1"/>
          </p:cNvSpPr>
          <p:nvPr>
            <p:ph type="title"/>
          </p:nvPr>
        </p:nvSpPr>
        <p:spPr>
          <a:xfrm>
            <a:off x="838200" y="365125"/>
            <a:ext cx="10515600" cy="666153"/>
          </a:xfrm>
        </p:spPr>
        <p:txBody>
          <a:bodyPr>
            <a:normAutofit fontScale="90000"/>
          </a:bodyPr>
          <a:lstStyle/>
          <a:p>
            <a:r>
              <a:rPr lang="en-US" dirty="0"/>
              <a:t>Major Issues</a:t>
            </a:r>
          </a:p>
        </p:txBody>
      </p:sp>
      <p:sp>
        <p:nvSpPr>
          <p:cNvPr id="3" name="Content Placeholder 2">
            <a:extLst>
              <a:ext uri="{FF2B5EF4-FFF2-40B4-BE49-F238E27FC236}">
                <a16:creationId xmlns:a16="http://schemas.microsoft.com/office/drawing/2014/main" id="{6AE21941-2AAA-40CD-AFE6-E003307B8CC9}"/>
              </a:ext>
            </a:extLst>
          </p:cNvPr>
          <p:cNvSpPr>
            <a:spLocks noGrp="1"/>
          </p:cNvSpPr>
          <p:nvPr>
            <p:ph idx="1"/>
          </p:nvPr>
        </p:nvSpPr>
        <p:spPr>
          <a:xfrm>
            <a:off x="838200" y="1120656"/>
            <a:ext cx="10515600" cy="5056307"/>
          </a:xfrm>
        </p:spPr>
        <p:txBody>
          <a:bodyPr>
            <a:normAutofit/>
          </a:bodyPr>
          <a:lstStyle/>
          <a:p>
            <a:r>
              <a:rPr lang="en-US" sz="2000" dirty="0"/>
              <a:t>Cryostat ports</a:t>
            </a:r>
          </a:p>
          <a:p>
            <a:pPr lvl="1"/>
            <a:r>
              <a:rPr lang="en-US" sz="1600" dirty="0"/>
              <a:t>At this moment, there are no roof penetrations allocated for the HVS cameras.</a:t>
            </a:r>
          </a:p>
          <a:p>
            <a:pPr lvl="1"/>
            <a:r>
              <a:rPr lang="en-US" sz="1600" dirty="0"/>
              <a:t>Assuming using DSS ports is the only option, need to secure their agreement.</a:t>
            </a:r>
          </a:p>
          <a:p>
            <a:r>
              <a:rPr lang="en-US" sz="2000" dirty="0"/>
              <a:t>Illumination</a:t>
            </a:r>
          </a:p>
          <a:p>
            <a:pPr lvl="1"/>
            <a:r>
              <a:rPr lang="en-US" sz="1600" dirty="0"/>
              <a:t>With integrated LED lights, it is probably ok for the short range cameras (aimed at the HV feedthroughs/cups) to have reasonably good images.</a:t>
            </a:r>
          </a:p>
          <a:p>
            <a:pPr lvl="1"/>
            <a:r>
              <a:rPr lang="en-US" sz="1600" dirty="0"/>
              <a:t>Wide view cameras at the corner of the cryostat will have good illumination of nearby objects and quickly fade into darkness for far away objects.</a:t>
            </a:r>
          </a:p>
          <a:p>
            <a:pPr lvl="1"/>
            <a:r>
              <a:rPr lang="en-US" sz="1600" dirty="0"/>
              <a:t>Additional lighting is needed if one want to see everything in the views of the cameras.</a:t>
            </a:r>
          </a:p>
          <a:p>
            <a:r>
              <a:rPr lang="en-US" sz="2000" dirty="0"/>
              <a:t>Coverage</a:t>
            </a:r>
          </a:p>
          <a:p>
            <a:pPr lvl="1"/>
            <a:r>
              <a:rPr lang="en-US" sz="1600" dirty="0"/>
              <a:t>The positions of the EWFC relative to the CPA/APA have attracted our attention due to the expected roof deformation, and the Ash River finding of very stiff EWFC structure.  It would be really beneficial to be able to see with good details the gaps between EWFC and CPA/APA at the bottom of the TPC, and observe the movement if additional height adjustment of the DSS SRA is required.  </a:t>
            </a:r>
          </a:p>
          <a:p>
            <a:pPr lvl="1"/>
            <a:r>
              <a:rPr lang="en-US" sz="1600" dirty="0"/>
              <a:t>The current camera positions only allow us to see the two outer corners of each EW, not the CPA gaps.</a:t>
            </a:r>
          </a:p>
          <a:p>
            <a:pPr lvl="1"/>
            <a:r>
              <a:rPr lang="en-US" sz="1600" dirty="0"/>
              <a:t>Likely need 4 more cameras at the bottom of the cryostat looking at the CPA-EWFC gaps.</a:t>
            </a:r>
          </a:p>
          <a:p>
            <a:pPr lvl="1"/>
            <a:endParaRPr lang="en-US" sz="1600" dirty="0"/>
          </a:p>
          <a:p>
            <a:pPr marL="457200" lvl="1" indent="0">
              <a:buNone/>
            </a:pPr>
            <a:endParaRPr lang="en-US" sz="1200" dirty="0"/>
          </a:p>
        </p:txBody>
      </p:sp>
    </p:spTree>
    <p:extLst>
      <p:ext uri="{BB962C8B-B14F-4D97-AF65-F5344CB8AC3E}">
        <p14:creationId xmlns:p14="http://schemas.microsoft.com/office/powerpoint/2010/main" val="3322098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1112</TotalTime>
  <Words>602</Words>
  <Application>Microsoft Office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HVS Camera Plan</vt:lpstr>
      <vt:lpstr>HVS Camera System Scope</vt:lpstr>
      <vt:lpstr>Cold Camera Design</vt:lpstr>
      <vt:lpstr>Cold Camera Installation</vt:lpstr>
      <vt:lpstr>Group 1 Cameras</vt:lpstr>
      <vt:lpstr>Group 2 Cameras</vt:lpstr>
      <vt:lpstr>Group 3 Cameras</vt:lpstr>
      <vt:lpstr>Interfaces</vt:lpstr>
      <vt:lpstr>Major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 Bo</dc:creator>
  <cp:lastModifiedBy>Yu, Bo</cp:lastModifiedBy>
  <cp:revision>24</cp:revision>
  <dcterms:created xsi:type="dcterms:W3CDTF">2020-06-07T00:36:56Z</dcterms:created>
  <dcterms:modified xsi:type="dcterms:W3CDTF">2020-07-31T14:58:58Z</dcterms:modified>
</cp:coreProperties>
</file>