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4CC1-9C35-48C9-8C0E-F474BEC9C15F}" type="datetimeFigureOut">
              <a:rPr lang="en-US" smtClean="0"/>
              <a:t>7/23/2020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D02E0C-C672-43FC-9618-75EF0A9FD5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184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02E0C-C672-43FC-9618-75EF0A9FD59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23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02E0C-C672-43FC-9618-75EF0A9FD5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743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02E0C-C672-43FC-9618-75EF0A9FD5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1304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02E0C-C672-43FC-9618-75EF0A9FD5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940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02E0C-C672-43FC-9618-75EF0A9FD5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094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58B63-B941-45B4-91D5-734E5C42D7B7}" type="datetime1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FCAC-D300-42CA-BCF0-81C5859C5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352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9377D-3528-4AB5-A75E-BBC784607182}" type="datetime1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FCAC-D300-42CA-BCF0-81C5859C5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774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5B6A6-B511-4CD1-9AE7-0304844A24CE}" type="datetime1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FCAC-D300-42CA-BCF0-81C5859C5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984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B86DA-CDFC-4DE2-9DC1-0DD226D76555}" type="datetime1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FCAC-D300-42CA-BCF0-81C5859C5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756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F1C0B-2AC8-4DA6-B0F6-995A0661C98E}" type="datetime1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FCAC-D300-42CA-BCF0-81C5859C5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1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BA1F0-DD1F-4361-AA01-BAFC80A2FCBB}" type="datetime1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FCAC-D300-42CA-BCF0-81C5859C5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1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C6D71-AED2-47A3-B074-018C7F78E5AF}" type="datetime1">
              <a:rPr lang="en-US" smtClean="0"/>
              <a:t>7/23/2020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FCAC-D300-42CA-BCF0-81C5859C5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37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7D22-B313-4E30-8C3F-F435EE9CF179}" type="datetime1">
              <a:rPr lang="en-US" smtClean="0"/>
              <a:t>7/23/2020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FCAC-D300-42CA-BCF0-81C5859C5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824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C25A-0E28-4AE2-BA76-116E8692E5FB}" type="datetime1">
              <a:rPr lang="en-US" smtClean="0"/>
              <a:t>7/23/2020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FCAC-D300-42CA-BCF0-81C5859C5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5622D-6D7F-47D4-927F-8106F0AAD714}" type="datetime1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FCAC-D300-42CA-BCF0-81C5859C5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89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E4103-DFBA-4EF1-890E-6E7250D8F223}" type="datetime1">
              <a:rPr lang="en-US" smtClean="0"/>
              <a:t>7/23/2020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FCAC-D300-42CA-BCF0-81C5859C5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32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BA991-9DDF-4815-B4E8-B9CDAAC0F3E7}" type="datetime1">
              <a:rPr lang="en-US" smtClean="0"/>
              <a:t>7/23/2020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EFCAC-D300-42CA-BCF0-81C5859C50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740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tmp"/><Relationship Id="rId4" Type="http://schemas.openxmlformats.org/officeDocument/2006/relationships/image" Target="../media/image2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121" y="2296071"/>
            <a:ext cx="10840871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Thoughts on </a:t>
            </a:r>
            <a:r>
              <a:rPr lang="en-US" dirty="0" err="1" smtClean="0"/>
              <a:t>Photodetection</a:t>
            </a:r>
            <a:r>
              <a:rPr lang="en-US" dirty="0" smtClean="0"/>
              <a:t> Options for IOTA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200" dirty="0" smtClean="0"/>
              <a:t>Andrey </a:t>
            </a:r>
            <a:r>
              <a:rPr lang="en-US" sz="2200" dirty="0" err="1" smtClean="0"/>
              <a:t>Elagin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07/24/2020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FCAC-D300-42CA-BCF0-81C5859C50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809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dirty="0" smtClean="0"/>
              <a:t>Required Input to Find Optimal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694158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Expected photon rate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 assume it’s low (e.g. &lt;1kHz)</a:t>
            </a:r>
          </a:p>
          <a:p>
            <a:r>
              <a:rPr lang="en-US" dirty="0" smtClean="0"/>
              <a:t>Maximum allowed dark count rate (photo-cathode induced noise)</a:t>
            </a:r>
          </a:p>
          <a:p>
            <a:r>
              <a:rPr lang="en-US" dirty="0" smtClean="0"/>
              <a:t>Expected wavelength range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My current assumption is ~1000 nm  now and ~500nm later</a:t>
            </a:r>
          </a:p>
          <a:p>
            <a:r>
              <a:rPr lang="en-US" dirty="0" smtClean="0"/>
              <a:t>QE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 assume that 5-30% is acceptable</a:t>
            </a:r>
          </a:p>
          <a:p>
            <a:r>
              <a:rPr lang="en-US" dirty="0" smtClean="0"/>
              <a:t>Required position resolution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1/400, i.e. ~100</a:t>
            </a:r>
            <a:r>
              <a:rPr lang="en-US" dirty="0" smtClean="0">
                <a:latin typeface="Symbol" panose="05050102010706020507" pitchFamily="18" charset="2"/>
              </a:rPr>
              <a:t>m</a:t>
            </a:r>
            <a:r>
              <a:rPr lang="en-US" dirty="0" smtClean="0"/>
              <a:t>m for </a:t>
            </a:r>
            <a:r>
              <a:rPr lang="en-US" dirty="0" err="1" smtClean="0"/>
              <a:t>PLANACON</a:t>
            </a:r>
            <a:r>
              <a:rPr lang="en-US" dirty="0"/>
              <a:t>-</a:t>
            </a:r>
            <a:r>
              <a:rPr lang="en-US" dirty="0" smtClean="0"/>
              <a:t>size device and 0.5-1mm for LAPPD-size</a:t>
            </a:r>
          </a:p>
          <a:p>
            <a:r>
              <a:rPr lang="en-US" dirty="0" smtClean="0"/>
              <a:t>Required timing resolution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Doesn’t seem to be important (but is, for example, 100ns OK?)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FCAC-D300-42CA-BCF0-81C5859C50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707" y="187705"/>
            <a:ext cx="11509167" cy="114977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Option 1: LAPPD with properly working 60-channel readout electronics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370" y="1364005"/>
            <a:ext cx="10515600" cy="48394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Expect ~700</a:t>
            </a:r>
            <a:r>
              <a:rPr lang="en-US" b="1" dirty="0" smtClean="0">
                <a:solidFill>
                  <a:srgbClr val="C00000"/>
                </a:solidFill>
                <a:latin typeface="Symbol" panose="05050102010706020507" pitchFamily="18" charset="2"/>
              </a:rPr>
              <a:t>m</a:t>
            </a:r>
            <a:r>
              <a:rPr lang="en-US" b="1" dirty="0" smtClean="0">
                <a:solidFill>
                  <a:srgbClr val="C00000"/>
                </a:solidFill>
              </a:rPr>
              <a:t>m position resolution over 20x20cm (also single PE timing is ~50ps)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u="sng" dirty="0" smtClean="0"/>
              <a:t>Cons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Visible light only  -  can not be used for IR photons</a:t>
            </a:r>
          </a:p>
          <a:p>
            <a:r>
              <a:rPr lang="en-US" dirty="0" smtClean="0"/>
              <a:t>Larger dark box is needed</a:t>
            </a:r>
          </a:p>
          <a:p>
            <a:r>
              <a:rPr lang="en-US" dirty="0" smtClean="0"/>
              <a:t>Electronics is not ready yet</a:t>
            </a:r>
          </a:p>
          <a:p>
            <a:pPr marL="0" indent="0">
              <a:buNone/>
            </a:pPr>
            <a:r>
              <a:rPr lang="en-US" b="1" u="sng" dirty="0" smtClean="0"/>
              <a:t>Pros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There are several </a:t>
            </a:r>
            <a:r>
              <a:rPr lang="en-US" dirty="0" err="1" smtClean="0"/>
              <a:t>LAPPDs</a:t>
            </a:r>
            <a:r>
              <a:rPr lang="en-US" dirty="0" smtClean="0"/>
              <a:t> already at Fermilab</a:t>
            </a:r>
          </a:p>
          <a:p>
            <a:pPr lvl="1"/>
            <a:r>
              <a:rPr lang="en-US" dirty="0" smtClean="0"/>
              <a:t>E.g. Tile-51 was purchased from </a:t>
            </a:r>
            <a:r>
              <a:rPr lang="en-US" dirty="0" err="1" smtClean="0"/>
              <a:t>Incom</a:t>
            </a:r>
            <a:r>
              <a:rPr lang="en-US" dirty="0" smtClean="0"/>
              <a:t> with IOTA in mind</a:t>
            </a:r>
          </a:p>
          <a:p>
            <a:r>
              <a:rPr lang="en-US" dirty="0" smtClean="0"/>
              <a:t>Huge progress on electronics over the last month</a:t>
            </a:r>
          </a:p>
          <a:p>
            <a:pPr lvl="1"/>
            <a:r>
              <a:rPr lang="en-US" dirty="0" smtClean="0"/>
              <a:t>Evan Angelico has done great job</a:t>
            </a:r>
          </a:p>
          <a:p>
            <a:pPr lvl="1"/>
            <a:r>
              <a:rPr lang="en-US" dirty="0" smtClean="0"/>
              <a:t>The same electronics is needed for ANNIE (now a dedicated firmware expert is working on it in UK)</a:t>
            </a:r>
          </a:p>
          <a:p>
            <a:pPr lvl="1"/>
            <a:r>
              <a:rPr lang="en-US" dirty="0" smtClean="0"/>
              <a:t>The same electronics is needed for the TOF setup at the </a:t>
            </a:r>
            <a:r>
              <a:rPr lang="en-US" dirty="0" err="1" smtClean="0"/>
              <a:t>TestBeam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7950" y="6230012"/>
            <a:ext cx="11386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I believe this is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the fastest option</a:t>
            </a:r>
            <a:r>
              <a:rPr lang="en-US" sz="2800" b="1" i="1" dirty="0" smtClean="0"/>
              <a:t> IF </a:t>
            </a:r>
            <a:r>
              <a:rPr lang="en-US" sz="2800" b="1" i="1" u="sng" dirty="0" smtClean="0"/>
              <a:t>visible light photons</a:t>
            </a:r>
            <a:r>
              <a:rPr lang="en-US" sz="2800" b="1" i="1" dirty="0" smtClean="0"/>
              <a:t> were available now</a:t>
            </a:r>
            <a:endParaRPr lang="en-US" sz="2800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FCAC-D300-42CA-BCF0-81C5859C50D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90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707" y="187705"/>
            <a:ext cx="11509167" cy="114977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Option 2: Acquire </a:t>
            </a:r>
            <a:r>
              <a:rPr lang="en-US" sz="2800" b="1" dirty="0" err="1" smtClean="0"/>
              <a:t>PLANACON</a:t>
            </a:r>
            <a:r>
              <a:rPr lang="en-US" sz="2800" b="1" dirty="0" smtClean="0"/>
              <a:t>-type device with cross delayed line anode </a:t>
            </a:r>
            <a:br>
              <a:rPr lang="en-US" sz="2800" b="1" dirty="0" smtClean="0"/>
            </a:br>
            <a:r>
              <a:rPr lang="en-US" sz="2800" b="1" dirty="0"/>
              <a:t> </a:t>
            </a:r>
            <a:r>
              <a:rPr lang="en-US" sz="2800" b="1" dirty="0" smtClean="0"/>
              <a:t>                (4 channels) through SSL Berkeley or </a:t>
            </a:r>
            <a:r>
              <a:rPr lang="en-US" sz="2800" b="1" dirty="0" err="1" smtClean="0"/>
              <a:t>Photonis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370" y="1461068"/>
            <a:ext cx="10515600" cy="48394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Expect &lt;100</a:t>
            </a:r>
            <a:r>
              <a:rPr lang="en-US" b="1" dirty="0" smtClean="0">
                <a:solidFill>
                  <a:srgbClr val="C00000"/>
                </a:solidFill>
                <a:latin typeface="Symbol" panose="05050102010706020507" pitchFamily="18" charset="2"/>
              </a:rPr>
              <a:t>m</a:t>
            </a:r>
            <a:r>
              <a:rPr lang="en-US" b="1" dirty="0" smtClean="0">
                <a:solidFill>
                  <a:srgbClr val="C00000"/>
                </a:solidFill>
              </a:rPr>
              <a:t>m position resolution over 5x5cm (timing varies)</a:t>
            </a:r>
          </a:p>
          <a:p>
            <a:pPr marL="0" indent="0">
              <a:buNone/>
            </a:pPr>
            <a:r>
              <a:rPr lang="en-US" b="1" u="sng" dirty="0" smtClean="0"/>
              <a:t>Cons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Could be expensive to get (working on estimate)</a:t>
            </a:r>
          </a:p>
          <a:p>
            <a:r>
              <a:rPr lang="en-US" dirty="0" smtClean="0"/>
              <a:t>Potentially a long lead time order (will find out)</a:t>
            </a:r>
          </a:p>
          <a:p>
            <a:pPr marL="0" indent="0">
              <a:buNone/>
            </a:pPr>
            <a:r>
              <a:rPr lang="en-US" b="1" u="sng" dirty="0" smtClean="0"/>
              <a:t>Pros</a:t>
            </a:r>
            <a:r>
              <a:rPr lang="en-US" b="1" dirty="0"/>
              <a:t>:</a:t>
            </a:r>
            <a:endParaRPr lang="en-US" dirty="0" smtClean="0"/>
          </a:p>
          <a:p>
            <a:r>
              <a:rPr lang="en-US" dirty="0" smtClean="0"/>
              <a:t>Available in red and IR light</a:t>
            </a:r>
          </a:p>
          <a:p>
            <a:r>
              <a:rPr lang="en-US" dirty="0" smtClean="0"/>
              <a:t>Smaller footprint for the dark box</a:t>
            </a:r>
          </a:p>
          <a:p>
            <a:r>
              <a:rPr lang="en-US" dirty="0" smtClean="0"/>
              <a:t>Low number of electronics channels (e.g. 4)</a:t>
            </a:r>
          </a:p>
          <a:p>
            <a:r>
              <a:rPr lang="en-US" dirty="0" smtClean="0"/>
              <a:t>Several ‘identical’ modules can be ordered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7950" y="6230012"/>
            <a:ext cx="809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I believe this is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the best option</a:t>
            </a:r>
            <a:r>
              <a:rPr lang="en-US" sz="2800" b="1" i="1" dirty="0" smtClean="0"/>
              <a:t> for </a:t>
            </a:r>
            <a:r>
              <a:rPr lang="en-US" sz="2800" b="1" i="1" u="sng" dirty="0" smtClean="0"/>
              <a:t>red and IR photons</a:t>
            </a:r>
            <a:endParaRPr lang="en-US" sz="2800" b="1" i="1" u="sng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2457" y="1951627"/>
            <a:ext cx="1803123" cy="1688117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4685" y="1951627"/>
            <a:ext cx="2116828" cy="166025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2931" y="3803372"/>
            <a:ext cx="2845684" cy="2815792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FCAC-D300-42CA-BCF0-81C5859C50D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04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829" y="1184167"/>
            <a:ext cx="10583752" cy="4953691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718178" y="310535"/>
            <a:ext cx="7135505" cy="699399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Examples of photo-cathodes for the Option 2:</a:t>
            </a:r>
            <a:endParaRPr lang="en-US" sz="28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FCAC-D300-42CA-BCF0-81C5859C50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48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1707" y="187705"/>
            <a:ext cx="11509167" cy="1149776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Option 3: An actively pumped vacuum chamber with 2 </a:t>
            </a:r>
            <a:r>
              <a:rPr lang="en-US" sz="2800" b="1" dirty="0" err="1" smtClean="0"/>
              <a:t>Quantar</a:t>
            </a:r>
            <a:r>
              <a:rPr lang="en-US" sz="2800" b="1" dirty="0" smtClean="0"/>
              <a:t> sub-modules 		     consisting of </a:t>
            </a:r>
            <a:r>
              <a:rPr lang="en-US" sz="2800" b="1" dirty="0" err="1" smtClean="0"/>
              <a:t>MCPs</a:t>
            </a:r>
            <a:r>
              <a:rPr lang="en-US" sz="2800" b="1" dirty="0"/>
              <a:t> </a:t>
            </a:r>
            <a:r>
              <a:rPr lang="en-US" sz="2800" b="1" dirty="0" smtClean="0"/>
              <a:t>+ the “four-corners” resistive anode. A custom Cs-	     Sb photo-cathode would be synthesized separately by UC ‘air-transfer’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945" y="1516868"/>
            <a:ext cx="11540324" cy="483948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Expect &lt;100</a:t>
            </a:r>
            <a:r>
              <a:rPr lang="en-US" b="1" dirty="0" smtClean="0">
                <a:solidFill>
                  <a:srgbClr val="C00000"/>
                </a:solidFill>
                <a:latin typeface="Symbol" panose="05050102010706020507" pitchFamily="18" charset="2"/>
              </a:rPr>
              <a:t>m</a:t>
            </a:r>
            <a:r>
              <a:rPr lang="en-US" b="1" dirty="0" smtClean="0">
                <a:solidFill>
                  <a:srgbClr val="C00000"/>
                </a:solidFill>
              </a:rPr>
              <a:t>m position resolution. Sub-module active area is ~3cm in diameter. </a:t>
            </a:r>
          </a:p>
          <a:p>
            <a:pPr marL="0" indent="0">
              <a:buNone/>
            </a:pPr>
            <a:r>
              <a:rPr lang="en-US" b="1" u="sng" dirty="0" smtClean="0"/>
              <a:t>Cons</a:t>
            </a:r>
            <a:r>
              <a:rPr lang="en-US" b="1" dirty="0" smtClean="0"/>
              <a:t>:</a:t>
            </a:r>
          </a:p>
          <a:p>
            <a:r>
              <a:rPr lang="en-US" dirty="0" smtClean="0"/>
              <a:t>Photo-cathode synthesis is tricky…</a:t>
            </a:r>
          </a:p>
          <a:p>
            <a:pPr lvl="1"/>
            <a:r>
              <a:rPr lang="en-US" dirty="0" smtClean="0"/>
              <a:t>QE won’t be high at the first try</a:t>
            </a:r>
          </a:p>
          <a:p>
            <a:pPr lvl="1"/>
            <a:r>
              <a:rPr lang="en-US" dirty="0" smtClean="0"/>
              <a:t>Unexpected delays are common when starting from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scratch</a:t>
            </a:r>
          </a:p>
          <a:p>
            <a:r>
              <a:rPr lang="en-US" dirty="0" smtClean="0"/>
              <a:t>Won’t be cheap (but it’s money for on-site labor)</a:t>
            </a:r>
          </a:p>
          <a:p>
            <a:r>
              <a:rPr lang="en-US" dirty="0" smtClean="0"/>
              <a:t>Larger footprint for the dark box</a:t>
            </a:r>
          </a:p>
          <a:p>
            <a:pPr marL="0" indent="0">
              <a:buNone/>
            </a:pPr>
            <a:r>
              <a:rPr lang="en-US" b="1" u="sng" dirty="0" smtClean="0"/>
              <a:t> Pros</a:t>
            </a:r>
            <a:r>
              <a:rPr lang="en-US" b="1" dirty="0" smtClean="0"/>
              <a:t>:</a:t>
            </a:r>
            <a:endParaRPr lang="en-US" dirty="0" smtClean="0"/>
          </a:p>
          <a:p>
            <a:r>
              <a:rPr lang="en-US" dirty="0" smtClean="0"/>
              <a:t>Could </a:t>
            </a:r>
            <a:r>
              <a:rPr lang="en-US" dirty="0" smtClean="0"/>
              <a:t>be a perfect match to UC goals to bring </a:t>
            </a:r>
            <a:r>
              <a:rPr lang="en-US" dirty="0" smtClean="0"/>
              <a:t>‘</a:t>
            </a:r>
            <a:r>
              <a:rPr lang="en-US" dirty="0" smtClean="0"/>
              <a:t>air-transfer’ process to Fermilab</a:t>
            </a:r>
          </a:p>
          <a:p>
            <a:r>
              <a:rPr lang="en-US" dirty="0" smtClean="0"/>
              <a:t>Tunable </a:t>
            </a:r>
            <a:r>
              <a:rPr lang="en-US" dirty="0" smtClean="0"/>
              <a:t>and adjustable if the requirements </a:t>
            </a:r>
            <a:r>
              <a:rPr lang="en-US" dirty="0" smtClean="0"/>
              <a:t>change</a:t>
            </a:r>
          </a:p>
          <a:p>
            <a:r>
              <a:rPr lang="en-US" dirty="0"/>
              <a:t>The ‘four-corners’ resistive anodes + </a:t>
            </a:r>
            <a:r>
              <a:rPr lang="en-US" dirty="0" err="1"/>
              <a:t>MCP</a:t>
            </a:r>
            <a:r>
              <a:rPr lang="en-US" dirty="0"/>
              <a:t> stack are available </a:t>
            </a:r>
            <a:r>
              <a:rPr lang="en-US" dirty="0" smtClean="0"/>
              <a:t>commercially</a:t>
            </a:r>
          </a:p>
          <a:p>
            <a:r>
              <a:rPr lang="en-US" dirty="0"/>
              <a:t>Low number of electronics </a:t>
            </a:r>
            <a:r>
              <a:rPr lang="en-US" dirty="0" smtClean="0"/>
              <a:t>channels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920" y="6270956"/>
            <a:ext cx="11600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/>
              <a:t>This would be very exciting for me, but it may not be the best option for IOTA</a:t>
            </a:r>
            <a:endParaRPr lang="en-US" sz="2800" b="1" i="1" dirty="0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988" y="1828342"/>
            <a:ext cx="4688012" cy="271636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7156" y="2844627"/>
            <a:ext cx="2105319" cy="219106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EFCAC-D300-42CA-BCF0-81C5859C50D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49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458</Words>
  <Application>Microsoft Office PowerPoint</Application>
  <PresentationFormat>Widescreen</PresentationFormat>
  <Paragraphs>66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Courier New</vt:lpstr>
      <vt:lpstr>Symbol</vt:lpstr>
      <vt:lpstr>Office Theme</vt:lpstr>
      <vt:lpstr>Thoughts on Photodetection Options for IOTA  Andrey Elagin 07/24/2020</vt:lpstr>
      <vt:lpstr>Required Input to Find Optimal Solution</vt:lpstr>
      <vt:lpstr>Option 1: LAPPD with properly working 60-channel readout electronics</vt:lpstr>
      <vt:lpstr>Option 2: Acquire PLANACON-type device with cross delayed line anode                   (4 channels) through SSL Berkeley or Photonis</vt:lpstr>
      <vt:lpstr>Examples of photo-cathodes for the Option 2:</vt:lpstr>
      <vt:lpstr>Option 3: An actively pumped vacuum chamber with 2 Quantar sub-modules        consisting of MCPs + the “four-corners” resistive anode. A custom Cs-      Sb photo-cathode would be synthesized separately by UC ‘air-transfer’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Thoughts Photodetection Options for IOT  Andrey Elagin 07/24/2020</dc:title>
  <dc:creator>My DELL</dc:creator>
  <cp:lastModifiedBy>My DELL</cp:lastModifiedBy>
  <cp:revision>17</cp:revision>
  <dcterms:created xsi:type="dcterms:W3CDTF">2020-07-24T00:22:22Z</dcterms:created>
  <dcterms:modified xsi:type="dcterms:W3CDTF">2020-07-24T04:33:58Z</dcterms:modified>
</cp:coreProperties>
</file>