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3" r:id="rId5"/>
    <p:sldId id="356" r:id="rId6"/>
    <p:sldId id="359" r:id="rId7"/>
    <p:sldId id="360" r:id="rId8"/>
    <p:sldId id="346" r:id="rId9"/>
    <p:sldId id="35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54D81"/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27" autoAdjust="0"/>
    <p:restoredTop sz="96407" autoAdjust="0"/>
  </p:normalViewPr>
  <p:slideViewPr>
    <p:cSldViewPr snapToObjects="1" showGuides="1">
      <p:cViewPr varScale="1">
        <p:scale>
          <a:sx n="68" d="100"/>
          <a:sy n="68" d="100"/>
        </p:scale>
        <p:origin x="408" y="48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5252-DB2A-4337-9B3B-33B7ABDD6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D8F78-8452-465E-A733-77487D9CA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0C16C-89D1-4C85-82A3-7763D824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6079-E9EE-4281-99B4-E2273AC68CB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5C2FB-B4AD-41C6-9AEC-70C51581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5636-A1C1-4BFB-84D0-7C0E416C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7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  <p:sldLayoutId id="2147483658" r:id="rId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status report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Aug. 3, 2020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8DBA-6FEA-4665-A998-AD4B21A3F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Stand 4 Upgrades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DC572-AECF-4A1E-BB6C-4700618B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27F06-A1BB-4D29-8410-3B38E928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08720"/>
            <a:ext cx="7920000" cy="5616624"/>
          </a:xfrm>
        </p:spPr>
        <p:txBody>
          <a:bodyPr>
            <a:normAutofit/>
          </a:bodyPr>
          <a:lstStyle/>
          <a:p>
            <a:r>
              <a:rPr lang="en-US" sz="2000" dirty="0"/>
              <a:t>TS4 External piping installations close to completion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Installation of valves and various instrumentation in progress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Remaining installations at the Stand 4 platform are on hold, waiting for pressure tests completed</a:t>
            </a:r>
          </a:p>
          <a:p>
            <a:pPr marL="457200" lvl="1" indent="0">
              <a:buNone/>
            </a:pPr>
            <a:endParaRPr lang="en-US" sz="1400" dirty="0"/>
          </a:p>
          <a:p>
            <a:pPr lvl="0">
              <a:buClr>
                <a:srgbClr val="FB963C"/>
              </a:buClr>
            </a:pPr>
            <a:r>
              <a:rPr lang="en-US" sz="2000" dirty="0">
                <a:solidFill>
                  <a:srgbClr val="5A5A5A"/>
                </a:solidFill>
              </a:rPr>
              <a:t>Stand 4 Pressure tests in progress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5A5A5A"/>
                </a:solidFill>
              </a:rPr>
              <a:t>Relief valve spool test in MW9 - Done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5A5A5A"/>
                </a:solidFill>
              </a:rPr>
              <a:t>CA relief vent line – Done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5A5A5A"/>
                </a:solidFill>
              </a:rPr>
              <a:t>LN2 bath vent line – Done</a:t>
            </a:r>
          </a:p>
          <a:p>
            <a:pPr lvl="1">
              <a:buClr>
                <a:srgbClr val="FB963C"/>
              </a:buClr>
            </a:pPr>
            <a:r>
              <a:rPr lang="en-US" sz="1800" dirty="0"/>
              <a:t>FB/AB thermal shield piping – Done</a:t>
            </a:r>
          </a:p>
          <a:p>
            <a:pPr lvl="1">
              <a:buClr>
                <a:srgbClr val="FB963C"/>
              </a:buClr>
            </a:pPr>
            <a:r>
              <a:rPr lang="en-US" sz="1800" dirty="0"/>
              <a:t>Return end thermal shield piping – Done</a:t>
            </a:r>
          </a:p>
          <a:p>
            <a:pPr lvl="1">
              <a:buClr>
                <a:srgbClr val="FB963C"/>
              </a:buClr>
            </a:pPr>
            <a:r>
              <a:rPr lang="en-US" sz="1800" dirty="0"/>
              <a:t>Pumping lines portion from the test stand to the Midway roof - Done</a:t>
            </a:r>
          </a:p>
          <a:p>
            <a:pPr lvl="1">
              <a:buClr>
                <a:srgbClr val="FB963C"/>
              </a:buClr>
            </a:pPr>
            <a:r>
              <a:rPr lang="en-US" sz="1800" dirty="0"/>
              <a:t>Feed Box rupture disk vent line – Done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High pressure Helium lines – In progress</a:t>
            </a:r>
          </a:p>
          <a:p>
            <a:endParaRPr lang="en-US" sz="1400" dirty="0"/>
          </a:p>
          <a:p>
            <a:pPr indent="-285750"/>
            <a:r>
              <a:rPr lang="en-US" sz="2000" dirty="0">
                <a:solidFill>
                  <a:srgbClr val="0000FF"/>
                </a:solidFill>
              </a:rPr>
              <a:t>Complete FB-AB interconnects after all the helium lines are tested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245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8DBA-6FEA-4665-A998-AD4B21A3F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Upgrades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DC572-AECF-4A1E-BB6C-4700618B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27F06-A1BB-4D29-8410-3B38E928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836712"/>
            <a:ext cx="7920000" cy="551963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WACHS cutter demonstration revealed some space issues  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Cutter options were discussed with the WACHS salesperson: small reduction of the required space is possible, now we need ~ 4” pipe length to install the cutter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CA pipe design can be changed to accommodate these 4” space requirement</a:t>
            </a:r>
          </a:p>
          <a:p>
            <a:pPr lvl="1"/>
            <a:endParaRPr lang="en-US" sz="1800" dirty="0">
              <a:solidFill>
                <a:srgbClr val="0000FF"/>
              </a:solidFill>
            </a:endParaRPr>
          </a:p>
          <a:p>
            <a:pPr lvl="0">
              <a:buClr>
                <a:srgbClr val="FB963C"/>
              </a:buClr>
            </a:pPr>
            <a:r>
              <a:rPr lang="en-US" sz="2000" dirty="0">
                <a:solidFill>
                  <a:srgbClr val="5A5A5A"/>
                </a:solidFill>
              </a:rPr>
              <a:t>CERN HFU upgrade for ZMT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4 HFUs will be ready for ZMT this week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5A5A5A"/>
                </a:solidFill>
              </a:rPr>
              <a:t>Package of documents has been prepared and sent to Surya Electronics Inc. - Electronics manufacturer in Glendale Heights, Illinois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5A5A5A"/>
                </a:solidFill>
              </a:rPr>
              <a:t>Cost &amp; schedule estimates for upgrade of the remaining 12 units are expected in one week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095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873D4-018C-4658-8DDF-01966F70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Stand 4 PLC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B6642-E53F-4875-A681-24C167028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24744"/>
            <a:ext cx="3960000" cy="5112568"/>
          </a:xfrm>
        </p:spPr>
        <p:txBody>
          <a:bodyPr>
            <a:normAutofit/>
          </a:bodyPr>
          <a:lstStyle/>
          <a:p>
            <a:r>
              <a:rPr lang="en-US" sz="2000" dirty="0"/>
              <a:t>Analog Inputs</a:t>
            </a:r>
          </a:p>
          <a:p>
            <a:pPr lvl="1"/>
            <a:r>
              <a:rPr lang="en-US" sz="1800" dirty="0"/>
              <a:t>40/40 cables pulled</a:t>
            </a:r>
          </a:p>
          <a:p>
            <a:pPr lvl="1"/>
            <a:r>
              <a:rPr lang="en-US" sz="1800" dirty="0"/>
              <a:t>40/40 terminated, cabinet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3 to be terminated on instr.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16/40 tested</a:t>
            </a:r>
          </a:p>
          <a:p>
            <a:r>
              <a:rPr lang="en-US" sz="2000" dirty="0"/>
              <a:t>Digital Inputs</a:t>
            </a:r>
          </a:p>
          <a:p>
            <a:pPr lvl="1"/>
            <a:r>
              <a:rPr lang="en-US" sz="1800" dirty="0"/>
              <a:t>11/11 cables pulled</a:t>
            </a:r>
          </a:p>
          <a:p>
            <a:pPr lvl="1"/>
            <a:r>
              <a:rPr lang="en-US" sz="1800" dirty="0"/>
              <a:t>11/11 terminated, cabinet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3 to be terminated on instr.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0/11 tested</a:t>
            </a:r>
          </a:p>
          <a:p>
            <a:r>
              <a:rPr lang="en-US" sz="2000" dirty="0"/>
              <a:t>Analog Outputs</a:t>
            </a:r>
          </a:p>
          <a:p>
            <a:pPr lvl="1"/>
            <a:r>
              <a:rPr lang="en-US" sz="1800" dirty="0"/>
              <a:t>14/14 cables pulled</a:t>
            </a:r>
          </a:p>
          <a:p>
            <a:pPr lvl="1"/>
            <a:r>
              <a:rPr lang="en-US" sz="1800" dirty="0"/>
              <a:t>14/14 terminated, cabinet end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6 pending piping installation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0/14 tested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BADA9-06BD-43CF-A77D-B2522CC8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5636-A1C1-4BFB-84D0-7C0E416CB717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B2D227-B16E-45CC-868E-A693BB1775F8}"/>
              </a:ext>
            </a:extLst>
          </p:cNvPr>
          <p:cNvSpPr txBox="1">
            <a:spLocks/>
          </p:cNvSpPr>
          <p:nvPr/>
        </p:nvSpPr>
        <p:spPr>
          <a:xfrm>
            <a:off x="4644008" y="1124744"/>
            <a:ext cx="4104016" cy="511256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/>
              <a:t>Digital Outputs</a:t>
            </a:r>
          </a:p>
          <a:p>
            <a:pPr lvl="1"/>
            <a:r>
              <a:rPr lang="en-US" sz="1700" dirty="0"/>
              <a:t>18/18 cables pulled</a:t>
            </a:r>
          </a:p>
          <a:p>
            <a:pPr lvl="1"/>
            <a:r>
              <a:rPr lang="en-US" sz="1700" dirty="0"/>
              <a:t>18/18 terminated, cabinet end</a:t>
            </a:r>
          </a:p>
          <a:p>
            <a:pPr lvl="1"/>
            <a:r>
              <a:rPr lang="en-US" sz="1700" dirty="0">
                <a:solidFill>
                  <a:srgbClr val="0000FF"/>
                </a:solidFill>
              </a:rPr>
              <a:t>12 pending piping installation</a:t>
            </a:r>
          </a:p>
          <a:p>
            <a:pPr lvl="1"/>
            <a:r>
              <a:rPr lang="en-US" sz="1700" dirty="0">
                <a:solidFill>
                  <a:srgbClr val="0000FF"/>
                </a:solidFill>
              </a:rPr>
              <a:t>0/18 tested</a:t>
            </a:r>
          </a:p>
          <a:p>
            <a:r>
              <a:rPr lang="en-US" sz="1900" dirty="0"/>
              <a:t>Lakeshore modules</a:t>
            </a:r>
          </a:p>
          <a:p>
            <a:pPr lvl="1"/>
            <a:r>
              <a:rPr lang="en-US" sz="1700" dirty="0"/>
              <a:t>31/31 cables pulled</a:t>
            </a:r>
          </a:p>
          <a:p>
            <a:pPr lvl="1"/>
            <a:r>
              <a:rPr lang="en-US" sz="1700" dirty="0"/>
              <a:t>31/31 all terminated</a:t>
            </a:r>
          </a:p>
          <a:p>
            <a:pPr lvl="1"/>
            <a:r>
              <a:rPr lang="en-US" sz="1700" dirty="0">
                <a:solidFill>
                  <a:srgbClr val="0000FF"/>
                </a:solidFill>
              </a:rPr>
              <a:t>4 pending sensor instrumentation</a:t>
            </a:r>
          </a:p>
          <a:p>
            <a:pPr lvl="1"/>
            <a:r>
              <a:rPr lang="en-US" sz="1700" dirty="0">
                <a:solidFill>
                  <a:srgbClr val="0000FF"/>
                </a:solidFill>
              </a:rPr>
              <a:t>0/31 tested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9571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Stand 4 ORC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8074800" cy="555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ORC for Zero-magnet test only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ORC 1731 created</a:t>
            </a:r>
            <a:endParaRPr lang="en-US" sz="1800" dirty="0"/>
          </a:p>
          <a:p>
            <a:r>
              <a:rPr lang="en-US" sz="1800" dirty="0"/>
              <a:t>Electrical ORC documents updated according to the review suggestions and comments</a:t>
            </a:r>
          </a:p>
          <a:p>
            <a:r>
              <a:rPr lang="en-US" sz="1800" dirty="0"/>
              <a:t>Document with our answers to the review findings and recommendations has been uploaded</a:t>
            </a:r>
          </a:p>
          <a:p>
            <a:r>
              <a:rPr lang="en-US" sz="1800" dirty="0">
                <a:solidFill>
                  <a:srgbClr val="0000FF"/>
                </a:solidFill>
              </a:rPr>
              <a:t>Now waiting for the safety walkthrough</a:t>
            </a:r>
          </a:p>
          <a:p>
            <a:pPr marL="0" indent="0"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01F018-F88A-44EC-B0EB-017D7FF2B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20" y="3711024"/>
            <a:ext cx="7992887" cy="187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1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B457-AC34-46FD-814C-E6B6A52E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Stand 4 ORC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7D266-058B-456D-A164-AD637AF9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7153BE5-73AB-47A3-AB4B-BC9E02E61CB1}"/>
              </a:ext>
            </a:extLst>
          </p:cNvPr>
          <p:cNvSpPr txBox="1">
            <a:spLocks/>
          </p:cNvSpPr>
          <p:nvPr/>
        </p:nvSpPr>
        <p:spPr>
          <a:xfrm>
            <a:off x="539552" y="908720"/>
            <a:ext cx="8074800" cy="52298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charset="2"/>
              <a:buChar char="§"/>
              <a:defRPr sz="16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Cryogenic ORC status</a:t>
            </a:r>
          </a:p>
          <a:p>
            <a:pPr marL="0" indent="0">
              <a:buFont typeface="Wingdings" charset="2"/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3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Font typeface="Wingdings" charset="2"/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FE251D78-14F4-447C-A60B-52D589442FCE}"/>
              </a:ext>
            </a:extLst>
          </p:cNvPr>
          <p:cNvSpPr/>
          <p:nvPr/>
        </p:nvSpPr>
        <p:spPr>
          <a:xfrm>
            <a:off x="8329199" y="4962872"/>
            <a:ext cx="226368" cy="194320"/>
          </a:xfrm>
          <a:prstGeom prst="smileyFac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>
            <a:extLst>
              <a:ext uri="{FF2B5EF4-FFF2-40B4-BE49-F238E27FC236}">
                <a16:creationId xmlns:a16="http://schemas.microsoft.com/office/drawing/2014/main" id="{EF2DC3D0-62A8-4AF5-B2E8-E087414FF4F2}"/>
              </a:ext>
            </a:extLst>
          </p:cNvPr>
          <p:cNvSpPr/>
          <p:nvPr/>
        </p:nvSpPr>
        <p:spPr>
          <a:xfrm>
            <a:off x="8343604" y="5393006"/>
            <a:ext cx="226368" cy="194320"/>
          </a:xfrm>
          <a:prstGeom prst="smileyFac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2704606-8FE8-44EB-B7F9-3F6B74AD00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05894"/>
              </p:ext>
            </p:extLst>
          </p:nvPr>
        </p:nvGraphicFramePr>
        <p:xfrm>
          <a:off x="850879" y="1268760"/>
          <a:ext cx="7442241" cy="4906957"/>
        </p:xfrm>
        <a:graphic>
          <a:graphicData uri="http://schemas.openxmlformats.org/drawingml/2006/table">
            <a:tbl>
              <a:tblPr/>
              <a:tblGrid>
                <a:gridCol w="152574">
                  <a:extLst>
                    <a:ext uri="{9D8B030D-6E8A-4147-A177-3AD203B41FA5}">
                      <a16:colId xmlns:a16="http://schemas.microsoft.com/office/drawing/2014/main" val="3860802498"/>
                    </a:ext>
                  </a:extLst>
                </a:gridCol>
                <a:gridCol w="2390333">
                  <a:extLst>
                    <a:ext uri="{9D8B030D-6E8A-4147-A177-3AD203B41FA5}">
                      <a16:colId xmlns:a16="http://schemas.microsoft.com/office/drawing/2014/main" val="1919374486"/>
                    </a:ext>
                  </a:extLst>
                </a:gridCol>
                <a:gridCol w="669632">
                  <a:extLst>
                    <a:ext uri="{9D8B030D-6E8A-4147-A177-3AD203B41FA5}">
                      <a16:colId xmlns:a16="http://schemas.microsoft.com/office/drawing/2014/main" val="1016084180"/>
                    </a:ext>
                  </a:extLst>
                </a:gridCol>
                <a:gridCol w="4229702">
                  <a:extLst>
                    <a:ext uri="{9D8B030D-6E8A-4147-A177-3AD203B41FA5}">
                      <a16:colId xmlns:a16="http://schemas.microsoft.com/office/drawing/2014/main" val="1887088049"/>
                    </a:ext>
                  </a:extLst>
                </a:gridCol>
              </a:tblGrid>
              <a:tr h="131384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 Notes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 number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Status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277052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P&amp;ID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F10121488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30537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Valve, Instrument, and Equipment (VIE) list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ED0009958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7678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Failure Mode Effects Analysis (FMEA)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ED0010083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094639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 controls description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ED0011588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6599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description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ED0010620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80198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If Analysis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ED0011786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061793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procedures/checklists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00383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Leak check procedure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668706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Cryogenic operating procedure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373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Pre-cooldown checklist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5112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Overnight shutdown checklist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17898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Pre-warmup checklist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60889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Warm &amp; secure checklist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671765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LOTO/configuration control description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ED0012043</a:t>
                      </a:r>
                    </a:p>
                  </a:txBody>
                  <a:tcPr marL="4238" marR="4238" marT="42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74825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supply to thermal shield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EN03232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260956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supply to baffle shield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EN03216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7677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LHe supply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EN03233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821826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 Box/Interconnect/Adapter Box thermal shields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EN03449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638289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TeV subcooler pressure vessel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EN01498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0220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 Box LHe vessel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EN02043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53869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jumper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EN03323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4009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supply to bath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EN03324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review completed, walkthrough completd.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509102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 GHe jumper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EN03323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750125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Cold GHe to Feed Box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EN03391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review completed, walkthrough completd.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1568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 Box relief piping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EN03531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483353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LN2 bath vent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EN03530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02013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Vacuum vessel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EN02044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 review/approval complete.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88235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Zero magnet turnaround piping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EN03897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review completed, walkthrough completd.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91527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Adapter Box and Feed Box-Adapter Box interconnect He piping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EN03454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Preliminary review completed.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746626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Pumping line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EN03851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(1/2)  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703614"/>
                  </a:ext>
                </a:extLst>
              </a:tr>
              <a:tr h="2280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(2/2)  Preliminary review completed, walkthrough completd.  Ready for pressure test permit submittal for signature.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035408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Cryo-Assembly relief spool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EN03755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9532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Cryo-Assembly relief vent line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EN03757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09037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High-pressure GHe supply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EN03800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permit approved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774469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Return end thermal shield piping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EN03801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completed.  Awaiting final review/approval of note.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345408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Cool-down return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EN03838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permit approved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082670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Leads bypass/suction return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EN03835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permit approved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140584"/>
                  </a:ext>
                </a:extLst>
              </a:tr>
              <a:tr h="1229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Quench line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EN03898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Pressure test permit approved</a:t>
                      </a:r>
                    </a:p>
                  </a:txBody>
                  <a:tcPr marL="4238" marR="4238" marT="42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88637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2159DEC-03C6-4662-A60C-8BF2BD1F2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9588" y="908720"/>
            <a:ext cx="1292006" cy="3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94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42016</TotalTime>
  <Words>873</Words>
  <Application>Microsoft Office PowerPoint</Application>
  <PresentationFormat>On-screen Show (4:3)</PresentationFormat>
  <Paragraphs>245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302.4.04 – Cryo-assemblies Horizontal Test  Weekly status report</vt:lpstr>
      <vt:lpstr>Test Stand 4 Upgrades</vt:lpstr>
      <vt:lpstr>More Upgrades</vt:lpstr>
      <vt:lpstr>Test Stand 4 PLC progress</vt:lpstr>
      <vt:lpstr>Test Stand 4 ORC</vt:lpstr>
      <vt:lpstr>Test Stand 4 ORC (2)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</cp:lastModifiedBy>
  <cp:revision>1665</cp:revision>
  <cp:lastPrinted>2018-06-20T18:25:58Z</cp:lastPrinted>
  <dcterms:created xsi:type="dcterms:W3CDTF">2016-03-23T12:58:39Z</dcterms:created>
  <dcterms:modified xsi:type="dcterms:W3CDTF">2020-08-03T15:21:25Z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