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00" r:id="rId4"/>
    <p:sldId id="301" r:id="rId5"/>
    <p:sldId id="29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8/3/2020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8/3/2020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Assembly Status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3,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Tooling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829409"/>
            <a:ext cx="4345713" cy="5285763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dirty="0">
                <a:solidFill>
                  <a:srgbClr val="505050"/>
                </a:solidFill>
              </a:rPr>
              <a:t>Validation tests 7/16-7/17</a:t>
            </a:r>
          </a:p>
          <a:p>
            <a:pPr lvl="1"/>
            <a:r>
              <a:rPr lang="en-US" dirty="0">
                <a:solidFill>
                  <a:srgbClr val="505050"/>
                </a:solidFill>
              </a:rPr>
              <a:t>Received draft report from CERN (</a:t>
            </a:r>
            <a:r>
              <a:rPr lang="en-US" dirty="0" err="1">
                <a:solidFill>
                  <a:srgbClr val="505050"/>
                </a:solidFill>
              </a:rPr>
              <a:t>docdb</a:t>
            </a:r>
            <a:r>
              <a:rPr lang="en-US" dirty="0">
                <a:solidFill>
                  <a:srgbClr val="505050"/>
                </a:solidFill>
              </a:rPr>
              <a:t> 3653):</a:t>
            </a:r>
          </a:p>
          <a:p>
            <a:pPr lvl="2"/>
            <a:r>
              <a:rPr lang="en-US" dirty="0">
                <a:solidFill>
                  <a:srgbClr val="505050"/>
                </a:solidFill>
              </a:rPr>
              <a:t>A full de-</a:t>
            </a:r>
            <a:r>
              <a:rPr lang="en-US" dirty="0" err="1">
                <a:solidFill>
                  <a:srgbClr val="505050"/>
                </a:solidFill>
              </a:rPr>
              <a:t>cryostating</a:t>
            </a:r>
            <a:r>
              <a:rPr lang="en-US" dirty="0">
                <a:solidFill>
                  <a:srgbClr val="505050"/>
                </a:solidFill>
              </a:rPr>
              <a:t> of a cold mass dummy from a pre-assembled Q1 vessel was performed with the Fermilab tooling. </a:t>
            </a:r>
          </a:p>
          <a:p>
            <a:pPr lvl="2"/>
            <a:r>
              <a:rPr lang="en-US" dirty="0">
                <a:solidFill>
                  <a:srgbClr val="505050"/>
                </a:solidFill>
              </a:rPr>
              <a:t>Only minor issues to be resolved.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Tooling is packed, will ship in September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We have requested shipment ASAP.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80139" y="6515100"/>
            <a:ext cx="134620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3, 2020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" name="Picture 9" descr="A picture containing indoor, brakes, sitting, dirty&#10;&#10;Description automatically generated">
            <a:extLst>
              <a:ext uri="{FF2B5EF4-FFF2-40B4-BE49-F238E27FC236}">
                <a16:creationId xmlns:a16="http://schemas.microsoft.com/office/drawing/2014/main" id="{621A1438-2BC7-4D33-86F8-E0A63C7EC295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81" y="995503"/>
            <a:ext cx="3674806" cy="17862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18622F-57E8-47E2-89BA-245A476F73D3}"/>
              </a:ext>
            </a:extLst>
          </p:cNvPr>
          <p:cNvGrpSpPr/>
          <p:nvPr/>
        </p:nvGrpSpPr>
        <p:grpSpPr>
          <a:xfrm>
            <a:off x="4562168" y="2881574"/>
            <a:ext cx="3233915" cy="3253262"/>
            <a:chOff x="3309302" y="821055"/>
            <a:chExt cx="5184871" cy="521589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54EC9-76D4-44A3-B4F4-0A9DFF0F5263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974215" y="2166302"/>
              <a:ext cx="5195570" cy="2525395"/>
            </a:xfrm>
            <a:prstGeom prst="rect">
              <a:avLst/>
            </a:prstGeom>
          </p:spPr>
        </p:pic>
        <p:pic>
          <p:nvPicPr>
            <p:cNvPr id="12" name="Picture 11" descr="A picture containing appliance&#10;&#10;Description automatically generated">
              <a:extLst>
                <a:ext uri="{FF2B5EF4-FFF2-40B4-BE49-F238E27FC236}">
                  <a16:creationId xmlns:a16="http://schemas.microsoft.com/office/drawing/2014/main" id="{635819D1-71BB-4727-8F50-1AEC7D7641C7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18768" y="2161540"/>
              <a:ext cx="5215890" cy="2534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66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Shipping post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4068147"/>
            <a:ext cx="8826765" cy="1894114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Drawings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Final details of drawings for shipping post and associated post are nearing completion, after which they will be formally reviewed and approved.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80139" y="6515100"/>
            <a:ext cx="134620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3, 2020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A0D4DC-4707-4B84-A048-2A2508CD1BC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675" r="14620" b="46761"/>
          <a:stretch/>
        </p:blipFill>
        <p:spPr>
          <a:xfrm>
            <a:off x="13148" y="1330398"/>
            <a:ext cx="9136646" cy="244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8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Tooling Installation at Fermilab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9409"/>
            <a:ext cx="8850086" cy="5285763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2000" dirty="0"/>
              <a:t>Installation requirements:</a:t>
            </a:r>
          </a:p>
          <a:p>
            <a:pPr lvl="1"/>
            <a:r>
              <a:rPr lang="en-US" sz="1800" dirty="0">
                <a:solidFill>
                  <a:srgbClr val="505050"/>
                </a:solidFill>
              </a:rPr>
              <a:t>We have a draft tooling installation procedure (aka, Integration Plan).</a:t>
            </a:r>
          </a:p>
          <a:p>
            <a:pPr lvl="1"/>
            <a:r>
              <a:rPr lang="en-US" sz="1800" dirty="0">
                <a:solidFill>
                  <a:srgbClr val="505050"/>
                </a:solidFill>
              </a:rPr>
              <a:t>Will follow requirements (e.g., subcontractor training) of 013100 </a:t>
            </a:r>
            <a:r>
              <a:rPr lang="en-US" sz="1800" i="1" dirty="0">
                <a:solidFill>
                  <a:srgbClr val="505050"/>
                </a:solidFill>
              </a:rPr>
              <a:t>ES&amp;H Requirements for Subcontractors</a:t>
            </a:r>
            <a:r>
              <a:rPr lang="en-US" sz="1800" dirty="0">
                <a:solidFill>
                  <a:srgbClr val="505050"/>
                </a:solidFill>
              </a:rPr>
              <a:t>.</a:t>
            </a:r>
          </a:p>
          <a:p>
            <a:pPr lvl="1"/>
            <a:r>
              <a:rPr lang="en-US" sz="1800" dirty="0">
                <a:solidFill>
                  <a:srgbClr val="505050"/>
                </a:solidFill>
              </a:rPr>
              <a:t>Installation activities will adhere to FESHM 2060 “Work Planning and Hazard Analysis,” which was rewritten in the last few months and is defined by SHAPE.</a:t>
            </a:r>
          </a:p>
          <a:p>
            <a:pPr lvl="2"/>
            <a:r>
              <a:rPr lang="en-US" sz="1600" dirty="0">
                <a:solidFill>
                  <a:srgbClr val="505050"/>
                </a:solidFill>
              </a:rPr>
              <a:t>Scope – define the scope of the work</a:t>
            </a:r>
          </a:p>
          <a:p>
            <a:pPr lvl="2"/>
            <a:r>
              <a:rPr lang="en-US" sz="1600" dirty="0">
                <a:solidFill>
                  <a:srgbClr val="505050"/>
                </a:solidFill>
              </a:rPr>
              <a:t>Hazard – identify hazards and controls</a:t>
            </a:r>
          </a:p>
          <a:p>
            <a:pPr lvl="2"/>
            <a:r>
              <a:rPr lang="en-US" sz="1600" dirty="0">
                <a:solidFill>
                  <a:srgbClr val="505050"/>
                </a:solidFill>
              </a:rPr>
              <a:t>Authorize – authorize the work to begin</a:t>
            </a:r>
          </a:p>
          <a:p>
            <a:pPr lvl="2"/>
            <a:r>
              <a:rPr lang="en-US" sz="1600" dirty="0">
                <a:solidFill>
                  <a:srgbClr val="505050"/>
                </a:solidFill>
              </a:rPr>
              <a:t>Perform – perform the work</a:t>
            </a:r>
          </a:p>
          <a:p>
            <a:pPr lvl="2"/>
            <a:r>
              <a:rPr lang="en-US" sz="1600" dirty="0">
                <a:solidFill>
                  <a:srgbClr val="505050"/>
                </a:solidFill>
              </a:rPr>
              <a:t>Evaluate – post-work evaluation 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180139" y="6515100"/>
            <a:ext cx="134620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August 3, 2020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17295</TotalTime>
  <Words>211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Cryostat Assembly Status Update</vt:lpstr>
      <vt:lpstr>Tooling</vt:lpstr>
      <vt:lpstr>Shipping post</vt:lpstr>
      <vt:lpstr>Tooling Installation at Fermilab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247</cp:revision>
  <cp:lastPrinted>2019-01-14T15:26:45Z</cp:lastPrinted>
  <dcterms:created xsi:type="dcterms:W3CDTF">2017-09-11T13:28:24Z</dcterms:created>
  <dcterms:modified xsi:type="dcterms:W3CDTF">2020-08-03T15:16:24Z</dcterms:modified>
</cp:coreProperties>
</file>