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63" r:id="rId3"/>
    <p:sldId id="1798" r:id="rId4"/>
    <p:sldId id="1830" r:id="rId5"/>
    <p:sldId id="1778" r:id="rId6"/>
    <p:sldId id="1799" r:id="rId7"/>
    <p:sldId id="1823" r:id="rId8"/>
    <p:sldId id="1824" r:id="rId9"/>
    <p:sldId id="1801" r:id="rId10"/>
    <p:sldId id="1802" r:id="rId11"/>
    <p:sldId id="1803" r:id="rId12"/>
    <p:sldId id="1804" r:id="rId13"/>
    <p:sldId id="1805" r:id="rId14"/>
    <p:sldId id="1806" r:id="rId15"/>
    <p:sldId id="1807" r:id="rId16"/>
    <p:sldId id="1809" r:id="rId17"/>
    <p:sldId id="1808" r:id="rId18"/>
    <p:sldId id="1810" r:id="rId19"/>
    <p:sldId id="1811" r:id="rId20"/>
    <p:sldId id="1812" r:id="rId21"/>
    <p:sldId id="1813" r:id="rId22"/>
    <p:sldId id="1814" r:id="rId23"/>
    <p:sldId id="1815" r:id="rId24"/>
    <p:sldId id="1816" r:id="rId25"/>
    <p:sldId id="1817" r:id="rId26"/>
    <p:sldId id="1818" r:id="rId27"/>
    <p:sldId id="1819" r:id="rId28"/>
    <p:sldId id="1820" r:id="rId29"/>
    <p:sldId id="339" r:id="rId30"/>
    <p:sldId id="1829" r:id="rId31"/>
    <p:sldId id="1825" r:id="rId32"/>
    <p:sldId id="1826" r:id="rId33"/>
    <p:sldId id="1827" r:id="rId3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7" d="100"/>
          <a:sy n="87" d="100"/>
        </p:scale>
        <p:origin x="1368" y="8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LBNF 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and Baffle Modules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Mike Campbell</a:t>
            </a:r>
          </a:p>
          <a:p>
            <a:r>
              <a:rPr lang="en-US" dirty="0">
                <a:latin typeface="Helvetica" charset="0"/>
              </a:rPr>
              <a:t>August 13,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Module Mainframe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C9C5A-08CD-4962-8C9E-4ED364E3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3365" b="233"/>
          <a:stretch/>
        </p:blipFill>
        <p:spPr>
          <a:xfrm>
            <a:off x="533400" y="893832"/>
            <a:ext cx="79552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3762D-1525-4B53-9EEC-1F10B7D04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r="25400"/>
          <a:stretch/>
        </p:blipFill>
        <p:spPr>
          <a:xfrm>
            <a:off x="537087" y="922318"/>
            <a:ext cx="3840480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F0636-72BB-4290-A652-203423B38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9" r="25158"/>
          <a:stretch/>
        </p:blipFill>
        <p:spPr>
          <a:xfrm>
            <a:off x="4632960" y="923329"/>
            <a:ext cx="38404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4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B937E-922B-4981-9131-E2D0722A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"/>
          <a:stretch/>
        </p:blipFill>
        <p:spPr>
          <a:xfrm>
            <a:off x="533400" y="914795"/>
            <a:ext cx="79552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51075-88E8-42E7-B592-986C70336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"/>
          <a:stretch/>
        </p:blipFill>
        <p:spPr>
          <a:xfrm>
            <a:off x="533400" y="914795"/>
            <a:ext cx="7955280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32E1A-6E68-45C5-BC3A-D330280E7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10633" r="4345" b="55"/>
          <a:stretch/>
        </p:blipFill>
        <p:spPr>
          <a:xfrm>
            <a:off x="3733800" y="3048000"/>
            <a:ext cx="2651760" cy="25603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985F4E-4432-4C3A-BC33-4B2E7C690786}"/>
              </a:ext>
            </a:extLst>
          </p:cNvPr>
          <p:cNvCxnSpPr>
            <a:cxnSpLocks/>
          </p:cNvCxnSpPr>
          <p:nvPr/>
        </p:nvCxnSpPr>
        <p:spPr>
          <a:xfrm flipV="1">
            <a:off x="6019800" y="1905000"/>
            <a:ext cx="762000" cy="1121033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717B8-3A87-48D0-AA02-F94BE5E4D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" b="-235"/>
          <a:stretch/>
        </p:blipFill>
        <p:spPr>
          <a:xfrm>
            <a:off x="533400" y="904797"/>
            <a:ext cx="79552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48498-9C4D-4716-9BD6-E5722C40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r="1216" b="-235"/>
          <a:stretch/>
        </p:blipFill>
        <p:spPr>
          <a:xfrm>
            <a:off x="533400" y="901126"/>
            <a:ext cx="8138160" cy="521208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CC64E6-7828-4C8F-BC08-337E73E79BEB}"/>
              </a:ext>
            </a:extLst>
          </p:cNvPr>
          <p:cNvCxnSpPr>
            <a:cxnSpLocks/>
          </p:cNvCxnSpPr>
          <p:nvPr/>
        </p:nvCxnSpPr>
        <p:spPr>
          <a:xfrm>
            <a:off x="2133600" y="2667000"/>
            <a:ext cx="0" cy="685800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0CEC9B-7648-424E-B2DE-73F7CB57E660}"/>
              </a:ext>
            </a:extLst>
          </p:cNvPr>
          <p:cNvCxnSpPr>
            <a:cxnSpLocks/>
          </p:cNvCxnSpPr>
          <p:nvPr/>
        </p:nvCxnSpPr>
        <p:spPr>
          <a:xfrm>
            <a:off x="6984274" y="1541417"/>
            <a:ext cx="426720" cy="69669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F86960-A655-4458-9186-AE51F2045B93}"/>
              </a:ext>
            </a:extLst>
          </p:cNvPr>
          <p:cNvCxnSpPr>
            <a:cxnSpLocks/>
          </p:cNvCxnSpPr>
          <p:nvPr/>
        </p:nvCxnSpPr>
        <p:spPr>
          <a:xfrm>
            <a:off x="6324600" y="1066800"/>
            <a:ext cx="0" cy="685800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5086F7-B2D5-4F91-90FD-BB08FFDED2E4}"/>
              </a:ext>
            </a:extLst>
          </p:cNvPr>
          <p:cNvCxnSpPr>
            <a:cxnSpLocks/>
          </p:cNvCxnSpPr>
          <p:nvPr/>
        </p:nvCxnSpPr>
        <p:spPr>
          <a:xfrm>
            <a:off x="3276600" y="2133600"/>
            <a:ext cx="0" cy="685800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33355F-5B06-4254-AD30-35D53C2AF256}"/>
              </a:ext>
            </a:extLst>
          </p:cNvPr>
          <p:cNvCxnSpPr>
            <a:cxnSpLocks/>
          </p:cNvCxnSpPr>
          <p:nvPr/>
        </p:nvCxnSpPr>
        <p:spPr>
          <a:xfrm>
            <a:off x="6818811" y="1066800"/>
            <a:ext cx="165463" cy="474617"/>
          </a:xfrm>
          <a:prstGeom prst="straightConnector1">
            <a:avLst/>
          </a:prstGeom>
          <a:ln w="1905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6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AFDF2-2E32-49C0-830E-68F911E72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r="35206"/>
          <a:stretch/>
        </p:blipFill>
        <p:spPr>
          <a:xfrm>
            <a:off x="533400" y="919860"/>
            <a:ext cx="3200400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CAD21-189D-434C-B17C-A82F4EB310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5157" r="31366" b="7122"/>
          <a:stretch/>
        </p:blipFill>
        <p:spPr>
          <a:xfrm>
            <a:off x="3982556" y="924982"/>
            <a:ext cx="4480560" cy="52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5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 -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ED4670A-6BFF-48E4-997B-336DE0EADE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42131"/>
            <a:ext cx="8293100" cy="515644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assumption: no cooling panels required for 1.2 MW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2.4 MW operation, 2 cases were considered: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cooling panels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endwall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inner + 2 outer), calculations: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RAW water: 70psi supply, 20psi return, 1.3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gpm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panel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Q = 5kW /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endwall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RAW water: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70 ⁰F = 21.1 ⁰C, ∆T = 3.6 ⁰C,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24.7 ⁰C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Max Temp in Steel = 25.6 ⁰C = 78 ⁰F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+mj-lt"/>
              <a:buAutoNum type="alphaLcParenR" startAt="2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cooling panels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endwall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 outer only), calculations: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RAW water specs and Q = same as above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RAW water: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70 ⁰F = 21.1 ⁰C, ∆T = 7.2 ⁰C,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28.3 ⁰C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Max Temp in Steel = 37.2 ⁰C = 99 ⁰F</a:t>
            </a:r>
          </a:p>
          <a:p>
            <a:pPr marL="457200" lvl="1" indent="-45720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 separate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66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Horn-B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32FD2-0915-4E80-8300-277E24ED3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6" r="23879"/>
          <a:stretch/>
        </p:blipFill>
        <p:spPr>
          <a:xfrm>
            <a:off x="533400" y="916767"/>
            <a:ext cx="3840480" cy="5224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E6C023-1A21-4781-8B72-A82BB58C1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34503"/>
          <a:stretch/>
        </p:blipFill>
        <p:spPr>
          <a:xfrm>
            <a:off x="4617720" y="917313"/>
            <a:ext cx="3840480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Horn-B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B47F0-B91F-4811-A848-CC75ED33AF8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-45" r="15892" b="-189"/>
          <a:stretch/>
        </p:blipFill>
        <p:spPr>
          <a:xfrm>
            <a:off x="533400" y="897737"/>
            <a:ext cx="5394960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69C7B-C084-47BB-8A52-D9D09A591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41942" b="408"/>
          <a:stretch/>
        </p:blipFill>
        <p:spPr>
          <a:xfrm>
            <a:off x="6096000" y="897737"/>
            <a:ext cx="2671372" cy="37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3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71197"/>
            <a:ext cx="3833446" cy="4846638"/>
          </a:xfrm>
        </p:spPr>
        <p:txBody>
          <a:bodyPr/>
          <a:lstStyle/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Horn-A Module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Horiz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Positioning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Cooling Panels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Horn-B and C Modules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Baffle Module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Hall Integration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in Progress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Lifting Fixture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Drawings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Horn-C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EBB0A-8A1E-4BC3-B07B-C66A1100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2" r="25907"/>
          <a:stretch/>
        </p:blipFill>
        <p:spPr>
          <a:xfrm>
            <a:off x="533400" y="910959"/>
            <a:ext cx="3840480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FD458-AB69-48B1-B896-0DAFF4A95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r="29038"/>
          <a:stretch/>
        </p:blipFill>
        <p:spPr>
          <a:xfrm>
            <a:off x="4617720" y="904797"/>
            <a:ext cx="38404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Horn-C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27443-7725-4223-833D-85E034A34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29277"/>
          <a:stretch/>
        </p:blipFill>
        <p:spPr>
          <a:xfrm>
            <a:off x="4389120" y="913318"/>
            <a:ext cx="4069080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1BA99-AFA6-4B1A-AA20-7D1D75354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r="32693"/>
          <a:stretch/>
        </p:blipFill>
        <p:spPr>
          <a:xfrm>
            <a:off x="533400" y="913318"/>
            <a:ext cx="3657600" cy="51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Baffle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92740-8444-4B26-991C-85B3B7E0F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30110"/>
          <a:stretch/>
        </p:blipFill>
        <p:spPr>
          <a:xfrm>
            <a:off x="533400" y="902565"/>
            <a:ext cx="3840480" cy="5224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40403-9E0F-434E-B7F8-7A2639726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32262"/>
          <a:stretch/>
        </p:blipFill>
        <p:spPr>
          <a:xfrm>
            <a:off x="4617720" y="902565"/>
            <a:ext cx="38404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1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Baffle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077B4-6CFE-43F1-B90F-C4BA6BBFF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r="1542"/>
          <a:stretch/>
        </p:blipFill>
        <p:spPr>
          <a:xfrm>
            <a:off x="533400" y="901188"/>
            <a:ext cx="8138160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4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Baffle Module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B35A9-2C61-4A4F-82B4-215FAC90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r="30202"/>
          <a:stretch/>
        </p:blipFill>
        <p:spPr>
          <a:xfrm>
            <a:off x="533400" y="914211"/>
            <a:ext cx="3840480" cy="5199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C8F48-FFE6-4E4E-B662-6E4F81057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2" r="30004"/>
          <a:stretch/>
        </p:blipFill>
        <p:spPr>
          <a:xfrm>
            <a:off x="4617720" y="914211"/>
            <a:ext cx="3840480" cy="51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6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Target Hall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B3139-202F-4243-804C-81E21EE70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2281"/>
          <a:stretch/>
        </p:blipFill>
        <p:spPr>
          <a:xfrm>
            <a:off x="533400" y="881560"/>
            <a:ext cx="8229600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Target Hall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602A7-3CF4-410E-9B94-9A3B1B203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1681"/>
          <a:stretch/>
        </p:blipFill>
        <p:spPr>
          <a:xfrm>
            <a:off x="533400" y="908479"/>
            <a:ext cx="8229600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Target Hall Integration – Load Calculations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CAFED-5F7B-4D2E-8A16-4832BE95D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2" r="1682"/>
          <a:stretch/>
        </p:blipFill>
        <p:spPr>
          <a:xfrm>
            <a:off x="530351" y="905256"/>
            <a:ext cx="8229600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2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625391A-06A1-4ED3-A4AF-5475796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1E5FFE-78A0-4DCF-916B-B59189FF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AA4C3-CBA0-462A-83BD-E6961904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Work in Progress – Lifting Fixture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4F3221-180B-4D17-A96D-8DD87A24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914400"/>
            <a:ext cx="8356702" cy="50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625391A-06A1-4ED3-A4AF-5475796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1E5FFE-78A0-4DCF-916B-B59189FF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AA4C3-CBA0-462A-83BD-E6961904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Work in Progress – Lifting Fixture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E97EF-ECBA-4F56-8D3F-F4BC3F3A2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356702" cy="50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1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71197"/>
            <a:ext cx="3833446" cy="4846638"/>
          </a:xfrm>
        </p:spPr>
        <p:txBody>
          <a:bodyPr/>
          <a:lstStyle/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Horn-A Module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Horiz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Positioning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Cooling Panels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Horn-B and C Modules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Baffle Module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Hall Integration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in Progress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Lifting Fixture</a:t>
            </a:r>
          </a:p>
          <a:p>
            <a:pPr marL="776288" lvl="1" indent="-319088">
              <a:buFont typeface="+mj-lt"/>
              <a:buAutoNum type="alphaLcParen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Drawings</a:t>
            </a:r>
          </a:p>
          <a:p>
            <a:pPr marL="448056" indent="-45720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2B04792-3302-4CF2-875A-3D34DEBFE08A}"/>
              </a:ext>
            </a:extLst>
          </p:cNvPr>
          <p:cNvSpPr txBox="1">
            <a:spLocks/>
          </p:cNvSpPr>
          <p:nvPr/>
        </p:nvSpPr>
        <p:spPr>
          <a:xfrm>
            <a:off x="5442437" y="1071197"/>
            <a:ext cx="2690448" cy="48466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buSzPct val="1000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Team: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Keith Gollwitzer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Mike Campbell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Cory Crowley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Nnamdi Agbo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Matt Sawtell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Joe Angelo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Kris Anderson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Vladimir Sidorov</a:t>
            </a:r>
          </a:p>
          <a:p>
            <a:pPr marL="457200" indent="-228600"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Meredith Lee</a:t>
            </a:r>
          </a:p>
          <a:p>
            <a:pPr marL="457200" indent="-457200">
              <a:buSzPct val="100000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Work in Progress – Lifting Fixture – Load Calculations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2310C-F46E-4AD5-A007-29EE73E8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67" y="892890"/>
            <a:ext cx="1405128" cy="2606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2C9B5-14F3-4987-890A-F29F1D97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40" y="892888"/>
            <a:ext cx="2427427" cy="2863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131D39-D81C-4834-B565-4E753B5C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12" y="892888"/>
            <a:ext cx="1568196" cy="27331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6A1735-D5B6-44BE-AC57-06D7064EC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318" y="4029193"/>
            <a:ext cx="1390269" cy="21681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6995644-0016-4CB8-92A5-98221791E062}"/>
              </a:ext>
            </a:extLst>
          </p:cNvPr>
          <p:cNvSpPr/>
          <p:nvPr/>
        </p:nvSpPr>
        <p:spPr>
          <a:xfrm>
            <a:off x="6851612" y="3626030"/>
            <a:ext cx="1568196" cy="1301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51140-761B-4A26-85EC-7FAEE06C1BE3}"/>
              </a:ext>
            </a:extLst>
          </p:cNvPr>
          <p:cNvSpPr/>
          <p:nvPr/>
        </p:nvSpPr>
        <p:spPr>
          <a:xfrm>
            <a:off x="2141368" y="3498930"/>
            <a:ext cx="1405127" cy="257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3C6AFC-00A3-42C7-88C3-D9950320F3EF}"/>
              </a:ext>
            </a:extLst>
          </p:cNvPr>
          <p:cNvCxnSpPr>
            <a:cxnSpLocks/>
          </p:cNvCxnSpPr>
          <p:nvPr/>
        </p:nvCxnSpPr>
        <p:spPr>
          <a:xfrm>
            <a:off x="2601380" y="1125858"/>
            <a:ext cx="731520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2BAABA-6D69-4D98-B7EA-D4221A50C5CA}"/>
              </a:ext>
            </a:extLst>
          </p:cNvPr>
          <p:cNvCxnSpPr>
            <a:cxnSpLocks/>
          </p:cNvCxnSpPr>
          <p:nvPr/>
        </p:nvCxnSpPr>
        <p:spPr>
          <a:xfrm>
            <a:off x="2601380" y="1374974"/>
            <a:ext cx="208202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2F24A5-2B49-4E57-B1E9-9D9C479E74DE}"/>
              </a:ext>
            </a:extLst>
          </p:cNvPr>
          <p:cNvCxnSpPr/>
          <p:nvPr/>
        </p:nvCxnSpPr>
        <p:spPr>
          <a:xfrm>
            <a:off x="2809582" y="1292912"/>
            <a:ext cx="0" cy="58029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AD1E38-1EDA-4C98-BDD3-5305837C4570}"/>
              </a:ext>
            </a:extLst>
          </p:cNvPr>
          <p:cNvCxnSpPr/>
          <p:nvPr/>
        </p:nvCxnSpPr>
        <p:spPr>
          <a:xfrm>
            <a:off x="527540" y="3886200"/>
            <a:ext cx="78922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6652FC6-4087-4DDE-BEB1-BCE1FD769B43}"/>
              </a:ext>
            </a:extLst>
          </p:cNvPr>
          <p:cNvSpPr txBox="1"/>
          <p:nvPr/>
        </p:nvSpPr>
        <p:spPr>
          <a:xfrm>
            <a:off x="2588826" y="2248187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Horn-A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D9297D-95F2-45BA-BDD0-B15DDF369424}"/>
              </a:ext>
            </a:extLst>
          </p:cNvPr>
          <p:cNvSpPr txBox="1"/>
          <p:nvPr/>
        </p:nvSpPr>
        <p:spPr>
          <a:xfrm>
            <a:off x="7351326" y="224661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Horn-C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93F3B1-390C-47B2-BF0A-DE4271E5DF77}"/>
              </a:ext>
            </a:extLst>
          </p:cNvPr>
          <p:cNvSpPr txBox="1"/>
          <p:nvPr/>
        </p:nvSpPr>
        <p:spPr>
          <a:xfrm>
            <a:off x="4807759" y="2248187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Horn-B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D7A8F6-FCCD-490A-9A74-0C58D43F3A1B}"/>
              </a:ext>
            </a:extLst>
          </p:cNvPr>
          <p:cNvSpPr txBox="1"/>
          <p:nvPr/>
        </p:nvSpPr>
        <p:spPr>
          <a:xfrm>
            <a:off x="4176131" y="5424699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Horn-A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17328D-A694-43B7-81E9-CDFA0907870E}"/>
              </a:ext>
            </a:extLst>
          </p:cNvPr>
          <p:cNvSpPr txBox="1"/>
          <p:nvPr/>
        </p:nvSpPr>
        <p:spPr>
          <a:xfrm>
            <a:off x="2534563" y="1853971"/>
            <a:ext cx="81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101.6 </a:t>
            </a:r>
            <a:r>
              <a:rPr lang="en-US" sz="1200" dirty="0" err="1">
                <a:solidFill>
                  <a:schemeClr val="bg1"/>
                </a:solidFill>
              </a:rPr>
              <a:t>klbs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E7AF00-16E6-49B4-A2B8-41F4DC4B13B6}"/>
              </a:ext>
            </a:extLst>
          </p:cNvPr>
          <p:cNvSpPr txBox="1"/>
          <p:nvPr/>
        </p:nvSpPr>
        <p:spPr>
          <a:xfrm>
            <a:off x="2720272" y="879706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70.5”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5B4CF1-0601-4F02-86E7-B31F89C666FD}"/>
              </a:ext>
            </a:extLst>
          </p:cNvPr>
          <p:cNvSpPr txBox="1"/>
          <p:nvPr/>
        </p:nvSpPr>
        <p:spPr>
          <a:xfrm>
            <a:off x="2789366" y="1158991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11.75”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7A994-1BF2-4FFA-9FC6-C7AF754B7085}"/>
              </a:ext>
            </a:extLst>
          </p:cNvPr>
          <p:cNvCxnSpPr>
            <a:cxnSpLocks/>
          </p:cNvCxnSpPr>
          <p:nvPr/>
        </p:nvCxnSpPr>
        <p:spPr>
          <a:xfrm>
            <a:off x="4485044" y="1125858"/>
            <a:ext cx="1313949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979FDF-BAA0-45B1-916F-D095576076CE}"/>
              </a:ext>
            </a:extLst>
          </p:cNvPr>
          <p:cNvCxnSpPr>
            <a:cxnSpLocks/>
          </p:cNvCxnSpPr>
          <p:nvPr/>
        </p:nvCxnSpPr>
        <p:spPr>
          <a:xfrm>
            <a:off x="5381156" y="1392540"/>
            <a:ext cx="430847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FB9966-4A30-4F89-87BF-FCB6E2686A1D}"/>
              </a:ext>
            </a:extLst>
          </p:cNvPr>
          <p:cNvCxnSpPr/>
          <p:nvPr/>
        </p:nvCxnSpPr>
        <p:spPr>
          <a:xfrm>
            <a:off x="5368146" y="1313414"/>
            <a:ext cx="0" cy="58029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6F52084-4C3B-407E-BDA1-CF7DD3CAE503}"/>
              </a:ext>
            </a:extLst>
          </p:cNvPr>
          <p:cNvSpPr txBox="1"/>
          <p:nvPr/>
        </p:nvSpPr>
        <p:spPr>
          <a:xfrm>
            <a:off x="4984992" y="1853971"/>
            <a:ext cx="81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110.3 </a:t>
            </a:r>
            <a:r>
              <a:rPr lang="en-US" sz="1200" dirty="0" err="1">
                <a:solidFill>
                  <a:schemeClr val="bg1"/>
                </a:solidFill>
              </a:rPr>
              <a:t>klbs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B422B0-F626-48F3-80C8-83E9725A0825}"/>
              </a:ext>
            </a:extLst>
          </p:cNvPr>
          <p:cNvSpPr txBox="1"/>
          <p:nvPr/>
        </p:nvSpPr>
        <p:spPr>
          <a:xfrm>
            <a:off x="4916982" y="881992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132.5”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0B30AA-DD57-4A89-9475-3A2F57172EE3}"/>
              </a:ext>
            </a:extLst>
          </p:cNvPr>
          <p:cNvSpPr txBox="1"/>
          <p:nvPr/>
        </p:nvSpPr>
        <p:spPr>
          <a:xfrm>
            <a:off x="4899138" y="122446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30.5”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31D386F-B439-4851-9A58-EA105E1B4E2F}"/>
              </a:ext>
            </a:extLst>
          </p:cNvPr>
          <p:cNvCxnSpPr>
            <a:cxnSpLocks/>
          </p:cNvCxnSpPr>
          <p:nvPr/>
        </p:nvCxnSpPr>
        <p:spPr>
          <a:xfrm>
            <a:off x="7361007" y="1134029"/>
            <a:ext cx="777240" cy="6483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ADB3A8-D735-4AFB-B468-104CDEBB5819}"/>
              </a:ext>
            </a:extLst>
          </p:cNvPr>
          <p:cNvCxnSpPr>
            <a:cxnSpLocks/>
          </p:cNvCxnSpPr>
          <p:nvPr/>
        </p:nvCxnSpPr>
        <p:spPr>
          <a:xfrm>
            <a:off x="7363013" y="1384570"/>
            <a:ext cx="208202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302E3E7-FAD5-4C65-A284-9F337AF330E9}"/>
              </a:ext>
            </a:extLst>
          </p:cNvPr>
          <p:cNvCxnSpPr/>
          <p:nvPr/>
        </p:nvCxnSpPr>
        <p:spPr>
          <a:xfrm>
            <a:off x="7571215" y="1302508"/>
            <a:ext cx="0" cy="58029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E8B5666-CEF9-4D5A-9FC4-1C248997A573}"/>
              </a:ext>
            </a:extLst>
          </p:cNvPr>
          <p:cNvSpPr txBox="1"/>
          <p:nvPr/>
        </p:nvSpPr>
        <p:spPr>
          <a:xfrm>
            <a:off x="7296196" y="1863567"/>
            <a:ext cx="81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102.0 </a:t>
            </a:r>
            <a:r>
              <a:rPr lang="en-US" sz="1200" dirty="0" err="1">
                <a:solidFill>
                  <a:schemeClr val="bg1"/>
                </a:solidFill>
              </a:rPr>
              <a:t>klbs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030368-EF16-479F-AFAE-2B3F233F4505}"/>
              </a:ext>
            </a:extLst>
          </p:cNvPr>
          <p:cNvSpPr txBox="1"/>
          <p:nvPr/>
        </p:nvSpPr>
        <p:spPr>
          <a:xfrm>
            <a:off x="7479899" y="887877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83.0”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036F08-ED4E-4B6B-8384-EBB60F7BE56D}"/>
              </a:ext>
            </a:extLst>
          </p:cNvPr>
          <p:cNvSpPr txBox="1"/>
          <p:nvPr/>
        </p:nvSpPr>
        <p:spPr>
          <a:xfrm>
            <a:off x="7531599" y="1223671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16.25”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2EDA55A-3962-4C7A-A755-90BA02C84DC9}"/>
              </a:ext>
            </a:extLst>
          </p:cNvPr>
          <p:cNvCxnSpPr>
            <a:cxnSpLocks/>
          </p:cNvCxnSpPr>
          <p:nvPr/>
        </p:nvCxnSpPr>
        <p:spPr>
          <a:xfrm>
            <a:off x="4222193" y="4260651"/>
            <a:ext cx="731520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C3AD074-0AA7-4D7B-962D-3B29BDC59128}"/>
              </a:ext>
            </a:extLst>
          </p:cNvPr>
          <p:cNvCxnSpPr>
            <a:cxnSpLocks/>
          </p:cNvCxnSpPr>
          <p:nvPr/>
        </p:nvCxnSpPr>
        <p:spPr>
          <a:xfrm>
            <a:off x="4222193" y="4509767"/>
            <a:ext cx="208202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C7DBAE0-ACE6-402C-AF66-5729762F381F}"/>
              </a:ext>
            </a:extLst>
          </p:cNvPr>
          <p:cNvCxnSpPr/>
          <p:nvPr/>
        </p:nvCxnSpPr>
        <p:spPr>
          <a:xfrm>
            <a:off x="4430395" y="4427705"/>
            <a:ext cx="0" cy="58029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6808A75-CF34-40AD-902A-B08E0A4C3FF2}"/>
              </a:ext>
            </a:extLst>
          </p:cNvPr>
          <p:cNvSpPr txBox="1"/>
          <p:nvPr/>
        </p:nvSpPr>
        <p:spPr>
          <a:xfrm>
            <a:off x="4198175" y="4995157"/>
            <a:ext cx="74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98.1 </a:t>
            </a:r>
            <a:r>
              <a:rPr lang="en-US" sz="1200" dirty="0" err="1">
                <a:solidFill>
                  <a:schemeClr val="bg1"/>
                </a:solidFill>
              </a:rPr>
              <a:t>klbs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773D67-34A7-4C51-8FE2-33C5FBF8CE2E}"/>
              </a:ext>
            </a:extLst>
          </p:cNvPr>
          <p:cNvSpPr txBox="1"/>
          <p:nvPr/>
        </p:nvSpPr>
        <p:spPr>
          <a:xfrm>
            <a:off x="4341085" y="401449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70.5”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104524-381A-49D0-8148-FB23AF6B797A}"/>
              </a:ext>
            </a:extLst>
          </p:cNvPr>
          <p:cNvSpPr txBox="1"/>
          <p:nvPr/>
        </p:nvSpPr>
        <p:spPr>
          <a:xfrm>
            <a:off x="4402566" y="4295990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11.0”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592D55F-6DF8-44D4-BA4A-7DC1C904B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73" y="978147"/>
            <a:ext cx="1181405" cy="221254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6CD4C60-A3B7-4E2F-93E9-41A80499112B}"/>
              </a:ext>
            </a:extLst>
          </p:cNvPr>
          <p:cNvSpPr/>
          <p:nvPr/>
        </p:nvSpPr>
        <p:spPr>
          <a:xfrm>
            <a:off x="529873" y="3191904"/>
            <a:ext cx="1181405" cy="564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F8ABB9-9180-4BE8-A68F-9ED76BC1FE77}"/>
              </a:ext>
            </a:extLst>
          </p:cNvPr>
          <p:cNvSpPr/>
          <p:nvPr/>
        </p:nvSpPr>
        <p:spPr>
          <a:xfrm>
            <a:off x="529873" y="892890"/>
            <a:ext cx="1181406" cy="884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A57AFBC-D607-4B99-A8F5-67A534124624}"/>
              </a:ext>
            </a:extLst>
          </p:cNvPr>
          <p:cNvSpPr txBox="1"/>
          <p:nvPr/>
        </p:nvSpPr>
        <p:spPr>
          <a:xfrm>
            <a:off x="729281" y="2246616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Baffle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C32C35-D11B-449D-8196-0CDB008BAF4B}"/>
              </a:ext>
            </a:extLst>
          </p:cNvPr>
          <p:cNvCxnSpPr>
            <a:cxnSpLocks/>
          </p:cNvCxnSpPr>
          <p:nvPr/>
        </p:nvCxnSpPr>
        <p:spPr>
          <a:xfrm>
            <a:off x="719504" y="1125858"/>
            <a:ext cx="731520" cy="0"/>
          </a:xfrm>
          <a:prstGeom prst="straightConnector1">
            <a:avLst/>
          </a:prstGeom>
          <a:ln w="19050">
            <a:solidFill>
              <a:schemeClr val="bg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15282F5-FFF5-4FE8-A6AA-1680AEC20DA6}"/>
              </a:ext>
            </a:extLst>
          </p:cNvPr>
          <p:cNvCxnSpPr/>
          <p:nvPr/>
        </p:nvCxnSpPr>
        <p:spPr>
          <a:xfrm>
            <a:off x="1094760" y="1292912"/>
            <a:ext cx="0" cy="58029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1EBF5F4-F6E8-4C27-A43D-E301E2B44C4D}"/>
              </a:ext>
            </a:extLst>
          </p:cNvPr>
          <p:cNvSpPr txBox="1"/>
          <p:nvPr/>
        </p:nvSpPr>
        <p:spPr>
          <a:xfrm>
            <a:off x="710885" y="1853971"/>
            <a:ext cx="74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49.3 </a:t>
            </a:r>
            <a:r>
              <a:rPr lang="en-US" sz="1200" dirty="0" err="1">
                <a:solidFill>
                  <a:schemeClr val="bg1"/>
                </a:solidFill>
              </a:rPr>
              <a:t>klbs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F4F42F-E371-4340-B38A-9D0924CFA11A}"/>
              </a:ext>
            </a:extLst>
          </p:cNvPr>
          <p:cNvSpPr txBox="1"/>
          <p:nvPr/>
        </p:nvSpPr>
        <p:spPr>
          <a:xfrm>
            <a:off x="838396" y="879706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70.5”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5DEBFD-7D54-4D2E-9FB2-626AD8BDB3C1}"/>
              </a:ext>
            </a:extLst>
          </p:cNvPr>
          <p:cNvCxnSpPr/>
          <p:nvPr/>
        </p:nvCxnSpPr>
        <p:spPr>
          <a:xfrm>
            <a:off x="813816" y="1243584"/>
            <a:ext cx="0" cy="168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CD4D27-4227-4351-B850-10C2E9154F2E}"/>
              </a:ext>
            </a:extLst>
          </p:cNvPr>
          <p:cNvCxnSpPr/>
          <p:nvPr/>
        </p:nvCxnSpPr>
        <p:spPr>
          <a:xfrm>
            <a:off x="1335024" y="1261872"/>
            <a:ext cx="0" cy="194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43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625391A-06A1-4ED3-A4AF-5475796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1E5FFE-78A0-4DCF-916B-B59189FF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01B944-C942-447B-A657-51E9F995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Work in Progress – Drawings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2BAD854-E0F9-4877-AD76-75367D257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51137"/>
              </p:ext>
            </p:extLst>
          </p:nvPr>
        </p:nvGraphicFramePr>
        <p:xfrm>
          <a:off x="533400" y="939528"/>
          <a:ext cx="2896819" cy="223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Acrobat Document" r:id="rId3" imgW="24140160" imgH="18653555" progId="AcroExch.Document.DC">
                  <p:embed/>
                </p:oleObj>
              </mc:Choice>
              <mc:Fallback>
                <p:oleObj name="Acrobat Document" r:id="rId3" imgW="24140160" imgH="18653555" progId="AcroExch.Document.DC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79A90B1-0FF8-407A-92FC-BDC2C0511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533400" y="939528"/>
                        <a:ext cx="2896819" cy="223842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131F67-8AAE-46C4-A1D7-5C889983F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74949"/>
              </p:ext>
            </p:extLst>
          </p:nvPr>
        </p:nvGraphicFramePr>
        <p:xfrm>
          <a:off x="533400" y="3260073"/>
          <a:ext cx="2896819" cy="223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crobat Document" r:id="rId5" imgW="24140160" imgH="18653555" progId="AcroExch.Document.DC">
                  <p:embed/>
                </p:oleObj>
              </mc:Choice>
              <mc:Fallback>
                <p:oleObj name="Acrobat Document" r:id="rId5" imgW="24140160" imgH="18653555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57C437C-4A6D-42EA-82F2-6B03897DF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533400" y="3260073"/>
                        <a:ext cx="2896819" cy="223842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DA4C12C-D7EF-4CBB-B3BD-D319C40F1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68284"/>
              </p:ext>
            </p:extLst>
          </p:nvPr>
        </p:nvGraphicFramePr>
        <p:xfrm>
          <a:off x="3543381" y="939528"/>
          <a:ext cx="2896819" cy="223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Acrobat Document" r:id="rId7" imgW="24140160" imgH="18653555" progId="AcroExch.Document.DC">
                  <p:embed/>
                </p:oleObj>
              </mc:Choice>
              <mc:Fallback>
                <p:oleObj name="Acrobat Document" r:id="rId7" imgW="24140160" imgH="18653555" progId="AcroExch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188178F-DACA-436A-BCFF-A87E18008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3543381" y="939528"/>
                        <a:ext cx="2896819" cy="223842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7E6E3F3-9715-44B0-9C5E-CF1027936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17692"/>
              </p:ext>
            </p:extLst>
          </p:nvPr>
        </p:nvGraphicFramePr>
        <p:xfrm>
          <a:off x="3543381" y="3260073"/>
          <a:ext cx="2896819" cy="223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crobat Document" r:id="rId9" imgW="24140160" imgH="18653555" progId="AcroExch.Document.DC">
                  <p:embed/>
                </p:oleObj>
              </mc:Choice>
              <mc:Fallback>
                <p:oleObj name="Acrobat Document" r:id="rId9" imgW="24140160" imgH="18653555" progId="AcroExch.Document.DC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BD28EA9-E6FD-4D94-A35D-28FB589E5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3543381" y="3260073"/>
                        <a:ext cx="2896819" cy="223842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85C2C62-8E4A-4379-B158-0498B02CA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05960"/>
              </p:ext>
            </p:extLst>
          </p:nvPr>
        </p:nvGraphicFramePr>
        <p:xfrm>
          <a:off x="6553362" y="939528"/>
          <a:ext cx="2238433" cy="1448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Acrobat Document" r:id="rId11" imgW="18653607" imgH="12069875" progId="AcroExch.Document.DC">
                  <p:embed/>
                </p:oleObj>
              </mc:Choice>
              <mc:Fallback>
                <p:oleObj name="Acrobat Document" r:id="rId11" imgW="18653607" imgH="12069875" progId="AcroExch.Document.DC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8DC9C0A-83FB-446C-B6A4-39F5BDDAD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6553362" y="939528"/>
                        <a:ext cx="2238433" cy="14483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14EE59-FC3D-4473-8672-778732CD2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69423"/>
              </p:ext>
            </p:extLst>
          </p:nvPr>
        </p:nvGraphicFramePr>
        <p:xfrm>
          <a:off x="6553361" y="2509368"/>
          <a:ext cx="2238433" cy="1448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13" imgW="18653607" imgH="12069875" progId="AcroExch.Document.DC">
                  <p:embed/>
                </p:oleObj>
              </mc:Choice>
              <mc:Fallback>
                <p:oleObj name="Acrobat Document" r:id="rId13" imgW="18653607" imgH="12069875" progId="AcroExch.Document.DC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8014EBA-AA98-4695-8D5B-E8B093CE4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>
                        <a:lum contrast="-30000"/>
                      </a:blip>
                      <a:stretch>
                        <a:fillRect/>
                      </a:stretch>
                    </p:blipFill>
                    <p:spPr>
                      <a:xfrm>
                        <a:off x="6553361" y="2509368"/>
                        <a:ext cx="2238433" cy="14483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232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8AC8EF8-537B-44F0-B363-50C178479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4" y="1030533"/>
            <a:ext cx="8391037" cy="5026748"/>
          </a:xfrm>
        </p:spPr>
        <p:txBody>
          <a:bodyPr/>
          <a:lstStyle/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Reviewed module designs for Horns A, B, C, and Baffle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Modules include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horiz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vert positioning (separate presentation)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complete (FEA separate presentation)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cooling panels for 1.2 MW operation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cooling panels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endwall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2.4 MW operation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Cooling panels can be installed/removed via remote handling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modules correctly located in target hall integration model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Lifting fixture started, design in progress</a:t>
            </a:r>
          </a:p>
          <a:p>
            <a:pPr marL="448056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Drawings started, also in progress</a:t>
            </a:r>
          </a:p>
          <a:p>
            <a:pPr marL="448056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625391A-06A1-4ED3-A4AF-5475796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1E5FFE-78A0-4DCF-916B-B59189FF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F34D9B-EA11-4997-8D5D-48E2DDB0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2809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Horn-A Module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51A0E3E0-C62C-4C41-9E43-8490F1095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6666"/>
          <a:stretch/>
        </p:blipFill>
        <p:spPr>
          <a:xfrm>
            <a:off x="533400" y="914400"/>
            <a:ext cx="3840480" cy="5212080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F987417-70C7-423B-B45B-BAC8804EE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r="35346"/>
          <a:stretch/>
        </p:blipFill>
        <p:spPr>
          <a:xfrm>
            <a:off x="4612804" y="914400"/>
            <a:ext cx="38404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Horn-A Module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F818FEB4-C4E5-45A0-AB8C-7E7EC4D26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r="32064"/>
          <a:stretch/>
        </p:blipFill>
        <p:spPr>
          <a:xfrm>
            <a:off x="4617720" y="914944"/>
            <a:ext cx="3840480" cy="521208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E98B3E6-D9EE-4DA0-A61E-BA579EE08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r="32122"/>
          <a:stretch/>
        </p:blipFill>
        <p:spPr>
          <a:xfrm>
            <a:off x="533400" y="914944"/>
            <a:ext cx="38404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Vertical and Horizontal Positioning Axes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7458E-370E-4F50-B624-0B5F6FB3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252"/>
          <a:stretch/>
        </p:blipFill>
        <p:spPr>
          <a:xfrm>
            <a:off x="548640" y="906024"/>
            <a:ext cx="8138160" cy="519988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FFE39D-CB44-4B7E-9713-F1EE30E7A331}"/>
              </a:ext>
            </a:extLst>
          </p:cNvPr>
          <p:cNvCxnSpPr/>
          <p:nvPr/>
        </p:nvCxnSpPr>
        <p:spPr>
          <a:xfrm>
            <a:off x="4484077" y="4885202"/>
            <a:ext cx="0" cy="694592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CC0DDB-BBEB-4C35-986B-C216A3DA4417}"/>
              </a:ext>
            </a:extLst>
          </p:cNvPr>
          <p:cNvCxnSpPr/>
          <p:nvPr/>
        </p:nvCxnSpPr>
        <p:spPr>
          <a:xfrm>
            <a:off x="3933092" y="2813148"/>
            <a:ext cx="0" cy="694592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7115F-0375-4AD0-BA38-89738326B10A}"/>
              </a:ext>
            </a:extLst>
          </p:cNvPr>
          <p:cNvCxnSpPr>
            <a:cxnSpLocks/>
          </p:cNvCxnSpPr>
          <p:nvPr/>
        </p:nvCxnSpPr>
        <p:spPr>
          <a:xfrm flipV="1">
            <a:off x="7192107" y="3596661"/>
            <a:ext cx="791308" cy="70338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8ED1FE-81A8-4B8C-91AB-F57CF4D466B8}"/>
              </a:ext>
            </a:extLst>
          </p:cNvPr>
          <p:cNvCxnSpPr>
            <a:cxnSpLocks/>
          </p:cNvCxnSpPr>
          <p:nvPr/>
        </p:nvCxnSpPr>
        <p:spPr>
          <a:xfrm flipV="1">
            <a:off x="7732713" y="5665177"/>
            <a:ext cx="791308" cy="70338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7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Vertical and Horizontal Positioning Axes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7458E-370E-4F50-B624-0B5F6FB3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252"/>
          <a:stretch/>
        </p:blipFill>
        <p:spPr>
          <a:xfrm>
            <a:off x="548640" y="906024"/>
            <a:ext cx="8138160" cy="51998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7115F-0375-4AD0-BA38-89738326B10A}"/>
              </a:ext>
            </a:extLst>
          </p:cNvPr>
          <p:cNvCxnSpPr>
            <a:cxnSpLocks/>
          </p:cNvCxnSpPr>
          <p:nvPr/>
        </p:nvCxnSpPr>
        <p:spPr>
          <a:xfrm flipV="1">
            <a:off x="7192107" y="3596661"/>
            <a:ext cx="791308" cy="70338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8ED1FE-81A8-4B8C-91AB-F57CF4D466B8}"/>
              </a:ext>
            </a:extLst>
          </p:cNvPr>
          <p:cNvCxnSpPr>
            <a:cxnSpLocks/>
          </p:cNvCxnSpPr>
          <p:nvPr/>
        </p:nvCxnSpPr>
        <p:spPr>
          <a:xfrm flipV="1">
            <a:off x="7732713" y="5665177"/>
            <a:ext cx="791308" cy="70338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CBD87D-B74B-4096-A23E-EC73114D4100}"/>
              </a:ext>
            </a:extLst>
          </p:cNvPr>
          <p:cNvSpPr txBox="1"/>
          <p:nvPr/>
        </p:nvSpPr>
        <p:spPr>
          <a:xfrm>
            <a:off x="6218903" y="1059874"/>
            <a:ext cx="230511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Separate</a:t>
            </a:r>
          </a:p>
          <a:p>
            <a:r>
              <a:rPr lang="en-US" sz="3200" dirty="0"/>
              <a:t>Presentation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DC2A4-5DE7-497C-A91E-5D8ACBE3E5F4}"/>
              </a:ext>
            </a:extLst>
          </p:cNvPr>
          <p:cNvCxnSpPr/>
          <p:nvPr/>
        </p:nvCxnSpPr>
        <p:spPr>
          <a:xfrm>
            <a:off x="4484077" y="4885202"/>
            <a:ext cx="0" cy="694592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FEAA55-5787-42BC-ACAF-0FEB69C401D9}"/>
              </a:ext>
            </a:extLst>
          </p:cNvPr>
          <p:cNvCxnSpPr/>
          <p:nvPr/>
        </p:nvCxnSpPr>
        <p:spPr>
          <a:xfrm>
            <a:off x="3933092" y="2813148"/>
            <a:ext cx="0" cy="694592"/>
          </a:xfrm>
          <a:prstGeom prst="straightConnector1">
            <a:avLst/>
          </a:prstGeom>
          <a:ln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3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B02A3-D7B7-4BA1-A58B-53E32BF4B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r="3089"/>
          <a:stretch/>
        </p:blipFill>
        <p:spPr>
          <a:xfrm>
            <a:off x="540774" y="904797"/>
            <a:ext cx="79552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0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325036"/>
          </a:xfrm>
        </p:spPr>
        <p:txBody>
          <a:bodyPr/>
          <a:lstStyle/>
          <a:p>
            <a:r>
              <a:rPr lang="en-US" dirty="0"/>
              <a:t>Water Cooling Panels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0B784F-12AE-4637-9DEB-57529465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8.13.20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0AAC42-94D3-4940-8525-EB2528F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M. Campbell | LBNF Horn &amp; Baffle Modules Mainframe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EA33D-45ED-4CF9-96AC-D937FB10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r="3227"/>
          <a:stretch/>
        </p:blipFill>
        <p:spPr>
          <a:xfrm>
            <a:off x="533400" y="905112"/>
            <a:ext cx="79552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0571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28060</TotalTime>
  <Words>872</Words>
  <Application>Microsoft Office PowerPoint</Application>
  <PresentationFormat>On-screen Show (4:3)</PresentationFormat>
  <Paragraphs>203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Acrobat Document</vt:lpstr>
      <vt:lpstr>LBNF Neutrino Beamline Horn and Baffle Modules Preliminary Design Review</vt:lpstr>
      <vt:lpstr>Outline </vt:lpstr>
      <vt:lpstr>Outline </vt:lpstr>
      <vt:lpstr>Horn-A Module Overview</vt:lpstr>
      <vt:lpstr>Horn-A Module Overview</vt:lpstr>
      <vt:lpstr>Vertical and Horizontal Positioning Axes</vt:lpstr>
      <vt:lpstr>Vertical and Horizontal Positioning Axes</vt:lpstr>
      <vt:lpstr>Water Cooling Panels</vt:lpstr>
      <vt:lpstr>Water Cooling Panels</vt:lpstr>
      <vt:lpstr>Water Cooling Panels</vt:lpstr>
      <vt:lpstr>Water Cooling Panels</vt:lpstr>
      <vt:lpstr>Water Cooling Panels</vt:lpstr>
      <vt:lpstr>Water Cooling Panels</vt:lpstr>
      <vt:lpstr>Water Cooling Panels</vt:lpstr>
      <vt:lpstr>Water Cooling Panels</vt:lpstr>
      <vt:lpstr>Water Cooling Panels</vt:lpstr>
      <vt:lpstr>Water Cooling Panels - Analysis</vt:lpstr>
      <vt:lpstr>Horn-B Module</vt:lpstr>
      <vt:lpstr>Horn-B Module</vt:lpstr>
      <vt:lpstr>Horn-C Module</vt:lpstr>
      <vt:lpstr>Horn-C Module</vt:lpstr>
      <vt:lpstr>Baffle Module</vt:lpstr>
      <vt:lpstr>Baffle Module</vt:lpstr>
      <vt:lpstr>Baffle Module</vt:lpstr>
      <vt:lpstr>Target Hall Integration</vt:lpstr>
      <vt:lpstr>Target Hall Integration</vt:lpstr>
      <vt:lpstr>Target Hall Integration – Load Calculations</vt:lpstr>
      <vt:lpstr>Work in Progress – Lifting Fixture</vt:lpstr>
      <vt:lpstr>Work in Progress – Lifting Fixture</vt:lpstr>
      <vt:lpstr>Work in Progress – Lifting Fixture – Load Calculations</vt:lpstr>
      <vt:lpstr>Work in Progress – Drawings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Campbell</cp:lastModifiedBy>
  <cp:revision>382</cp:revision>
  <cp:lastPrinted>2015-05-22T11:54:13Z</cp:lastPrinted>
  <dcterms:created xsi:type="dcterms:W3CDTF">2015-04-30T14:29:22Z</dcterms:created>
  <dcterms:modified xsi:type="dcterms:W3CDTF">2020-08-10T19:26:57Z</dcterms:modified>
</cp:coreProperties>
</file>