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1" r:id="rId2"/>
  </p:sldMasterIdLst>
  <p:notesMasterIdLst>
    <p:notesMasterId r:id="rId11"/>
  </p:notesMasterIdLst>
  <p:handoutMasterIdLst>
    <p:handoutMasterId r:id="rId12"/>
  </p:handoutMasterIdLst>
  <p:sldIdLst>
    <p:sldId id="263" r:id="rId3"/>
    <p:sldId id="1798" r:id="rId4"/>
    <p:sldId id="1799" r:id="rId5"/>
    <p:sldId id="1803" r:id="rId6"/>
    <p:sldId id="1800" r:id="rId7"/>
    <p:sldId id="1804" r:id="rId8"/>
    <p:sldId id="1801" r:id="rId9"/>
    <p:sldId id="1802" r:id="rId10"/>
  </p:sldIdLst>
  <p:sldSz cx="9144000" cy="6858000" type="screen4x3"/>
  <p:notesSz cx="6985000" cy="92837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988">
          <p15:clr>
            <a:srgbClr val="A4A3A4"/>
          </p15:clr>
        </p15:guide>
        <p15:guide id="2" orient="horz" pos="4186">
          <p15:clr>
            <a:srgbClr val="A4A3A4"/>
          </p15:clr>
        </p15:guide>
        <p15:guide id="3" orient="horz" pos="3394">
          <p15:clr>
            <a:srgbClr val="A4A3A4"/>
          </p15:clr>
        </p15:guide>
        <p15:guide id="4" orient="horz" pos="777">
          <p15:clr>
            <a:srgbClr val="A4A3A4"/>
          </p15:clr>
        </p15:guide>
        <p15:guide id="5" orient="horz" pos="1749">
          <p15:clr>
            <a:srgbClr val="A4A3A4"/>
          </p15:clr>
        </p15:guide>
        <p15:guide id="6" orient="horz" pos="457">
          <p15:clr>
            <a:srgbClr val="A4A3A4"/>
          </p15:clr>
        </p15:guide>
        <p15:guide id="7" pos="285">
          <p15:clr>
            <a:srgbClr val="A4A3A4"/>
          </p15:clr>
        </p15:guide>
        <p15:guide id="8" pos="551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C97"/>
    <a:srgbClr val="FFFF99"/>
    <a:srgbClr val="F79646"/>
    <a:srgbClr val="4F81BD"/>
    <a:srgbClr val="C0504D"/>
    <a:srgbClr val="00B5E2"/>
    <a:srgbClr val="63666A"/>
    <a:srgbClr val="5A5A5A"/>
    <a:srgbClr val="676767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35" autoAdjust="0"/>
    <p:restoredTop sz="98464" autoAdjust="0"/>
  </p:normalViewPr>
  <p:slideViewPr>
    <p:cSldViewPr snapToGrid="0" snapToObjects="1">
      <p:cViewPr varScale="1">
        <p:scale>
          <a:sx n="86" d="100"/>
          <a:sy n="86" d="100"/>
        </p:scale>
        <p:origin x="1464" y="53"/>
      </p:cViewPr>
      <p:guideLst>
        <p:guide orient="horz" pos="988"/>
        <p:guide orient="horz" pos="4186"/>
        <p:guide orient="horz" pos="3394"/>
        <p:guide orient="horz" pos="777"/>
        <p:guide orient="horz" pos="1749"/>
        <p:guide orient="horz" pos="457"/>
        <p:guide pos="285"/>
        <p:guide pos="551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B589245-636E-234E-BFAD-9607949806CA}" type="datetimeFigureOut">
              <a:rPr lang="en-US"/>
              <a:pPr>
                <a:defRPr/>
              </a:pPr>
              <a:t>8/13/2020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2F3B233-32CA-1B4D-AFEE-D703F5CA5C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2863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29BCED8-DCF3-A94B-99F8-D2FB79A8911E}" type="datetimeFigureOut">
              <a:rPr lang="en-US"/>
              <a:pPr>
                <a:defRPr/>
              </a:pPr>
              <a:t>8/13/2020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EA82294-BF3E-954A-9E49-35D72A5F00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7418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Geneva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11746"/>
            <a:ext cx="8293100" cy="1143000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4025" y="3209907"/>
            <a:ext cx="8296275" cy="1721069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2200" baseline="0">
                <a:solidFill>
                  <a:srgbClr val="004C97"/>
                </a:solidFill>
                <a:latin typeface="Helvetica"/>
              </a:defRPr>
            </a:lvl1pPr>
            <a:lvl2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2pPr>
            <a:lvl3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3pPr>
            <a:lvl4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4pPr>
            <a:lvl5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2023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2610"/>
            <a:ext cx="8293100" cy="569268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10.25.18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name | talk title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57200" y="1238250"/>
            <a:ext cx="8293100" cy="484663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9684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432609"/>
            <a:ext cx="8293100" cy="548785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10.25.18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name | talk title 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A3EDC-84CE-5D44-955B-22A59AD275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6"/>
          </p:nvPr>
        </p:nvSpPr>
        <p:spPr>
          <a:xfrm>
            <a:off x="457200" y="1238250"/>
            <a:ext cx="3998846" cy="484663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7"/>
          </p:nvPr>
        </p:nvSpPr>
        <p:spPr>
          <a:xfrm>
            <a:off x="4751454" y="1238250"/>
            <a:ext cx="3998846" cy="484663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82063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4" y="5347368"/>
            <a:ext cx="4003605" cy="73751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46058" y="432610"/>
            <a:ext cx="8304267" cy="579507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4683195" y="5347368"/>
            <a:ext cx="4067130" cy="73751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10.25.18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name | talk title 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39268-D729-4C4B-81BB-35603E7F3B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9"/>
          </p:nvPr>
        </p:nvSpPr>
        <p:spPr>
          <a:xfrm>
            <a:off x="457200" y="1238250"/>
            <a:ext cx="3998846" cy="3892550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20"/>
          </p:nvPr>
        </p:nvSpPr>
        <p:spPr>
          <a:xfrm>
            <a:off x="4751454" y="1238250"/>
            <a:ext cx="3998846" cy="3892550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lang="en-US" sz="2200" b="0" i="0" kern="1200" dirty="0" smtClean="0">
                <a:solidFill>
                  <a:srgbClr val="63666A"/>
                </a:solidFill>
                <a:latin typeface="Helvetica"/>
                <a:ea typeface="Geneva" charset="0"/>
                <a:cs typeface="Geneva" charset="0"/>
              </a:defRPr>
            </a:lvl1pPr>
            <a:lvl2pPr marL="320040" indent="256032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lang="en-US" sz="2000" b="0" i="0" kern="1200" dirty="0" smtClean="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2pPr>
            <a:lvl3pPr marL="640080" indent="228600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lang="en-US" sz="2000" b="0" i="0" kern="1200" dirty="0" smtClean="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3pPr>
            <a:lvl4pPr marL="914400" indent="228600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lang="en-US" sz="2000" b="0" i="0" kern="1200" dirty="0" smtClean="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4pPr>
            <a:lvl5pPr marL="1143000" indent="192024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lang="en-US" sz="2000" b="0" i="0" kern="1200" dirty="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5pPr>
          </a:lstStyle>
          <a:p>
            <a:pPr marL="256032" lvl="0" indent="-265176" algn="l" defTabSz="457200" rtl="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19620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432609"/>
            <a:ext cx="8293100" cy="646957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457200" y="1238250"/>
            <a:ext cx="8293100" cy="4846639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63666A"/>
                </a:solidFill>
                <a:latin typeface="Helvetica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10.25.18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name | talk title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3080B-B7DD-F94E-BF93-E5AF96AB21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782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099175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63666A"/>
                </a:solidFill>
                <a:latin typeface="Helvetica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10.25.18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name | talk title 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71154-E60D-9942-9C7E-C9963561CB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088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/>
          <p:cNvSpPr>
            <a:spLocks noGrp="1"/>
          </p:cNvSpPr>
          <p:nvPr>
            <p:ph type="body" idx="11"/>
          </p:nvPr>
        </p:nvSpPr>
        <p:spPr>
          <a:xfrm>
            <a:off x="457204" y="5175906"/>
            <a:ext cx="3017520" cy="915332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3716338" y="1238250"/>
            <a:ext cx="5033962" cy="485298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63666A"/>
                </a:solidFill>
                <a:latin typeface="Helvetica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z="1200" baseline="0" smtClean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/>
              <a:t>10.25.18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z="1200" baseline="0" dirty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/>
              <a:t>name | talk title 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b="1" i="0" baseline="0" smtClean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fld id="{609735B5-E0F8-D44A-A3DE-E2CD0DCDE7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9098"/>
            <a:ext cx="8293100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9"/>
          </p:nvPr>
        </p:nvSpPr>
        <p:spPr>
          <a:xfrm>
            <a:off x="457200" y="1238250"/>
            <a:ext cx="3017524" cy="372268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45480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4024" y="1227137"/>
            <a:ext cx="8296275" cy="42418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rgbClr val="63666A"/>
                </a:solidFill>
                <a:latin typeface="Helvetic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1"/>
          </p:nvPr>
        </p:nvSpPr>
        <p:spPr>
          <a:xfrm>
            <a:off x="457203" y="5686118"/>
            <a:ext cx="8293095" cy="439738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sz="1200" baseline="0" smtClean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/>
              <a:t>10.25.18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 sz="1200" baseline="0" dirty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/>
              <a:t>name | talk title 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sz="1200" b="1" i="0" baseline="0" smtClean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fld id="{D7C6703C-D516-5C41-9D7B-DB72F4B68A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425568"/>
            <a:ext cx="8293096" cy="603767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12412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7"/>
          <p:cNvSpPr txBox="1">
            <a:spLocks/>
          </p:cNvSpPr>
          <p:nvPr/>
        </p:nvSpPr>
        <p:spPr>
          <a:xfrm>
            <a:off x="985866" y="195263"/>
            <a:ext cx="4381500" cy="24765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spcBef>
                <a:spcPts val="0"/>
              </a:spcBef>
              <a:buFontTx/>
              <a:buNone/>
              <a:defRPr sz="1400" b="0" kern="1200" baseline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dirty="0"/>
              <a:t>Long-Baseline Neutrino Facility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457200" y="475760"/>
            <a:ext cx="8302625" cy="0"/>
          </a:xfrm>
          <a:prstGeom prst="line">
            <a:avLst/>
          </a:prstGeom>
          <a:ln w="19050" cmpd="sng">
            <a:solidFill>
              <a:srgbClr val="004C9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 Placeholder 7"/>
          <p:cNvSpPr txBox="1">
            <a:spLocks/>
          </p:cNvSpPr>
          <p:nvPr/>
        </p:nvSpPr>
        <p:spPr>
          <a:xfrm>
            <a:off x="457200" y="196850"/>
            <a:ext cx="506413" cy="24606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spcBef>
                <a:spcPts val="0"/>
              </a:spcBef>
              <a:buFontTx/>
              <a:buNone/>
              <a:defRPr sz="1400" b="1" kern="1200" baseline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dirty="0"/>
              <a:t>LBNF</a:t>
            </a:r>
          </a:p>
        </p:txBody>
      </p:sp>
      <p:pic>
        <p:nvPicPr>
          <p:cNvPr id="1029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6154906"/>
            <a:ext cx="1594477" cy="288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457200" y="5728951"/>
            <a:ext cx="8302625" cy="0"/>
          </a:xfrm>
          <a:prstGeom prst="line">
            <a:avLst/>
          </a:prstGeom>
          <a:ln>
            <a:solidFill>
              <a:srgbClr val="004C9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31" name="Picture 13" descr="CERN-logo_outlin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456" y="6003296"/>
            <a:ext cx="65405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16" descr="SanfordSURF-horiz-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2024" y="5916605"/>
            <a:ext cx="1857669" cy="69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Color-Seal_Green-Mark_SC_Horizontal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209" y="6083428"/>
            <a:ext cx="2202053" cy="36802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hf hd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 txBox="1">
            <a:spLocks/>
          </p:cNvSpPr>
          <p:nvPr/>
        </p:nvSpPr>
        <p:spPr>
          <a:xfrm>
            <a:off x="8337550" y="6483731"/>
            <a:ext cx="419100" cy="192024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 defTabSz="457200" rtl="0" eaLnBrk="1" latinLnBrk="0" hangingPunct="1">
              <a:spcBef>
                <a:spcPts val="0"/>
              </a:spcBef>
              <a:buFontTx/>
              <a:buNone/>
              <a:defRPr sz="1400" b="1" kern="1200" baseline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1200" dirty="0"/>
              <a:t>LBNF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457200" y="6357938"/>
            <a:ext cx="8293100" cy="0"/>
          </a:xfrm>
          <a:prstGeom prst="line">
            <a:avLst/>
          </a:prstGeom>
          <a:ln>
            <a:solidFill>
              <a:srgbClr val="004C9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9488" y="6488430"/>
            <a:ext cx="1136650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10.25.18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16138" y="6488430"/>
            <a:ext cx="5616575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dirty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name | talk title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5" y="6488430"/>
            <a:ext cx="525463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0C39C72E-2A13-EB4D-AD45-6D4E6ACAED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0" r:id="rId2"/>
    <p:sldLayoutId id="2147483681" r:id="rId3"/>
    <p:sldLayoutId id="2147483682" r:id="rId4"/>
    <p:sldLayoutId id="2147483683" r:id="rId5"/>
    <p:sldLayoutId id="2147483685" r:id="rId6"/>
    <p:sldLayoutId id="2147483686" r:id="rId7"/>
  </p:sldLayoutIdLst>
  <p:hf hdr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"/>
          <p:cNvSpPr>
            <a:spLocks noGrp="1"/>
          </p:cNvSpPr>
          <p:nvPr>
            <p:ph type="title"/>
          </p:nvPr>
        </p:nvSpPr>
        <p:spPr bwMode="auto">
          <a:xfrm>
            <a:off x="464343" y="1381504"/>
            <a:ext cx="8218488" cy="1451653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en-US" dirty="0">
                <a:latin typeface="Helvetica" charset="0"/>
              </a:rPr>
              <a:t>Neutrino Beamline</a:t>
            </a:r>
            <a:br>
              <a:rPr lang="en-US" dirty="0">
                <a:latin typeface="Helvetica" charset="0"/>
              </a:rPr>
            </a:br>
            <a:r>
              <a:rPr lang="en-US" dirty="0">
                <a:latin typeface="Helvetica" charset="0"/>
              </a:rPr>
              <a:t>Modules</a:t>
            </a:r>
            <a:br>
              <a:rPr lang="en-US" dirty="0">
                <a:latin typeface="Helvetica" charset="0"/>
              </a:rPr>
            </a:br>
            <a:r>
              <a:rPr lang="en-US" dirty="0">
                <a:latin typeface="Helvetica" charset="0"/>
              </a:rPr>
              <a:t>Preliminary Design Review</a:t>
            </a:r>
          </a:p>
        </p:txBody>
      </p:sp>
      <p:sp>
        <p:nvSpPr>
          <p:cNvPr id="6146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461168" y="4670423"/>
            <a:ext cx="8221663" cy="793781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latin typeface="Helvetica" charset="0"/>
              </a:rPr>
              <a:t>Cory Crowley</a:t>
            </a:r>
          </a:p>
          <a:p>
            <a:r>
              <a:rPr lang="en-US" dirty="0">
                <a:latin typeface="Helvetica" charset="0"/>
              </a:rPr>
              <a:t>14 August 2020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6DE82728-9F5E-49DE-A354-8C40A65F00D7}"/>
              </a:ext>
            </a:extLst>
          </p:cNvPr>
          <p:cNvSpPr txBox="1">
            <a:spLocks/>
          </p:cNvSpPr>
          <p:nvPr/>
        </p:nvSpPr>
        <p:spPr bwMode="auto">
          <a:xfrm>
            <a:off x="461168" y="3489122"/>
            <a:ext cx="8221663" cy="5253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200" kern="1200" baseline="0">
                <a:solidFill>
                  <a:srgbClr val="004C97"/>
                </a:solidFill>
                <a:latin typeface="Helvetica"/>
                <a:ea typeface="Geneva" charset="0"/>
                <a:cs typeface="Geneva" charset="0"/>
              </a:defRPr>
            </a:lvl1pPr>
            <a:lvl2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800" kern="1200" baseline="0">
                <a:solidFill>
                  <a:srgbClr val="004C97"/>
                </a:solidFill>
                <a:latin typeface="Helvetica"/>
                <a:ea typeface="Geneva" charset="0"/>
                <a:cs typeface="+mn-cs"/>
              </a:defRPr>
            </a:lvl2pPr>
            <a:lvl3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800" kern="1200" baseline="0">
                <a:solidFill>
                  <a:srgbClr val="004C97"/>
                </a:solidFill>
                <a:latin typeface="Helvetica"/>
                <a:ea typeface="Geneva" charset="0"/>
                <a:cs typeface="+mn-cs"/>
              </a:defRPr>
            </a:lvl3pPr>
            <a:lvl4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800" kern="1200" baseline="0">
                <a:solidFill>
                  <a:srgbClr val="004C97"/>
                </a:solidFill>
                <a:latin typeface="Helvetica"/>
                <a:ea typeface="Geneva" charset="0"/>
                <a:cs typeface="+mn-cs"/>
              </a:defRPr>
            </a:lvl4pPr>
            <a:lvl5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800" kern="1200" baseline="0">
                <a:solidFill>
                  <a:srgbClr val="004C97"/>
                </a:solidFill>
                <a:latin typeface="Helvetica"/>
                <a:ea typeface="Geneva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Helvetica" charset="0"/>
              </a:rPr>
              <a:t>Answers to Day 1 Questions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1 – Seismic Activity Assessment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A7703989-AC3B-406E-A64D-BAB105E7560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7200" y="1238249"/>
            <a:ext cx="5224509" cy="5020507"/>
          </a:xfrm>
        </p:spPr>
        <p:txBody>
          <a:bodyPr/>
          <a:lstStyle/>
          <a:p>
            <a:r>
              <a:rPr lang="en-US" sz="1600" dirty="0">
                <a:solidFill>
                  <a:schemeClr val="tx1"/>
                </a:solidFill>
              </a:rPr>
              <a:t>No seismic activity assessment has been performed on modules.</a:t>
            </a:r>
          </a:p>
          <a:p>
            <a:r>
              <a:rPr lang="en-US" sz="1600" dirty="0">
                <a:solidFill>
                  <a:schemeClr val="tx1"/>
                </a:solidFill>
              </a:rPr>
              <a:t>State of Illinois has no statewide mandatory building codes; state defers to localities.</a:t>
            </a:r>
          </a:p>
          <a:p>
            <a:r>
              <a:rPr lang="en-US" sz="1600" dirty="0">
                <a:solidFill>
                  <a:schemeClr val="tx1"/>
                </a:solidFill>
              </a:rPr>
              <a:t>FNAL Defers to Uniform Building Code.</a:t>
            </a:r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Working draft from CF engineering on what seismic threshold structures should be designed for.</a:t>
            </a:r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Working draft from MSD Engineering (Structural Support Design Guide, ED0011268), suggests 0.1g triaxial loading.</a:t>
            </a:r>
          </a:p>
          <a:p>
            <a:r>
              <a:rPr lang="en-US" sz="1600" dirty="0">
                <a:solidFill>
                  <a:schemeClr val="tx1"/>
                </a:solidFill>
              </a:rPr>
              <a:t>These documents are not approved for distribution; working state only.</a:t>
            </a:r>
          </a:p>
          <a:p>
            <a:r>
              <a:rPr lang="en-US" sz="1600" dirty="0">
                <a:solidFill>
                  <a:schemeClr val="tx1"/>
                </a:solidFill>
              </a:rPr>
              <a:t>We are working with CF &amp; Project Engineering to determine if an applicable code exists.</a:t>
            </a:r>
          </a:p>
          <a:p>
            <a:r>
              <a:rPr lang="en-US" sz="1600" dirty="0">
                <a:solidFill>
                  <a:schemeClr val="tx1"/>
                </a:solidFill>
              </a:rPr>
              <a:t>Module mainframes are inherently overbuilt. If 0.1g triaxial loading becomes the standard, we will meet it.</a:t>
            </a:r>
          </a:p>
        </p:txBody>
      </p:sp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C1671ACC-74F9-42DC-ACAB-7345008259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9488" y="6488430"/>
            <a:ext cx="1136650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8.14.20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0EA31F69-A9BB-4308-B862-86BB92C3D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6138" y="6488430"/>
            <a:ext cx="5616575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Cory Crowley | Answers to Day 1 Questions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9B533F-07FF-4ABC-B8A1-9C879A0F0C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1709" y="1621549"/>
            <a:ext cx="3152077" cy="4247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908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2 – Deliverables List (Origin: </a:t>
            </a:r>
            <a:r>
              <a:rPr lang="en-US" dirty="0" err="1"/>
              <a:t>ProtoDUNE</a:t>
            </a:r>
            <a:r>
              <a:rPr lang="en-US" dirty="0"/>
              <a:t>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C1671ACC-74F9-42DC-ACAB-7345008259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9488" y="6488430"/>
            <a:ext cx="1136650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8.14.20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B094046-06B8-4131-8381-1462BB47B7C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7200" y="1081812"/>
            <a:ext cx="8293100" cy="5203578"/>
          </a:xfrm>
        </p:spPr>
        <p:txBody>
          <a:bodyPr/>
          <a:lstStyle/>
          <a:p>
            <a:r>
              <a:rPr lang="en-GB" sz="1500" dirty="0">
                <a:solidFill>
                  <a:schemeClr val="tx1"/>
                </a:solidFill>
              </a:rPr>
              <a:t>Preliminary Design Review Deliverables:</a:t>
            </a:r>
            <a:r>
              <a:rPr lang="en-GB" sz="1500" i="1" dirty="0">
                <a:solidFill>
                  <a:schemeClr val="tx1"/>
                </a:solidFill>
              </a:rPr>
              <a:t>  </a:t>
            </a:r>
            <a:endParaRPr lang="en-US" sz="1500" i="1" dirty="0">
              <a:solidFill>
                <a:schemeClr val="tx1"/>
              </a:solidFill>
            </a:endParaRPr>
          </a:p>
          <a:p>
            <a:pPr lvl="1"/>
            <a:r>
              <a:rPr lang="en-GB" sz="1500" dirty="0">
                <a:solidFill>
                  <a:schemeClr val="tx1"/>
                </a:solidFill>
              </a:rPr>
              <a:t>Design choice identified </a:t>
            </a:r>
            <a:r>
              <a:rPr lang="en-GB" sz="1500" dirty="0">
                <a:solidFill>
                  <a:srgbClr val="0070C0"/>
                </a:solidFill>
              </a:rPr>
              <a:t>(See C. Crowley / M. Campbell Talks)</a:t>
            </a:r>
            <a:endParaRPr lang="en-US" sz="1500" dirty="0">
              <a:solidFill>
                <a:srgbClr val="0070C0"/>
              </a:solidFill>
            </a:endParaRPr>
          </a:p>
          <a:p>
            <a:pPr lvl="1"/>
            <a:r>
              <a:rPr lang="en-GB" sz="1500" strike="sngStrike" dirty="0">
                <a:solidFill>
                  <a:srgbClr val="FF0000"/>
                </a:solidFill>
              </a:rPr>
              <a:t>Design in accordance with detector requirements </a:t>
            </a:r>
            <a:endParaRPr lang="en-US" sz="1500" strike="sngStrike" dirty="0">
              <a:solidFill>
                <a:srgbClr val="FF0000"/>
              </a:solidFill>
            </a:endParaRPr>
          </a:p>
          <a:p>
            <a:pPr lvl="1"/>
            <a:r>
              <a:rPr lang="en-GB" sz="1500" dirty="0">
                <a:solidFill>
                  <a:schemeClr val="tx1"/>
                </a:solidFill>
              </a:rPr>
              <a:t>Detailed engineering drawings, schematics, models, interface drawings and</a:t>
            </a:r>
          </a:p>
          <a:p>
            <a:pPr lvl="1" indent="0">
              <a:buNone/>
            </a:pPr>
            <a:r>
              <a:rPr lang="en-GB" sz="1500" dirty="0">
                <a:solidFill>
                  <a:schemeClr val="tx1"/>
                </a:solidFill>
              </a:rPr>
              <a:t>		preliminary parts list. </a:t>
            </a:r>
            <a:r>
              <a:rPr lang="en-GB" sz="1500" dirty="0">
                <a:solidFill>
                  <a:srgbClr val="0070C0"/>
                </a:solidFill>
              </a:rPr>
              <a:t>(See Dune-doc-20093, Other Files &amp; Related Documents)</a:t>
            </a:r>
            <a:endParaRPr lang="en-US" sz="1500" dirty="0">
              <a:solidFill>
                <a:srgbClr val="0070C0"/>
              </a:solidFill>
            </a:endParaRPr>
          </a:p>
          <a:p>
            <a:pPr lvl="1"/>
            <a:r>
              <a:rPr lang="en-GB" sz="1500" dirty="0">
                <a:solidFill>
                  <a:schemeClr val="tx1"/>
                </a:solidFill>
              </a:rPr>
              <a:t>Interface documentation </a:t>
            </a:r>
            <a:r>
              <a:rPr lang="en-US" sz="1500" dirty="0">
                <a:solidFill>
                  <a:srgbClr val="0070C0"/>
                </a:solidFill>
              </a:rPr>
              <a:t>(See 20093 Related Documents)</a:t>
            </a:r>
          </a:p>
          <a:p>
            <a:pPr lvl="1"/>
            <a:r>
              <a:rPr lang="en-GB" sz="1500" dirty="0">
                <a:solidFill>
                  <a:schemeClr val="tx1"/>
                </a:solidFill>
              </a:rPr>
              <a:t>Engineering safety analysis plan and initial engineering analysis </a:t>
            </a:r>
            <a:r>
              <a:rPr lang="en-GB" sz="1500" dirty="0">
                <a:solidFill>
                  <a:srgbClr val="0070C0"/>
                </a:solidFill>
              </a:rPr>
              <a:t>(20093 Other Files)</a:t>
            </a:r>
            <a:endParaRPr lang="en-US" sz="1500" dirty="0">
              <a:solidFill>
                <a:srgbClr val="0070C0"/>
              </a:solidFill>
            </a:endParaRPr>
          </a:p>
          <a:p>
            <a:pPr lvl="1"/>
            <a:r>
              <a:rPr lang="en-GB" sz="1500" dirty="0">
                <a:solidFill>
                  <a:schemeClr val="tx1"/>
                </a:solidFill>
              </a:rPr>
              <a:t>Preliminary installation and testing plans </a:t>
            </a:r>
            <a:r>
              <a:rPr lang="en-GB" sz="1500" dirty="0">
                <a:solidFill>
                  <a:srgbClr val="0070C0"/>
                </a:solidFill>
              </a:rPr>
              <a:t>(See Schedule, Signed PPD, TSIB Layout)</a:t>
            </a:r>
            <a:endParaRPr lang="en-US" sz="1500" dirty="0">
              <a:solidFill>
                <a:schemeClr val="tx1"/>
              </a:solidFill>
            </a:endParaRPr>
          </a:p>
          <a:p>
            <a:pPr lvl="1"/>
            <a:r>
              <a:rPr lang="en-GB" sz="1500" strike="sngStrike" dirty="0">
                <a:solidFill>
                  <a:srgbClr val="FF0000"/>
                </a:solidFill>
              </a:rPr>
              <a:t>Incorporation of </a:t>
            </a:r>
            <a:r>
              <a:rPr lang="en-GB" sz="1500" strike="sngStrike" dirty="0" err="1">
                <a:solidFill>
                  <a:srgbClr val="FF0000"/>
                </a:solidFill>
              </a:rPr>
              <a:t>ProtoDUNE</a:t>
            </a:r>
            <a:r>
              <a:rPr lang="en-GB" sz="1500" strike="sngStrike" dirty="0">
                <a:solidFill>
                  <a:srgbClr val="FF0000"/>
                </a:solidFill>
              </a:rPr>
              <a:t> &amp; other prototyping lessons learned</a:t>
            </a:r>
            <a:endParaRPr lang="en-US" sz="1500" strike="sngStrike" dirty="0">
              <a:solidFill>
                <a:srgbClr val="FF0000"/>
              </a:solidFill>
            </a:endParaRPr>
          </a:p>
          <a:p>
            <a:pPr lvl="1"/>
            <a:r>
              <a:rPr lang="en-GB" sz="1500" dirty="0">
                <a:solidFill>
                  <a:schemeClr val="tx1"/>
                </a:solidFill>
              </a:rPr>
              <a:t>Manufacturing methods and acquisition strategy</a:t>
            </a:r>
            <a:endParaRPr lang="en-US" sz="1500" dirty="0">
              <a:solidFill>
                <a:schemeClr val="tx1"/>
              </a:solidFill>
            </a:endParaRPr>
          </a:p>
          <a:p>
            <a:pPr lvl="1"/>
            <a:r>
              <a:rPr lang="en-GB" sz="1500" dirty="0">
                <a:solidFill>
                  <a:schemeClr val="tx1"/>
                </a:solidFill>
              </a:rPr>
              <a:t>Plans for production and evaluation of prototypes </a:t>
            </a:r>
            <a:r>
              <a:rPr lang="en-GB" sz="1500" dirty="0">
                <a:solidFill>
                  <a:srgbClr val="0070C0"/>
                </a:solidFill>
              </a:rPr>
              <a:t>(See C. Crowley Talk)</a:t>
            </a:r>
            <a:endParaRPr lang="en-US" sz="1500" dirty="0">
              <a:solidFill>
                <a:schemeClr val="tx1"/>
              </a:solidFill>
            </a:endParaRPr>
          </a:p>
          <a:p>
            <a:pPr lvl="1"/>
            <a:r>
              <a:rPr lang="en-GB" sz="1500" dirty="0">
                <a:solidFill>
                  <a:schemeClr val="tx1"/>
                </a:solidFill>
              </a:rPr>
              <a:t>Draft manufacturing, quality assurance, testing and procurement plans </a:t>
            </a:r>
            <a:r>
              <a:rPr lang="en-GB" sz="1500" dirty="0">
                <a:solidFill>
                  <a:srgbClr val="0070C0"/>
                </a:solidFill>
              </a:rPr>
              <a:t>(See M. Lee Talk) </a:t>
            </a:r>
            <a:endParaRPr lang="en-US" sz="1500" dirty="0">
              <a:solidFill>
                <a:schemeClr val="tx1"/>
              </a:solidFill>
            </a:endParaRPr>
          </a:p>
          <a:p>
            <a:pPr lvl="1"/>
            <a:r>
              <a:rPr lang="en-GB" sz="1500" dirty="0">
                <a:solidFill>
                  <a:schemeClr val="tx1"/>
                </a:solidFill>
              </a:rPr>
              <a:t>Preliminary installation plans including special tools and fixtures </a:t>
            </a:r>
            <a:endParaRPr lang="en-US" sz="1500" dirty="0">
              <a:solidFill>
                <a:schemeClr val="tx1"/>
              </a:solidFill>
            </a:endParaRPr>
          </a:p>
          <a:p>
            <a:pPr lvl="1"/>
            <a:r>
              <a:rPr lang="en-GB" sz="1500" dirty="0">
                <a:solidFill>
                  <a:schemeClr val="tx1"/>
                </a:solidFill>
              </a:rPr>
              <a:t>Preliminary cost and schedule estimate </a:t>
            </a:r>
            <a:r>
              <a:rPr lang="en-GB" sz="1500" dirty="0">
                <a:solidFill>
                  <a:srgbClr val="0070C0"/>
                </a:solidFill>
              </a:rPr>
              <a:t>(See Dune-docs 8816,8825,8831)</a:t>
            </a:r>
            <a:endParaRPr lang="en-US" sz="1500" dirty="0">
              <a:solidFill>
                <a:srgbClr val="0070C0"/>
              </a:solidFill>
            </a:endParaRPr>
          </a:p>
          <a:p>
            <a:pPr lvl="1"/>
            <a:r>
              <a:rPr lang="en-GB" sz="1500" dirty="0">
                <a:solidFill>
                  <a:schemeClr val="tx1"/>
                </a:solidFill>
              </a:rPr>
              <a:t>Results of value engineering exercise</a:t>
            </a:r>
            <a:endParaRPr lang="en-US" sz="1500" dirty="0">
              <a:solidFill>
                <a:schemeClr val="tx1"/>
              </a:solidFill>
            </a:endParaRPr>
          </a:p>
          <a:p>
            <a:pPr lvl="1"/>
            <a:r>
              <a:rPr lang="en-GB" sz="1500" strike="sngStrike" dirty="0">
                <a:solidFill>
                  <a:srgbClr val="FF0000"/>
                </a:solidFill>
              </a:rPr>
              <a:t>Resolution of previous or relevant </a:t>
            </a:r>
            <a:r>
              <a:rPr lang="en-GB" sz="1500" strike="sngStrike" dirty="0" err="1">
                <a:solidFill>
                  <a:srgbClr val="FF0000"/>
                </a:solidFill>
              </a:rPr>
              <a:t>ProtoDUNE</a:t>
            </a:r>
            <a:r>
              <a:rPr lang="en-GB" sz="1500" strike="sngStrike" dirty="0">
                <a:solidFill>
                  <a:srgbClr val="FF0000"/>
                </a:solidFill>
              </a:rPr>
              <a:t> review recommendations</a:t>
            </a:r>
            <a:endParaRPr lang="en-US" sz="1500" strike="sngStrike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15" name="Star: 5 Points 14">
            <a:extLst>
              <a:ext uri="{FF2B5EF4-FFF2-40B4-BE49-F238E27FC236}">
                <a16:creationId xmlns:a16="http://schemas.microsoft.com/office/drawing/2014/main" id="{4FE96519-7E5C-4F7A-80C6-01F8B318FE3A}"/>
              </a:ext>
            </a:extLst>
          </p:cNvPr>
          <p:cNvSpPr/>
          <p:nvPr/>
        </p:nvSpPr>
        <p:spPr>
          <a:xfrm>
            <a:off x="5171243" y="3870664"/>
            <a:ext cx="257452" cy="266330"/>
          </a:xfrm>
          <a:prstGeom prst="star5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tar: 5 Points 16">
            <a:extLst>
              <a:ext uri="{FF2B5EF4-FFF2-40B4-BE49-F238E27FC236}">
                <a16:creationId xmlns:a16="http://schemas.microsoft.com/office/drawing/2014/main" id="{C3578E46-2337-49A2-9F43-AC966E32982F}"/>
              </a:ext>
            </a:extLst>
          </p:cNvPr>
          <p:cNvSpPr/>
          <p:nvPr/>
        </p:nvSpPr>
        <p:spPr>
          <a:xfrm>
            <a:off x="6459985" y="4804299"/>
            <a:ext cx="257452" cy="266330"/>
          </a:xfrm>
          <a:prstGeom prst="star5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tar: 5 Points 17">
            <a:extLst>
              <a:ext uri="{FF2B5EF4-FFF2-40B4-BE49-F238E27FC236}">
                <a16:creationId xmlns:a16="http://schemas.microsoft.com/office/drawing/2014/main" id="{3775A6A3-3B23-41E8-9493-C9619BE0D56C}"/>
              </a:ext>
            </a:extLst>
          </p:cNvPr>
          <p:cNvSpPr/>
          <p:nvPr/>
        </p:nvSpPr>
        <p:spPr>
          <a:xfrm>
            <a:off x="4284956" y="5407980"/>
            <a:ext cx="257452" cy="266330"/>
          </a:xfrm>
          <a:prstGeom prst="star5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tar: 5 Points 18">
            <a:extLst>
              <a:ext uri="{FF2B5EF4-FFF2-40B4-BE49-F238E27FC236}">
                <a16:creationId xmlns:a16="http://schemas.microsoft.com/office/drawing/2014/main" id="{D4E9A506-1F05-49E0-967F-6BB0B947CB3D}"/>
              </a:ext>
            </a:extLst>
          </p:cNvPr>
          <p:cNvSpPr/>
          <p:nvPr/>
        </p:nvSpPr>
        <p:spPr>
          <a:xfrm>
            <a:off x="8120109" y="3295835"/>
            <a:ext cx="257452" cy="266330"/>
          </a:xfrm>
          <a:prstGeom prst="star5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ooter Placeholder 3">
            <a:extLst>
              <a:ext uri="{FF2B5EF4-FFF2-40B4-BE49-F238E27FC236}">
                <a16:creationId xmlns:a16="http://schemas.microsoft.com/office/drawing/2014/main" id="{A49A9670-7A30-44A9-8D0B-E4F6FD6F4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6138" y="6488430"/>
            <a:ext cx="5616575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Cory Crowley | Answers to Day 1 Questions</a:t>
            </a:r>
          </a:p>
        </p:txBody>
      </p:sp>
    </p:spTree>
    <p:extLst>
      <p:ext uri="{BB962C8B-B14F-4D97-AF65-F5344CB8AC3E}">
        <p14:creationId xmlns:p14="http://schemas.microsoft.com/office/powerpoint/2010/main" val="1410341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TSIB Layout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C1671ACC-74F9-42DC-ACAB-7345008259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9488" y="6488430"/>
            <a:ext cx="1136650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8.14.20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247597-EE32-4A0B-8728-7EA9CD2163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514" y="1681412"/>
            <a:ext cx="8433786" cy="3642077"/>
          </a:xfrm>
          <a:prstGeom prst="rect">
            <a:avLst/>
          </a:prstGeom>
        </p:spPr>
      </p:pic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B9F8B4B8-6186-457A-BD75-E58D364D0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6138" y="6488430"/>
            <a:ext cx="5616575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Cory Crowley | Answers to Day 1 Questions</a:t>
            </a:r>
          </a:p>
        </p:txBody>
      </p:sp>
    </p:spTree>
    <p:extLst>
      <p:ext uri="{BB962C8B-B14F-4D97-AF65-F5344CB8AC3E}">
        <p14:creationId xmlns:p14="http://schemas.microsoft.com/office/powerpoint/2010/main" val="3797885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Manufacturing Methods &amp; Acquisition Strategy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C1671ACC-74F9-42DC-ACAB-7345008259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9488" y="6488430"/>
            <a:ext cx="1136650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8.14.20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34A1E1A-ADB6-4888-8F59-AA1A95A0E86A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Engineering Document ED0012516</a:t>
            </a:r>
          </a:p>
          <a:p>
            <a:r>
              <a:rPr lang="en-US" dirty="0">
                <a:solidFill>
                  <a:schemeClr val="tx1"/>
                </a:solidFill>
              </a:rPr>
              <a:t>Embedded in BOE Supporting Documents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27DD9965-1BF8-40D9-95E7-4F5B41B101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3804980"/>
              </p:ext>
            </p:extLst>
          </p:nvPr>
        </p:nvGraphicFramePr>
        <p:xfrm>
          <a:off x="716756" y="2368936"/>
          <a:ext cx="7886699" cy="29397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80220">
                  <a:extLst>
                    <a:ext uri="{9D8B030D-6E8A-4147-A177-3AD203B41FA5}">
                      <a16:colId xmlns:a16="http://schemas.microsoft.com/office/drawing/2014/main" val="133558371"/>
                    </a:ext>
                  </a:extLst>
                </a:gridCol>
                <a:gridCol w="515751">
                  <a:extLst>
                    <a:ext uri="{9D8B030D-6E8A-4147-A177-3AD203B41FA5}">
                      <a16:colId xmlns:a16="http://schemas.microsoft.com/office/drawing/2014/main" val="3301401587"/>
                    </a:ext>
                  </a:extLst>
                </a:gridCol>
                <a:gridCol w="4942618">
                  <a:extLst>
                    <a:ext uri="{9D8B030D-6E8A-4147-A177-3AD203B41FA5}">
                      <a16:colId xmlns:a16="http://schemas.microsoft.com/office/drawing/2014/main" val="4167129496"/>
                    </a:ext>
                  </a:extLst>
                </a:gridCol>
                <a:gridCol w="558731">
                  <a:extLst>
                    <a:ext uri="{9D8B030D-6E8A-4147-A177-3AD203B41FA5}">
                      <a16:colId xmlns:a16="http://schemas.microsoft.com/office/drawing/2014/main" val="2808960141"/>
                    </a:ext>
                  </a:extLst>
                </a:gridCol>
                <a:gridCol w="623200">
                  <a:extLst>
                    <a:ext uri="{9D8B030D-6E8A-4147-A177-3AD203B41FA5}">
                      <a16:colId xmlns:a16="http://schemas.microsoft.com/office/drawing/2014/main" val="3217961220"/>
                    </a:ext>
                  </a:extLst>
                </a:gridCol>
                <a:gridCol w="666179">
                  <a:extLst>
                    <a:ext uri="{9D8B030D-6E8A-4147-A177-3AD203B41FA5}">
                      <a16:colId xmlns:a16="http://schemas.microsoft.com/office/drawing/2014/main" val="1226283464"/>
                    </a:ext>
                  </a:extLst>
                </a:gridCol>
              </a:tblGrid>
              <a:tr h="15472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ITEM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7" marR="6447" marT="64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REVISION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7" marR="6447" marT="64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DESCRIPTION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7" marR="6447" marT="64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QTY, EACH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7" marR="6447" marT="64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COST, EACH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7" marR="6447" marT="64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COST, TOTAL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7" marR="6447" marT="6447" marB="0" anchor="b"/>
                </a:tc>
                <a:extLst>
                  <a:ext uri="{0D108BD9-81ED-4DB2-BD59-A6C34878D82A}">
                    <a16:rowId xmlns:a16="http://schemas.microsoft.com/office/drawing/2014/main" val="676861926"/>
                  </a:ext>
                </a:extLst>
              </a:tr>
              <a:tr h="15472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F10128180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7" marR="6447" marT="64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NONE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7" marR="6447" marT="64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LBNF INSTRUMENTATION LINE CONNECTOR BODY, MODULE PENETRATION SIDE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7" marR="6447" marT="64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7" marR="6447" marT="64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400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7" marR="6447" marT="64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400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7" marR="6447" marT="6447" marB="0" anchor="b"/>
                </a:tc>
                <a:extLst>
                  <a:ext uri="{0D108BD9-81ED-4DB2-BD59-A6C34878D82A}">
                    <a16:rowId xmlns:a16="http://schemas.microsoft.com/office/drawing/2014/main" val="3353831763"/>
                  </a:ext>
                </a:extLst>
              </a:tr>
              <a:tr h="15472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F10132365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7" marR="6447" marT="64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NONE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7" marR="6447" marT="64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TUBE, LBNF MODULE - INSTRUMENTATION LINE FEEDTHROUGH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7" marR="6447" marT="64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7" marR="6447" marT="64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19.5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7" marR="6447" marT="64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117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7" marR="6447" marT="6447" marB="0" anchor="b"/>
                </a:tc>
                <a:extLst>
                  <a:ext uri="{0D108BD9-81ED-4DB2-BD59-A6C34878D82A}">
                    <a16:rowId xmlns:a16="http://schemas.microsoft.com/office/drawing/2014/main" val="128514782"/>
                  </a:ext>
                </a:extLst>
              </a:tr>
              <a:tr h="15472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F10132361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7" marR="6447" marT="64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NONE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7" marR="6447" marT="64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TUBE, LBNF MODULE - LINE CONNECTOR MAIN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7" marR="6447" marT="64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7" marR="6447" marT="64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1510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7" marR="6447" marT="64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1510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7" marR="6447" marT="6447" marB="0" anchor="b"/>
                </a:tc>
                <a:extLst>
                  <a:ext uri="{0D108BD9-81ED-4DB2-BD59-A6C34878D82A}">
                    <a16:rowId xmlns:a16="http://schemas.microsoft.com/office/drawing/2014/main" val="198646978"/>
                  </a:ext>
                </a:extLst>
              </a:tr>
              <a:tr h="15472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F10132364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7" marR="6447" marT="64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NONE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7" marR="6447" marT="64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LBNF MODULE, INSTRUMENTATION LINE CAP CONNECTOR BODY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7" marR="6447" marT="64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7" marR="6447" marT="64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400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7" marR="6447" marT="64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400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7" marR="6447" marT="6447" marB="0" anchor="b"/>
                </a:tc>
                <a:extLst>
                  <a:ext uri="{0D108BD9-81ED-4DB2-BD59-A6C34878D82A}">
                    <a16:rowId xmlns:a16="http://schemas.microsoft.com/office/drawing/2014/main" val="3125796511"/>
                  </a:ext>
                </a:extLst>
              </a:tr>
              <a:tr h="15472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F10132362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7" marR="6447" marT="64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NONE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7" marR="6447" marT="64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TUBE, LBNF MODULE - LINE CONNECTOR LABYRINTH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7" marR="6447" marT="64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7" marR="6447" marT="64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414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7" marR="6447" marT="64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414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7" marR="6447" marT="6447" marB="0" anchor="b"/>
                </a:tc>
                <a:extLst>
                  <a:ext uri="{0D108BD9-81ED-4DB2-BD59-A6C34878D82A}">
                    <a16:rowId xmlns:a16="http://schemas.microsoft.com/office/drawing/2014/main" val="2989775602"/>
                  </a:ext>
                </a:extLst>
              </a:tr>
              <a:tr h="15472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F10135204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7" marR="6447" marT="64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NONE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7" marR="6447" marT="64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FILL, LBNF MODULE A TUB - INSTRUMENTATION LINE GROUT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7" marR="6447" marT="64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7" marR="6447" marT="64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50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7" marR="6447" marT="64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50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7" marR="6447" marT="6447" marB="0" anchor="b"/>
                </a:tc>
                <a:extLst>
                  <a:ext uri="{0D108BD9-81ED-4DB2-BD59-A6C34878D82A}">
                    <a16:rowId xmlns:a16="http://schemas.microsoft.com/office/drawing/2014/main" val="1451327873"/>
                  </a:ext>
                </a:extLst>
              </a:tr>
              <a:tr h="15472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F10132379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7" marR="6447" marT="64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NONE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7" marR="6447" marT="64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LBNF MODULE, INSTRUMENTATION LINE TOP PLUG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7" marR="6447" marT="64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7" marR="6447" marT="64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7" marR="6447" marT="64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7" marR="6447" marT="6447" marB="0" anchor="b"/>
                </a:tc>
                <a:extLst>
                  <a:ext uri="{0D108BD9-81ED-4DB2-BD59-A6C34878D82A}">
                    <a16:rowId xmlns:a16="http://schemas.microsoft.com/office/drawing/2014/main" val="2498335772"/>
                  </a:ext>
                </a:extLst>
              </a:tr>
              <a:tr h="15472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FC0071115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7" marR="6447" marT="64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NONE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7" marR="6447" marT="64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SERRATED BELLEVILLE, 0.539 ID, 0.748 OD, 0.042 THK, 0.071 HT SS304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7" marR="6447" marT="64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7" marR="6447" marT="64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7" marR="6447" marT="64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7" marR="6447" marT="6447" marB="0" anchor="b"/>
                </a:tc>
                <a:extLst>
                  <a:ext uri="{0D108BD9-81ED-4DB2-BD59-A6C34878D82A}">
                    <a16:rowId xmlns:a16="http://schemas.microsoft.com/office/drawing/2014/main" val="3101883282"/>
                  </a:ext>
                </a:extLst>
              </a:tr>
              <a:tr h="15472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FC0074842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7" marR="6447" marT="64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NONE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7" marR="6447" marT="64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MCMASTER-CARR P/N # 8891T790_316 STAINLESS STEEL EYEBOLT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7" marR="6447" marT="64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7" marR="6447" marT="64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7" marR="6447" marT="64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7" marR="6447" marT="6447" marB="0" anchor="b"/>
                </a:tc>
                <a:extLst>
                  <a:ext uri="{0D108BD9-81ED-4DB2-BD59-A6C34878D82A}">
                    <a16:rowId xmlns:a16="http://schemas.microsoft.com/office/drawing/2014/main" val="2003683310"/>
                  </a:ext>
                </a:extLst>
              </a:tr>
              <a:tr h="15472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F10135239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7" marR="6447" marT="64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NONE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7" marR="6447" marT="64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ASSEMBLY, OMEGA NHX CERAMIC ULTRA HIGH TEMPERATURE TYPE K MALE THERMOCOUPLE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7" marR="6447" marT="64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7" marR="6447" marT="64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7" marR="6447" marT="64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60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7" marR="6447" marT="6447" marB="0" anchor="b"/>
                </a:tc>
                <a:extLst>
                  <a:ext uri="{0D108BD9-81ED-4DB2-BD59-A6C34878D82A}">
                    <a16:rowId xmlns:a16="http://schemas.microsoft.com/office/drawing/2014/main" val="2324871986"/>
                  </a:ext>
                </a:extLst>
              </a:tr>
              <a:tr h="15472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FC0019827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7" marR="6447" marT="64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NONE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7" marR="6447" marT="64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u="none" strike="noStrike">
                          <a:effectLst/>
                        </a:rPr>
                        <a:t>DOWEL PIN, 0.25OD X 1.75LG, SS416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7" marR="6447" marT="64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7" marR="6447" marT="64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7" marR="6447" marT="64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7" marR="6447" marT="6447" marB="0" anchor="b"/>
                </a:tc>
                <a:extLst>
                  <a:ext uri="{0D108BD9-81ED-4DB2-BD59-A6C34878D82A}">
                    <a16:rowId xmlns:a16="http://schemas.microsoft.com/office/drawing/2014/main" val="4031440188"/>
                  </a:ext>
                </a:extLst>
              </a:tr>
              <a:tr h="15472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FC0051843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7" marR="6447" marT="64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NONE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7" marR="6447" marT="64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BHMS-PH,4-40X.75LG,SS416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7" marR="6447" marT="64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7" marR="6447" marT="64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7" marR="6447" marT="64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7" marR="6447" marT="6447" marB="0" anchor="b"/>
                </a:tc>
                <a:extLst>
                  <a:ext uri="{0D108BD9-81ED-4DB2-BD59-A6C34878D82A}">
                    <a16:rowId xmlns:a16="http://schemas.microsoft.com/office/drawing/2014/main" val="3422106991"/>
                  </a:ext>
                </a:extLst>
              </a:tr>
              <a:tr h="15472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FC0073578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7" marR="6447" marT="64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NONE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7" marR="6447" marT="64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MCMASTER-CARR P/N # 91007A614, 18-8 SS OVERSIZED SPLIT LOCK WASHER, #4, 0.12" ID, 0.223" OD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7" marR="6447" marT="64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7" marR="6447" marT="64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7" marR="6447" marT="64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7" marR="6447" marT="6447" marB="0" anchor="b"/>
                </a:tc>
                <a:extLst>
                  <a:ext uri="{0D108BD9-81ED-4DB2-BD59-A6C34878D82A}">
                    <a16:rowId xmlns:a16="http://schemas.microsoft.com/office/drawing/2014/main" val="3294613318"/>
                  </a:ext>
                </a:extLst>
              </a:tr>
              <a:tr h="15472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F10135240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7" marR="6447" marT="64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NONE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7" marR="6447" marT="64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ASSEMBLY, OMEGA NHX CERAMIC ULTRA HIGH TEMPERATURE TYPE K FEMALE THERMOCOUPLE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7" marR="6447" marT="64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7" marR="6447" marT="64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7" marR="6447" marT="64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60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7" marR="6447" marT="6447" marB="0" anchor="b"/>
                </a:tc>
                <a:extLst>
                  <a:ext uri="{0D108BD9-81ED-4DB2-BD59-A6C34878D82A}">
                    <a16:rowId xmlns:a16="http://schemas.microsoft.com/office/drawing/2014/main" val="475584380"/>
                  </a:ext>
                </a:extLst>
              </a:tr>
              <a:tr h="15472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FC0074843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7" marR="6447" marT="64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NONE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7" marR="6447" marT="64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MCMASTER-CARR P/N # 5416K210_WORM-DRIVE CLAMPS FOR FIRM HOSE AND TUBE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7" marR="6447" marT="64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7" marR="6447" marT="64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7" marR="6447" marT="64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7" marR="6447" marT="6447" marB="0" anchor="b"/>
                </a:tc>
                <a:extLst>
                  <a:ext uri="{0D108BD9-81ED-4DB2-BD59-A6C34878D82A}">
                    <a16:rowId xmlns:a16="http://schemas.microsoft.com/office/drawing/2014/main" val="120901608"/>
                  </a:ext>
                </a:extLst>
              </a:tr>
              <a:tr h="154725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7" marR="6447" marT="644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7" marR="6447" marT="64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CUT LENGTH &amp; MACHINING ALLOWANCE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7" marR="6447" marT="64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7" marR="6447" marT="64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2500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7" marR="6447" marT="64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2500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7" marR="6447" marT="6447" marB="0" anchor="b"/>
                </a:tc>
                <a:extLst>
                  <a:ext uri="{0D108BD9-81ED-4DB2-BD59-A6C34878D82A}">
                    <a16:rowId xmlns:a16="http://schemas.microsoft.com/office/drawing/2014/main" val="3164955895"/>
                  </a:ext>
                </a:extLst>
              </a:tr>
              <a:tr h="154725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7" marR="6447" marT="644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7" marR="6447" marT="644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7" marR="6447" marT="644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7" marR="6447" marT="644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7" marR="6447" marT="644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7" marR="6447" marT="6447" marB="0" anchor="b"/>
                </a:tc>
                <a:extLst>
                  <a:ext uri="{0D108BD9-81ED-4DB2-BD59-A6C34878D82A}">
                    <a16:rowId xmlns:a16="http://schemas.microsoft.com/office/drawing/2014/main" val="4131461625"/>
                  </a:ext>
                </a:extLst>
              </a:tr>
              <a:tr h="154725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7" marR="6447" marT="644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7" marR="6447" marT="644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7" marR="6447" marT="644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7" marR="6447" marT="64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TOTAL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7" marR="6447" marT="64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5562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7" marR="6447" marT="6447" marB="0" anchor="b"/>
                </a:tc>
                <a:extLst>
                  <a:ext uri="{0D108BD9-81ED-4DB2-BD59-A6C34878D82A}">
                    <a16:rowId xmlns:a16="http://schemas.microsoft.com/office/drawing/2014/main" val="212104981"/>
                  </a:ext>
                </a:extLst>
              </a:tr>
            </a:tbl>
          </a:graphicData>
        </a:graphic>
      </p:graphicFrame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4CC76BE2-E197-497E-894D-964B646E7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6138" y="6488430"/>
            <a:ext cx="5616575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Cory Crowley | Answers to Day 1 Questions</a:t>
            </a:r>
          </a:p>
        </p:txBody>
      </p:sp>
    </p:spTree>
    <p:extLst>
      <p:ext uri="{BB962C8B-B14F-4D97-AF65-F5344CB8AC3E}">
        <p14:creationId xmlns:p14="http://schemas.microsoft.com/office/powerpoint/2010/main" val="8274353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Prototype / Vendor Qualification Parts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C1671ACC-74F9-42DC-ACAB-7345008259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9488" y="6488430"/>
            <a:ext cx="1136650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8.14.20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2118CAD-6095-4B8F-84BF-2D04487EE6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028695" y="1648830"/>
            <a:ext cx="5150109" cy="3856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5693E306-78AA-4813-83E1-63A0EC3C0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6138" y="6488430"/>
            <a:ext cx="5616575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Cory Crowley | Answers to Day 1 Questions</a:t>
            </a:r>
          </a:p>
        </p:txBody>
      </p:sp>
    </p:spTree>
    <p:extLst>
      <p:ext uri="{BB962C8B-B14F-4D97-AF65-F5344CB8AC3E}">
        <p14:creationId xmlns:p14="http://schemas.microsoft.com/office/powerpoint/2010/main" val="1579472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Preliminary Installation Plans: Special Tools &amp; Fixtures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C1671ACC-74F9-42DC-ACAB-7345008259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9488" y="6488430"/>
            <a:ext cx="1136650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8.14.20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7A65128-D030-4DBD-82FC-3E33D5E0391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1001878"/>
            <a:ext cx="4021703" cy="1987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78806E8-EFAE-4315-8A55-CC16807974B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606" y="905521"/>
            <a:ext cx="3896816" cy="208340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D7D58E63-0A31-4318-9F19-D4B3C180C4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9196418"/>
              </p:ext>
            </p:extLst>
          </p:nvPr>
        </p:nvGraphicFramePr>
        <p:xfrm>
          <a:off x="513485" y="3161338"/>
          <a:ext cx="8117029" cy="31546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57823">
                  <a:extLst>
                    <a:ext uri="{9D8B030D-6E8A-4147-A177-3AD203B41FA5}">
                      <a16:colId xmlns:a16="http://schemas.microsoft.com/office/drawing/2014/main" val="2908984961"/>
                    </a:ext>
                  </a:extLst>
                </a:gridCol>
                <a:gridCol w="1000187">
                  <a:extLst>
                    <a:ext uri="{9D8B030D-6E8A-4147-A177-3AD203B41FA5}">
                      <a16:colId xmlns:a16="http://schemas.microsoft.com/office/drawing/2014/main" val="1422819421"/>
                    </a:ext>
                  </a:extLst>
                </a:gridCol>
                <a:gridCol w="1120565">
                  <a:extLst>
                    <a:ext uri="{9D8B030D-6E8A-4147-A177-3AD203B41FA5}">
                      <a16:colId xmlns:a16="http://schemas.microsoft.com/office/drawing/2014/main" val="1743243334"/>
                    </a:ext>
                  </a:extLst>
                </a:gridCol>
                <a:gridCol w="993724">
                  <a:extLst>
                    <a:ext uri="{9D8B030D-6E8A-4147-A177-3AD203B41FA5}">
                      <a16:colId xmlns:a16="http://schemas.microsoft.com/office/drawing/2014/main" val="2390818229"/>
                    </a:ext>
                  </a:extLst>
                </a:gridCol>
                <a:gridCol w="866883">
                  <a:extLst>
                    <a:ext uri="{9D8B030D-6E8A-4147-A177-3AD203B41FA5}">
                      <a16:colId xmlns:a16="http://schemas.microsoft.com/office/drawing/2014/main" val="3584516750"/>
                    </a:ext>
                  </a:extLst>
                </a:gridCol>
                <a:gridCol w="815985">
                  <a:extLst>
                    <a:ext uri="{9D8B030D-6E8A-4147-A177-3AD203B41FA5}">
                      <a16:colId xmlns:a16="http://schemas.microsoft.com/office/drawing/2014/main" val="2335393681"/>
                    </a:ext>
                  </a:extLst>
                </a:gridCol>
                <a:gridCol w="815985">
                  <a:extLst>
                    <a:ext uri="{9D8B030D-6E8A-4147-A177-3AD203B41FA5}">
                      <a16:colId xmlns:a16="http://schemas.microsoft.com/office/drawing/2014/main" val="211600747"/>
                    </a:ext>
                  </a:extLst>
                </a:gridCol>
                <a:gridCol w="845877">
                  <a:extLst>
                    <a:ext uri="{9D8B030D-6E8A-4147-A177-3AD203B41FA5}">
                      <a16:colId xmlns:a16="http://schemas.microsoft.com/office/drawing/2014/main" val="3516265874"/>
                    </a:ext>
                  </a:extLst>
                </a:gridCol>
              </a:tblGrid>
              <a:tr h="80803">
                <a:tc gridSpan="8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Horns - Module Assembly &amp; Support Stands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4397451"/>
                  </a:ext>
                </a:extLst>
              </a:tr>
              <a:tr h="24241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Scope Item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Chicago Metal Fabricators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Milan's Machining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Comet Fabricating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Robinson Fab &amp; Machine 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Burns Machine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Dial Machine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Precision Boring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871372833"/>
                  </a:ext>
                </a:extLst>
              </a:tr>
              <a:tr h="8080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935316370"/>
                  </a:ext>
                </a:extLst>
              </a:tr>
              <a:tr h="8080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653854216"/>
                  </a:ext>
                </a:extLst>
              </a:tr>
              <a:tr h="16160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Module Assembly &amp; Test Stands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31,992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38,075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44,525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53,119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58,070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74,000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92,000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399844329"/>
                  </a:ext>
                </a:extLst>
              </a:tr>
              <a:tr h="8080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703442638"/>
                  </a:ext>
                </a:extLst>
              </a:tr>
              <a:tr h="8080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043398740"/>
                  </a:ext>
                </a:extLst>
              </a:tr>
              <a:tr h="8080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626855564"/>
                  </a:ext>
                </a:extLst>
              </a:tr>
              <a:tr h="8080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586567356"/>
                  </a:ext>
                </a:extLst>
              </a:tr>
              <a:tr h="8080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Total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31,992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38,075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44,525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53,119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58,070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74,000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92,000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662234220"/>
                  </a:ext>
                </a:extLst>
              </a:tr>
              <a:tr h="137821"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082595807"/>
                  </a:ext>
                </a:extLst>
              </a:tr>
              <a:tr h="133905"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Total Average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38197.33333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887507372"/>
                  </a:ext>
                </a:extLst>
              </a:tr>
              <a:tr h="73458"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555783967"/>
                  </a:ext>
                </a:extLst>
              </a:tr>
              <a:tr h="24241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1.75 X cost for 3 test stands and 2 assembly tables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Total with Increase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66845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en-US" sz="10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813758970"/>
                  </a:ext>
                </a:extLst>
              </a:tr>
            </a:tbl>
          </a:graphicData>
        </a:graphic>
      </p:graphicFrame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E4188099-C5DB-45AC-8CFD-315FF8F78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6138" y="6488430"/>
            <a:ext cx="5616575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Cory Crowley | Answers to Day 1 Questions</a:t>
            </a:r>
          </a:p>
        </p:txBody>
      </p:sp>
    </p:spTree>
    <p:extLst>
      <p:ext uri="{BB962C8B-B14F-4D97-AF65-F5344CB8AC3E}">
        <p14:creationId xmlns:p14="http://schemas.microsoft.com/office/powerpoint/2010/main" val="24715817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of Value Engineering Exercise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C1671ACC-74F9-42DC-ACAB-7345008259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9488" y="6488430"/>
            <a:ext cx="1136650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8.14.20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B4A56FBB-1632-4908-8DBC-3A3771BA0D5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7200" y="1238250"/>
            <a:ext cx="5180120" cy="2295064"/>
          </a:xfrm>
        </p:spPr>
        <p:txBody>
          <a:bodyPr/>
          <a:lstStyle/>
          <a:p>
            <a:r>
              <a:rPr lang="en-US" sz="2000" dirty="0">
                <a:solidFill>
                  <a:schemeClr val="tx1"/>
                </a:solidFill>
              </a:rPr>
              <a:t>Three Major Efforts: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End-wall alternative machining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Cooling panel optimization.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SLB, Utility / </a:t>
            </a:r>
            <a:r>
              <a:rPr lang="en-US" dirty="0" err="1">
                <a:solidFill>
                  <a:schemeClr val="tx1"/>
                </a:solidFill>
              </a:rPr>
              <a:t>Insturmentation</a:t>
            </a:r>
            <a:r>
              <a:rPr lang="en-US" dirty="0">
                <a:solidFill>
                  <a:schemeClr val="tx1"/>
                </a:solidFill>
              </a:rPr>
              <a:t>, &amp; drive system standardization.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E38F3F84-346B-42D3-A85A-1DD23217DF49}"/>
              </a:ext>
            </a:extLst>
          </p:cNvPr>
          <p:cNvSpPr txBox="1">
            <a:spLocks/>
          </p:cNvSpPr>
          <p:nvPr/>
        </p:nvSpPr>
        <p:spPr>
          <a:xfrm>
            <a:off x="454025" y="3295835"/>
            <a:ext cx="5183295" cy="2874146"/>
          </a:xfrm>
          <a:prstGeom prst="rect">
            <a:avLst/>
          </a:prstGeom>
        </p:spPr>
        <p:txBody>
          <a:bodyPr lIns="0" rIns="0"/>
          <a:lstStyle>
            <a:lvl1pPr marL="256032" indent="-265176" algn="l" defTabSz="457200" rtl="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2200" b="0" i="0" kern="1200">
                <a:solidFill>
                  <a:srgbClr val="63666A"/>
                </a:solidFill>
                <a:latin typeface="Helvetica"/>
                <a:ea typeface="Geneva" charset="0"/>
                <a:cs typeface="Geneva" charset="0"/>
              </a:defRPr>
            </a:lvl1pPr>
            <a:lvl2pPr marL="320040" indent="256032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20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2pPr>
            <a:lvl3pPr marL="640080" indent="228600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8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3pPr>
            <a:lvl4pPr marL="914400" indent="228600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16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4pPr>
            <a:lvl5pPr marL="1143000" indent="192024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4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/>
                </a:solidFill>
              </a:rPr>
              <a:t>Results: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Stick with gun drilled holes, otherwise adds another ~100K+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No 1.2MW panels needed. 2.4MW drops from 4 to 2.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Significant engineering &amp; drafting package design savings / schedule advancement.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8F2AE6B-F50A-4E1E-8545-769238223D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6067" y="822835"/>
            <a:ext cx="2584233" cy="260616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7131D54-0292-4B1F-AB8B-D3801E022C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6066" y="3533314"/>
            <a:ext cx="2584233" cy="2636667"/>
          </a:xfrm>
          <a:prstGeom prst="rect">
            <a:avLst/>
          </a:prstGeom>
        </p:spPr>
      </p:pic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CFE42A02-5D43-422E-AF1F-D29A696EE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6138" y="6488430"/>
            <a:ext cx="5616575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Cory Crowley | Answers to Day 1 Questions</a:t>
            </a:r>
          </a:p>
        </p:txBody>
      </p:sp>
    </p:spTree>
    <p:extLst>
      <p:ext uri="{BB962C8B-B14F-4D97-AF65-F5344CB8AC3E}">
        <p14:creationId xmlns:p14="http://schemas.microsoft.com/office/powerpoint/2010/main" val="1668407137"/>
      </p:ext>
    </p:extLst>
  </p:cSld>
  <p:clrMapOvr>
    <a:masterClrMapping/>
  </p:clrMapOvr>
</p:sld>
</file>

<file path=ppt/theme/theme1.xml><?xml version="1.0" encoding="utf-8"?>
<a:theme xmlns:a="http://schemas.openxmlformats.org/drawingml/2006/main" name="LBNF Template_05121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BNF Content-Footer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44920</TotalTime>
  <Words>840</Words>
  <Application>Microsoft Office PowerPoint</Application>
  <PresentationFormat>On-screen Show (4:3)</PresentationFormat>
  <Paragraphs>246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Helvetica</vt:lpstr>
      <vt:lpstr>Lucida Grande</vt:lpstr>
      <vt:lpstr>Times New Roman</vt:lpstr>
      <vt:lpstr>LBNF Template_051215</vt:lpstr>
      <vt:lpstr>LBNF Content-Footer Theme</vt:lpstr>
      <vt:lpstr>Neutrino Beamline Modules Preliminary Design Review</vt:lpstr>
      <vt:lpstr>Question 1 – Seismic Activity Assessment</vt:lpstr>
      <vt:lpstr>Question 2 – Deliverables List (Origin: ProtoDUNE)</vt:lpstr>
      <vt:lpstr>TSIB Layout</vt:lpstr>
      <vt:lpstr>Manufacturing Methods &amp; Acquisition Strategy</vt:lpstr>
      <vt:lpstr>Additional Prototype / Vendor Qualification Parts</vt:lpstr>
      <vt:lpstr>Preliminary Installation Plans: Special Tools &amp; Fixtures</vt:lpstr>
      <vt:lpstr>Results of Value Engineering Exercise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Sandbox Studio</dc:creator>
  <cp:lastModifiedBy>Cory F. Crowley</cp:lastModifiedBy>
  <cp:revision>520</cp:revision>
  <cp:lastPrinted>2015-05-22T11:54:13Z</cp:lastPrinted>
  <dcterms:created xsi:type="dcterms:W3CDTF">2015-04-30T14:29:22Z</dcterms:created>
  <dcterms:modified xsi:type="dcterms:W3CDTF">2020-08-14T14:31:02Z</dcterms:modified>
</cp:coreProperties>
</file>