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63" r:id="rId3"/>
    <p:sldId id="1798" r:id="rId4"/>
    <p:sldId id="1833" r:id="rId5"/>
    <p:sldId id="1834" r:id="rId6"/>
    <p:sldId id="1835" r:id="rId7"/>
    <p:sldId id="1836" r:id="rId8"/>
    <p:sldId id="1837" r:id="rId9"/>
    <p:sldId id="1789" r:id="rId10"/>
    <p:sldId id="1831" r:id="rId11"/>
    <p:sldId id="1822" r:id="rId12"/>
    <p:sldId id="1823" r:id="rId13"/>
    <p:sldId id="1838" r:id="rId14"/>
    <p:sldId id="1827" r:id="rId15"/>
    <p:sldId id="1839" r:id="rId16"/>
    <p:sldId id="1840" r:id="rId17"/>
    <p:sldId id="339" r:id="rId1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79646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3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Modules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</a:t>
            </a:r>
          </a:p>
          <a:p>
            <a:r>
              <a:rPr lang="en-US" dirty="0">
                <a:latin typeface="Helvetica" charset="0"/>
              </a:rPr>
              <a:t>14 August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Instrumentation &amp; Utility Line Design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2610"/>
            <a:ext cx="7035553" cy="569268"/>
          </a:xfrm>
        </p:spPr>
        <p:txBody>
          <a:bodyPr/>
          <a:lstStyle/>
          <a:p>
            <a:r>
              <a:rPr lang="en-US" dirty="0"/>
              <a:t>Horn B Utility / Instrumentation Line Placement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2308633" y="980358"/>
            <a:ext cx="4517679" cy="52532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07E368A-76F3-480C-B609-D96449D1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00" y="1100756"/>
            <a:ext cx="4317400" cy="5080229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F1E12E8-30FA-4AA9-B1F8-0CC3C6D1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6EACCF8-4D79-46CF-85CA-F369CB43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401894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32610"/>
            <a:ext cx="6467383" cy="569268"/>
          </a:xfrm>
        </p:spPr>
        <p:txBody>
          <a:bodyPr/>
          <a:lstStyle/>
          <a:p>
            <a:r>
              <a:rPr lang="en-US" dirty="0"/>
              <a:t>Horn C Utility / Instrumentation Line Placement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1669445" y="980358"/>
            <a:ext cx="5868610" cy="52532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DF427759-0C37-4BBA-B8C1-E8FD142D2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50" y="1086222"/>
            <a:ext cx="5632471" cy="5046260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D10F41E-A23F-4D10-B231-C433E629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6122FB9-55F1-4777-87A1-D03B128C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31350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Upper Interfaces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96BA3442-4EAA-4B6E-96E1-F938A765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42" y="2687838"/>
            <a:ext cx="7392154" cy="350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A864179-7D09-4A55-B091-DFC1F2B2EF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232" y="1277086"/>
            <a:ext cx="8206374" cy="1537135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lines have independent connections to battlement feed-through.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Solid lines put weight on vertical penetrations until support on beam-left can accommodate a flex line.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Ejector motive flow and return flow likely split large feed pipes.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E875504B-E529-44A7-AB47-5C29767B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C17BF63-C32F-4612-8E2C-66996550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1368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Utility / Instrumentation Line Specifications: Material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88AB7-44A9-4015-A42E-B4ED1BFD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70149"/>
            <a:ext cx="8287305" cy="4297121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0934CB3-B5F9-4E12-A766-F543AFE071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25551"/>
            <a:ext cx="8074241" cy="48401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Utilizes COTS tube/pipe sizes. Three have minor machine work.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95ECD2D-DFD7-4A5C-BF68-D00DABAC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346D980-3855-4FB2-A489-004B076D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67154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Utility / Instrumentation Line Specifications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17532D-80E4-4A25-819E-82A58D741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99363"/>
              </p:ext>
            </p:extLst>
          </p:nvPr>
        </p:nvGraphicFramePr>
        <p:xfrm>
          <a:off x="457200" y="3429000"/>
          <a:ext cx="8293100" cy="275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795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3705305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</a:tblGrid>
              <a:tr h="2882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Line Type / Feature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Specification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K Thermocouple Range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-35C to 1260C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5609583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Utility Operating Pressure (Argon)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567547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Utility Operating Pressure (RAW)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9664389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Utility Test Pressure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4567634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0.375” Utility Weight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20lbs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1978075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1.0” Utility Weight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100lbs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9417519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1.5” Utility Weight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210lbs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7702540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2.0” Utility Weight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200lbs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3451398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Instrumentation Line Weight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285lbs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898860"/>
                  </a:ext>
                </a:extLst>
              </a:tr>
              <a:tr h="247059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Instrumentation Line Grout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Masterflow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885 (Metal Aggregate)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054210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3E982-9E65-4D7B-8716-FE3B25D73D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52466"/>
          </a:xfrm>
        </p:spPr>
        <p:txBody>
          <a:bodyPr/>
          <a:lstStyle/>
          <a:p>
            <a:r>
              <a:rPr lang="en-US" dirty="0"/>
              <a:t>All line specifications meet or exceed </a:t>
            </a:r>
            <a:r>
              <a:rPr lang="en-US" dirty="0" err="1"/>
              <a:t>NuMI</a:t>
            </a:r>
            <a:r>
              <a:rPr lang="en-US" dirty="0"/>
              <a:t> specs.</a:t>
            </a:r>
          </a:p>
          <a:p>
            <a:r>
              <a:rPr lang="en-US" dirty="0"/>
              <a:t>Weight increase must be handled by specialized lifting fixture for careful thread engagement.</a:t>
            </a:r>
          </a:p>
          <a:p>
            <a:r>
              <a:rPr lang="en-US" dirty="0"/>
              <a:t>Bare lines, even without shielding, surpass 50-100lbs due to shielding thickness and should not be engaged without a fixture.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D17CAD6-965E-4BA3-8194-B1AB1433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E20B8C8-976D-4264-A495-07FBC68D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04070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Testing &amp; Q/A Plans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3E982-9E65-4D7B-8716-FE3B25D73DC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211987"/>
          </a:xfrm>
        </p:spPr>
        <p:txBody>
          <a:bodyPr/>
          <a:lstStyle/>
          <a:p>
            <a:r>
              <a:rPr lang="en-US" dirty="0"/>
              <a:t>All utility &amp; Instrumentation lines must be tested for pressure or continuity / correct readout.</a:t>
            </a:r>
          </a:p>
          <a:p>
            <a:r>
              <a:rPr lang="en-US" dirty="0"/>
              <a:t>Multiple lessons learned from </a:t>
            </a:r>
            <a:r>
              <a:rPr lang="en-US" dirty="0" err="1"/>
              <a:t>NuMI</a:t>
            </a:r>
            <a:r>
              <a:rPr lang="en-US" dirty="0"/>
              <a:t> experience.</a:t>
            </a:r>
          </a:p>
          <a:p>
            <a:pPr lvl="1"/>
            <a:r>
              <a:rPr lang="en-US" dirty="0"/>
              <a:t>Need readout maps for what thermocouples go where.</a:t>
            </a:r>
          </a:p>
          <a:p>
            <a:pPr lvl="1"/>
            <a:r>
              <a:rPr lang="en-US" dirty="0"/>
              <a:t>Bagged &amp; tagged utility lines with test date &amp; witness.</a:t>
            </a:r>
          </a:p>
          <a:p>
            <a:pPr lvl="1"/>
            <a:r>
              <a:rPr lang="en-US" dirty="0"/>
              <a:t>Cap utility lines.</a:t>
            </a:r>
          </a:p>
          <a:p>
            <a:pPr lvl="1"/>
            <a:r>
              <a:rPr lang="en-US" dirty="0"/>
              <a:t>Protect ceramic ends of instrumentation lines.</a:t>
            </a:r>
          </a:p>
          <a:p>
            <a:r>
              <a:rPr lang="en-US" dirty="0"/>
              <a:t>See detailed assembly &amp; testing procedure by Meredith Lee.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5E4D3A4-EDFE-4E37-92BE-A9D7F407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98961A1-143E-4645-BE78-E54F7361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322750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8AC8EF8-537B-44F0-B363-50C178479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36625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utility and instrumentation lines are derived from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NoVA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Module design.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Utility line sizes range from 3/8” to 2”.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2” size utilizes adapter to 2.5” NPS SCH 10.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3/8” size is likely not installed until 2.4MW operation, and rarely changed.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Penetration line-sets are identical across all modules.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 are the twin instrumentation lines routed through the TUB.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Instrumentation line expanded from 5 to 6 thermocouple connections.</a:t>
            </a:r>
          </a:p>
          <a:p>
            <a:pPr lvl="1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Improvements made for rigging concerns, connection Q/A, &amp; repairability. </a:t>
            </a:r>
          </a:p>
          <a:p>
            <a:pPr lvl="7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E904C6E-54EC-4C76-9605-31CF7CEB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14F40DE-F03F-40AE-A17E-34BBE5FC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Approach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 Placement / Positioning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 Interfaces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Line Specifications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/ gas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Instrumentation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Testing &amp; Quality Assurance Plans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Design Approach - Utility Line Concept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F22A11-8B7E-487C-B2DC-0DF7AED6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02" y="1091952"/>
            <a:ext cx="4724697" cy="5057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3962102" y="1001878"/>
            <a:ext cx="4832470" cy="523777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ADD8A21-9ABE-4769-BA5F-14981F3C5C49}"/>
              </a:ext>
            </a:extLst>
          </p:cNvPr>
          <p:cNvSpPr txBox="1"/>
          <p:nvPr/>
        </p:nvSpPr>
        <p:spPr>
          <a:xfrm>
            <a:off x="567343" y="5300252"/>
            <a:ext cx="328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Concept Credit: PPD Engineering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399A576-7111-493E-A5D5-870BCF2533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3394760" cy="398182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Utilizes modified COTS swage fittings.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for 100% remote connection to water, gas, or vacuum connections.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Swage nut is machined to ring and welded to tube/pipe.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Tube/pipe has hex nut welded on top to act as a long socket.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15F0F456-2928-4D52-ADBF-2B32DF73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935AD8B-B135-44A7-8611-641F0849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375711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CF982BE3-7729-46A9-86FA-53A773068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8208"/>
            <a:ext cx="3928411" cy="4233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Utility Line Layout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54026" y="1383933"/>
            <a:ext cx="3954976" cy="455522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FA3C13-34AF-46FA-BF03-317662BE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42" y="1641876"/>
            <a:ext cx="4187058" cy="40393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3C0D3C-D203-434E-988A-FA6110E42DDE}"/>
              </a:ext>
            </a:extLst>
          </p:cNvPr>
          <p:cNvSpPr/>
          <p:nvPr/>
        </p:nvSpPr>
        <p:spPr>
          <a:xfrm>
            <a:off x="4499742" y="1383932"/>
            <a:ext cx="4187057" cy="45552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93E7CE8F-7C24-446E-BFB8-E59E7399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AE3661C-950A-4E7A-8787-889A2D2C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109890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18AE8065-383C-4928-930B-42B0F2E56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700" y="1001878"/>
            <a:ext cx="4550088" cy="5211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Instrumentation Line Layout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3C0D3C-D203-434E-988A-FA6110E42DDE}"/>
              </a:ext>
            </a:extLst>
          </p:cNvPr>
          <p:cNvSpPr/>
          <p:nvPr/>
        </p:nvSpPr>
        <p:spPr>
          <a:xfrm>
            <a:off x="4161699" y="918839"/>
            <a:ext cx="4550088" cy="529495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BF2B94-0FF5-4332-9DC8-D23ED69EA0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139195"/>
            <a:ext cx="3546629" cy="521191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K thermocouples.</a:t>
            </a:r>
          </a:p>
          <a:p>
            <a:pPr lvl="1"/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Alumel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Chromel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corrosion potential.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Lifting Eye.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more choker sling lifts.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Retaining clamp for stress relief.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more tack welds / RTV.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Dedicated feedthrough tubes.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Allows for thermocouple replacement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Ease of identification / clocking.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4A00763-7340-4371-AFBF-A1D0F1F4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E83A733-AB93-42F1-8A9E-D1535F9E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55702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Instrumentation Line Layout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BF2B94-0FF5-4332-9DC8-D23ED69EA0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99" y="1180080"/>
            <a:ext cx="3546629" cy="3117361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alignment socket guides line to connection pins.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 pin serves two purposes: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Holds line up on connection register so pins don’t crash.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Clocks line to pins for readout traceability.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7DBBF-CD73-4A34-93E5-BB98CB5D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622" y="1483144"/>
            <a:ext cx="4487178" cy="44560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3C0D3C-D203-434E-988A-FA6110E42DDE}"/>
              </a:ext>
            </a:extLst>
          </p:cNvPr>
          <p:cNvSpPr/>
          <p:nvPr/>
        </p:nvSpPr>
        <p:spPr>
          <a:xfrm>
            <a:off x="4199621" y="1483144"/>
            <a:ext cx="4512165" cy="445601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ADD246F-64DB-422A-A487-F000D93CDDC2}"/>
              </a:ext>
            </a:extLst>
          </p:cNvPr>
          <p:cNvSpPr txBox="1"/>
          <p:nvPr/>
        </p:nvSpPr>
        <p:spPr>
          <a:xfrm>
            <a:off x="567343" y="4290977"/>
            <a:ext cx="328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Concept Credit: PPD Engineering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D3FEF191-7BD2-494D-BF46-8BA27D9F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E11B21D-CC7F-4C92-B3A3-BDB6B7DF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189786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Instrumentation Line Connection – Component Side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1BF2B94-0FF5-4332-9DC8-D23ED69EA0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232" y="1277086"/>
            <a:ext cx="3315811" cy="3117361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Male Thermocouples go on bottom end.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Prevents falling debris entrapment.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Mockup shown here used to verify final instrumentation line build and test thermocouple readouts.</a:t>
            </a:r>
          </a:p>
        </p:txBody>
      </p:sp>
      <p:pic>
        <p:nvPicPr>
          <p:cNvPr id="6" name="Picture 5" descr="A picture containing object, table&#10;&#10;Description automatically generated">
            <a:extLst>
              <a:ext uri="{FF2B5EF4-FFF2-40B4-BE49-F238E27FC236}">
                <a16:creationId xmlns:a16="http://schemas.microsoft.com/office/drawing/2014/main" id="{2D7AD84D-06C7-4D53-B661-5C9BA5B9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62" y="1694046"/>
            <a:ext cx="4698239" cy="4162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3C0D3C-D203-434E-988A-FA6110E42DDE}"/>
              </a:ext>
            </a:extLst>
          </p:cNvPr>
          <p:cNvSpPr/>
          <p:nvPr/>
        </p:nvSpPr>
        <p:spPr>
          <a:xfrm>
            <a:off x="3962104" y="1634186"/>
            <a:ext cx="4749682" cy="422193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AB7FBD00-CDCD-4D52-9CAD-6802783B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C25CFC7-F14D-446B-B48F-C029117D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169809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Horn A + TUB Utility / Instrumentation Line Placement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A picture containing text, map, person&#10;&#10;Description automatically generated">
            <a:extLst>
              <a:ext uri="{FF2B5EF4-FFF2-40B4-BE49-F238E27FC236}">
                <a16:creationId xmlns:a16="http://schemas.microsoft.com/office/drawing/2014/main" id="{8787EFA6-4819-4572-BAFF-1A19ECB50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45" y="1082318"/>
            <a:ext cx="5868610" cy="5070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1669445" y="980358"/>
            <a:ext cx="5868610" cy="52532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04E891D-6CBC-49CF-90A1-A67F2DBF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F14A35A-722A-41E6-962B-A76AF3D1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95107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7392154" cy="569268"/>
          </a:xfrm>
        </p:spPr>
        <p:txBody>
          <a:bodyPr/>
          <a:lstStyle/>
          <a:p>
            <a:r>
              <a:rPr lang="en-US" dirty="0"/>
              <a:t>Ejector Lines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E0D34208-AC2C-44E9-B3C8-707DD04F0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5054"/>
            <a:ext cx="4781086" cy="2908938"/>
          </a:xfrm>
          <a:prstGeom prst="rect">
            <a:avLst/>
          </a:prstGeom>
        </p:spPr>
      </p:pic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4D3619EE-BF1E-4816-8455-64B355D6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670" y="3285054"/>
            <a:ext cx="3334130" cy="2881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59302" y="3285054"/>
            <a:ext cx="4778983" cy="290893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11E57-43DA-4AF8-BA28-35FD791276F6}"/>
              </a:ext>
            </a:extLst>
          </p:cNvPr>
          <p:cNvSpPr/>
          <p:nvPr/>
        </p:nvSpPr>
        <p:spPr>
          <a:xfrm>
            <a:off x="5352670" y="3285054"/>
            <a:ext cx="3334130" cy="290893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26588E8-42C3-47FE-A63A-110B64BE89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29600" cy="1860057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 A cooling flow can be supported through a single ejector line.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Horns B &amp; C cooling flow requires dual ejector lines.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Spare location @ Horn A module becomes permanent ejector route for Module B &amp; C.</a:t>
            </a:r>
          </a:p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Baffle module is pressurized circuit, so no ejector lines needed.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C507DFE-FFEF-4AC5-AC7C-8D5B9DCB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8.14.20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DB32EBD-1F4B-4DC5-8FAA-B20ECA6E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Instrumentation &amp; Utility Line Design</a:t>
            </a:r>
          </a:p>
        </p:txBody>
      </p:sp>
    </p:spTree>
    <p:extLst>
      <p:ext uri="{BB962C8B-B14F-4D97-AF65-F5344CB8AC3E}">
        <p14:creationId xmlns:p14="http://schemas.microsoft.com/office/powerpoint/2010/main" val="2346715985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35436</TotalTime>
  <Words>810</Words>
  <Application>Microsoft Office PowerPoint</Application>
  <PresentationFormat>On-screen Show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Modules Preliminary Design Review</vt:lpstr>
      <vt:lpstr>Outline </vt:lpstr>
      <vt:lpstr>Design Approach - Utility Line Concept</vt:lpstr>
      <vt:lpstr>Utility Line Layout </vt:lpstr>
      <vt:lpstr>Instrumentation Line Layout </vt:lpstr>
      <vt:lpstr>Instrumentation Line Layout </vt:lpstr>
      <vt:lpstr>Instrumentation Line Connection – Component Side </vt:lpstr>
      <vt:lpstr>Horn A + TUB Utility / Instrumentation Line Placement </vt:lpstr>
      <vt:lpstr>Ejector Lines </vt:lpstr>
      <vt:lpstr>Horn B Utility / Instrumentation Line Placement </vt:lpstr>
      <vt:lpstr>Horn C Utility / Instrumentation Line Placement </vt:lpstr>
      <vt:lpstr>Upper Interfaces </vt:lpstr>
      <vt:lpstr>Utility / Instrumentation Line Specifications: Material</vt:lpstr>
      <vt:lpstr>Utility / Instrumentation Line Specifications</vt:lpstr>
      <vt:lpstr>Testing &amp; Q/A Plans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415</cp:revision>
  <cp:lastPrinted>2015-05-22T11:54:13Z</cp:lastPrinted>
  <dcterms:created xsi:type="dcterms:W3CDTF">2015-04-30T14:29:22Z</dcterms:created>
  <dcterms:modified xsi:type="dcterms:W3CDTF">2020-08-06T18:36:11Z</dcterms:modified>
</cp:coreProperties>
</file>