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6"/>
  </p:notesMasterIdLst>
  <p:handoutMasterIdLst>
    <p:handoutMasterId r:id="rId17"/>
  </p:handoutMasterIdLst>
  <p:sldIdLst>
    <p:sldId id="263" r:id="rId3"/>
    <p:sldId id="341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3" r:id="rId13"/>
    <p:sldId id="354" r:id="rId14"/>
    <p:sldId id="343" r:id="rId15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>
          <p15:clr>
            <a:srgbClr val="A4A3A4"/>
          </p15:clr>
        </p15:guide>
        <p15:guide id="2" orient="horz" pos="4186">
          <p15:clr>
            <a:srgbClr val="A4A3A4"/>
          </p15:clr>
        </p15:guide>
        <p15:guide id="3" orient="horz" pos="3394">
          <p15:clr>
            <a:srgbClr val="A4A3A4"/>
          </p15:clr>
        </p15:guide>
        <p15:guide id="4" orient="horz" pos="777">
          <p15:clr>
            <a:srgbClr val="A4A3A4"/>
          </p15:clr>
        </p15:guide>
        <p15:guide id="5" orient="horz" pos="1749">
          <p15:clr>
            <a:srgbClr val="A4A3A4"/>
          </p15:clr>
        </p15:guide>
        <p15:guide id="6" orient="horz" pos="457">
          <p15:clr>
            <a:srgbClr val="A4A3A4"/>
          </p15:clr>
        </p15:guide>
        <p15:guide id="7" pos="285">
          <p15:clr>
            <a:srgbClr val="A4A3A4"/>
          </p15:clr>
        </p15:guide>
        <p15:guide id="8" pos="55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79646"/>
    <a:srgbClr val="4F81BD"/>
    <a:srgbClr val="C0504D"/>
    <a:srgbClr val="004C97"/>
    <a:srgbClr val="00B5E2"/>
    <a:srgbClr val="63666A"/>
    <a:srgbClr val="5A5A5A"/>
    <a:srgbClr val="67676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5" autoAdjust="0"/>
    <p:restoredTop sz="98464" autoAdjust="0"/>
  </p:normalViewPr>
  <p:slideViewPr>
    <p:cSldViewPr snapToGrid="0" snapToObjects="1">
      <p:cViewPr varScale="1">
        <p:scale>
          <a:sx n="65" d="100"/>
          <a:sy n="65" d="100"/>
        </p:scale>
        <p:origin x="62" y="499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285"/>
        <p:guide pos="55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8/6/2020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1746"/>
            <a:ext cx="82931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3209907"/>
            <a:ext cx="8296275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8.14.20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Meredith Lee | Instrumentation Line Assembly Procedure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0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4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347368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058" y="432610"/>
            <a:ext cx="8304267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347368"/>
            <a:ext cx="406713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751454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22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</a:lstStyle>
          <a:p>
            <a:pPr marL="256032" lvl="0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93100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8.14.20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175906"/>
            <a:ext cx="301752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38250"/>
            <a:ext cx="5033962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098"/>
            <a:ext cx="82931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017524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4" y="1227137"/>
            <a:ext cx="8296275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3" y="5686118"/>
            <a:ext cx="8293095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dirty="0"/>
              <a:t>8.14.20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25568"/>
            <a:ext cx="8293096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 txBox="1">
            <a:spLocks/>
          </p:cNvSpPr>
          <p:nvPr/>
        </p:nvSpPr>
        <p:spPr>
          <a:xfrm>
            <a:off x="985866" y="195263"/>
            <a:ext cx="4381500" cy="2476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Long-Baseline Neutrino Facility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475760"/>
            <a:ext cx="8302625" cy="0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 Placeholder 7"/>
          <p:cNvSpPr txBox="1">
            <a:spLocks/>
          </p:cNvSpPr>
          <p:nvPr/>
        </p:nvSpPr>
        <p:spPr>
          <a:xfrm>
            <a:off x="457200" y="196850"/>
            <a:ext cx="506413" cy="24606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LBNF</a:t>
            </a:r>
          </a:p>
        </p:txBody>
      </p:sp>
      <p:pic>
        <p:nvPicPr>
          <p:cNvPr id="1029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154906"/>
            <a:ext cx="1594477" cy="28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57200" y="5728951"/>
            <a:ext cx="830262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56" y="6003296"/>
            <a:ext cx="6540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24" y="5916605"/>
            <a:ext cx="1857669" cy="6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09" y="6083428"/>
            <a:ext cx="2202053" cy="3680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8337550" y="6483731"/>
            <a:ext cx="419100" cy="192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200" dirty="0"/>
              <a:t>LBNF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6357938"/>
            <a:ext cx="8293100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8.14.20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38" y="6488430"/>
            <a:ext cx="5616575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Meredith Lee | Instrumentation Line Assembly Procedure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 bwMode="auto">
          <a:xfrm>
            <a:off x="464343" y="1381504"/>
            <a:ext cx="8218488" cy="145165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Neutrino Beamline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Modules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Preliminary Design Review</a:t>
            </a:r>
          </a:p>
        </p:txBody>
      </p:sp>
      <p:sp>
        <p:nvSpPr>
          <p:cNvPr id="6146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461168" y="4670423"/>
            <a:ext cx="8221663" cy="79378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Meredith Lee</a:t>
            </a:r>
          </a:p>
          <a:p>
            <a:r>
              <a:rPr lang="en-US" dirty="0">
                <a:latin typeface="Helvetica" charset="0"/>
              </a:rPr>
              <a:t>14 August 2020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DE82728-9F5E-49DE-A354-8C40A65F00D7}"/>
              </a:ext>
            </a:extLst>
          </p:cNvPr>
          <p:cNvSpPr txBox="1">
            <a:spLocks/>
          </p:cNvSpPr>
          <p:nvPr/>
        </p:nvSpPr>
        <p:spPr bwMode="auto">
          <a:xfrm>
            <a:off x="461168" y="3489122"/>
            <a:ext cx="8221663" cy="525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200" kern="1200" baseline="0">
                <a:solidFill>
                  <a:srgbClr val="004C97"/>
                </a:solidFill>
                <a:latin typeface="Helvetica"/>
                <a:ea typeface="Geneva" charset="0"/>
                <a:cs typeface="Geneva" charset="0"/>
              </a:defRPr>
            </a:lvl1pPr>
            <a:lvl2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2pPr>
            <a:lvl3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3pPr>
            <a:lvl4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4pPr>
            <a:lvl5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Helvetica" charset="0"/>
              </a:rPr>
              <a:t>Instrumentation Line Assembly Procedure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14DB9-DEED-4757-8C6C-6B9F9143D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Thermocouple Assembly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2BDEAE-78A6-47B4-AB55-5EB9F2700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8.14.20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BE7EC6-52C9-47F6-8F58-E10100DCA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Meredith Lee | Instrumentation Line Assembly Procedure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8473F-5CEE-484A-9AE5-524EF271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4A871A-9347-46D4-96D8-E03A1A2259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1" y="1238250"/>
            <a:ext cx="5117976" cy="1036027"/>
          </a:xfrm>
        </p:spPr>
        <p:txBody>
          <a:bodyPr/>
          <a:lstStyle/>
          <a:p>
            <a:r>
              <a:rPr lang="en-US" dirty="0"/>
              <a:t>Slide the female thermocouples into the grooves in the module-side weldment section</a:t>
            </a:r>
          </a:p>
          <a:p>
            <a:r>
              <a:rPr lang="en-US" dirty="0"/>
              <a:t>Tighten each female thermocouple into place in the weldment with the center screw and serrated Belleville washer</a:t>
            </a:r>
          </a:p>
          <a:p>
            <a:endParaRPr lang="en-US" dirty="0"/>
          </a:p>
        </p:txBody>
      </p:sp>
      <p:pic>
        <p:nvPicPr>
          <p:cNvPr id="10" name="Picture 9" descr="A picture containing object, light&#10;&#10;Description automatically generated">
            <a:extLst>
              <a:ext uri="{FF2B5EF4-FFF2-40B4-BE49-F238E27FC236}">
                <a16:creationId xmlns:a16="http://schemas.microsoft.com/office/drawing/2014/main" id="{C395BD7D-9AE2-4242-9B80-2F5CCDC34F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46" r="37379"/>
          <a:stretch/>
        </p:blipFill>
        <p:spPr>
          <a:xfrm>
            <a:off x="5628706" y="909776"/>
            <a:ext cx="3426780" cy="4857562"/>
          </a:xfrm>
          <a:prstGeom prst="rect">
            <a:avLst/>
          </a:prstGeom>
        </p:spPr>
      </p:pic>
      <p:pic>
        <p:nvPicPr>
          <p:cNvPr id="12" name="Picture 11" descr="A picture containing light&#10;&#10;Description automatically generated">
            <a:extLst>
              <a:ext uri="{FF2B5EF4-FFF2-40B4-BE49-F238E27FC236}">
                <a16:creationId xmlns:a16="http://schemas.microsoft.com/office/drawing/2014/main" id="{4812E78F-354C-4AD3-B025-7B78C37F79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58" r="37379"/>
          <a:stretch/>
        </p:blipFill>
        <p:spPr>
          <a:xfrm>
            <a:off x="5593195" y="909776"/>
            <a:ext cx="3462291" cy="4857562"/>
          </a:xfrm>
          <a:prstGeom prst="rect">
            <a:avLst/>
          </a:prstGeom>
        </p:spPr>
      </p:pic>
      <p:pic>
        <p:nvPicPr>
          <p:cNvPr id="14" name="Picture 13" descr="A picture containing light&#10;&#10;Description automatically generated">
            <a:extLst>
              <a:ext uri="{FF2B5EF4-FFF2-40B4-BE49-F238E27FC236}">
                <a16:creationId xmlns:a16="http://schemas.microsoft.com/office/drawing/2014/main" id="{0F8FCDB2-9CA2-4528-BA23-983521D72A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97" r="37112"/>
          <a:stretch/>
        </p:blipFill>
        <p:spPr>
          <a:xfrm>
            <a:off x="5611213" y="909776"/>
            <a:ext cx="3462291" cy="4857562"/>
          </a:xfrm>
          <a:prstGeom prst="rect">
            <a:avLst/>
          </a:prstGeom>
        </p:spPr>
      </p:pic>
      <p:pic>
        <p:nvPicPr>
          <p:cNvPr id="16" name="Picture 15" descr="A picture containing light&#10;&#10;Description automatically generated">
            <a:extLst>
              <a:ext uri="{FF2B5EF4-FFF2-40B4-BE49-F238E27FC236}">
                <a16:creationId xmlns:a16="http://schemas.microsoft.com/office/drawing/2014/main" id="{9E298E1C-B9F8-4243-A03B-C56AF832A9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049" r="37087"/>
          <a:stretch/>
        </p:blipFill>
        <p:spPr>
          <a:xfrm>
            <a:off x="5610950" y="909776"/>
            <a:ext cx="3462292" cy="485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9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14DB9-DEED-4757-8C6C-6B9F9143D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Assembly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2BDEAE-78A6-47B4-AB55-5EB9F2700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8.14.20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BE7EC6-52C9-47F6-8F58-E10100DCA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Meredith Lee | Instrumentation Line Assembly Procedure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8473F-5CEE-484A-9AE5-524EF271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4A871A-9347-46D4-96D8-E03A1A2259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50"/>
            <a:ext cx="4718482" cy="4846638"/>
          </a:xfrm>
        </p:spPr>
        <p:txBody>
          <a:bodyPr/>
          <a:lstStyle/>
          <a:p>
            <a:r>
              <a:rPr lang="en-US" dirty="0"/>
              <a:t>Fasten the clamp at the top of the weldment to secure the thermocouple wires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569BFC-3ABF-4B86-A387-8A296DD912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68136" y="1238250"/>
            <a:ext cx="3382164" cy="421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65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">
            <a:extLst>
              <a:ext uri="{FF2B5EF4-FFF2-40B4-BE49-F238E27FC236}">
                <a16:creationId xmlns:a16="http://schemas.microsoft.com/office/drawing/2014/main" id="{0067CFE3-B3B8-43C0-AF40-8D5E1E3B1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265" y="741912"/>
            <a:ext cx="2805735" cy="484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4A871A-9347-46D4-96D8-E03A1A2259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50"/>
            <a:ext cx="6417042" cy="4846638"/>
          </a:xfrm>
        </p:spPr>
        <p:txBody>
          <a:bodyPr/>
          <a:lstStyle/>
          <a:p>
            <a:r>
              <a:rPr lang="en-US" dirty="0"/>
              <a:t>Use a multimeter to test:</a:t>
            </a:r>
          </a:p>
          <a:p>
            <a:pPr lvl="1"/>
            <a:r>
              <a:rPr lang="en-US" dirty="0"/>
              <a:t>Individual thermocouple resistance</a:t>
            </a:r>
            <a:endParaRPr lang="en-US" sz="1800" dirty="0"/>
          </a:p>
          <a:p>
            <a:pPr lvl="1"/>
            <a:r>
              <a:rPr lang="en-US" dirty="0"/>
              <a:t>Continuity in each wire and pin</a:t>
            </a:r>
            <a:endParaRPr lang="en-US" sz="1800" dirty="0"/>
          </a:p>
          <a:p>
            <a:r>
              <a:rPr lang="en-US" dirty="0"/>
              <a:t>To verify readout, use a heat gun to heat the pigtail on the horn side of the instrumentation line</a:t>
            </a:r>
          </a:p>
          <a:p>
            <a:pPr lvl="1"/>
            <a:r>
              <a:rPr lang="en-US" dirty="0"/>
              <a:t>Confirm the readout displays increasing temperatures</a:t>
            </a:r>
          </a:p>
          <a:p>
            <a:r>
              <a:rPr lang="en-US" sz="2000" dirty="0"/>
              <a:t>Mate male instrumentation spike with terminated thermocouples to verify tolerances and pin fitment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A14DB9-DEED-4757-8C6C-6B9F9143D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2BDEAE-78A6-47B4-AB55-5EB9F2700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8.14.20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BE7EC6-52C9-47F6-8F58-E10100DCA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Meredith Lee | Instrumentation Line Assembly Procedure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8473F-5CEE-484A-9AE5-524EF271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367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EF696-4162-48AA-9172-8737D82A1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432DE7-9927-432A-98DE-5831E1E33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8.14.20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D75B73-A7ED-462C-AF91-B67E50369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Meredith Lee | Instrumentation Line Assembly Procedure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BA0326-688B-4B30-AF2B-B0978BFA0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54D8E8-10B5-4871-BD9C-8BEAB630614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Welding will be completed by certified Fermilab welder</a:t>
            </a:r>
          </a:p>
          <a:p>
            <a:r>
              <a:rPr lang="en-US" dirty="0"/>
              <a:t>Modified version of </a:t>
            </a:r>
            <a:r>
              <a:rPr lang="en-US" dirty="0" err="1"/>
              <a:t>NuMI</a:t>
            </a:r>
            <a:r>
              <a:rPr lang="en-US" dirty="0"/>
              <a:t> assembly procedure</a:t>
            </a:r>
          </a:p>
          <a:p>
            <a:pPr lvl="1"/>
            <a:r>
              <a:rPr lang="en-US" dirty="0"/>
              <a:t>No </a:t>
            </a:r>
            <a:r>
              <a:rPr lang="en-US" dirty="0" err="1"/>
              <a:t>Glyptal</a:t>
            </a:r>
            <a:r>
              <a:rPr lang="en-US" dirty="0"/>
              <a:t> desired</a:t>
            </a:r>
          </a:p>
          <a:p>
            <a:pPr lvl="1"/>
            <a:r>
              <a:rPr lang="en-US" dirty="0"/>
              <a:t>Eyebolt install</a:t>
            </a:r>
          </a:p>
          <a:p>
            <a:r>
              <a:rPr lang="en-US" dirty="0"/>
              <a:t>Written procedure available for quality assurance</a:t>
            </a:r>
          </a:p>
          <a:p>
            <a:r>
              <a:rPr lang="en-US" dirty="0"/>
              <a:t>Formal Teamcenter procedure ED0012202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080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14DB9-DEED-4757-8C6C-6B9F9143D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2BDEAE-78A6-47B4-AB55-5EB9F2700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8.14.20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BE7EC6-52C9-47F6-8F58-E10100DCA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Meredith Lee | Instrumentation Line Assembly Procedure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8473F-5CEE-484A-9AE5-524EF271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4A871A-9347-46D4-96D8-E03A1A2259F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dirty="0"/>
              <a:t>Assembly procedure</a:t>
            </a:r>
          </a:p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291703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tool&#10;&#10;Description automatically generated">
            <a:extLst>
              <a:ext uri="{FF2B5EF4-FFF2-40B4-BE49-F238E27FC236}">
                <a16:creationId xmlns:a16="http://schemas.microsoft.com/office/drawing/2014/main" id="{F9CBD078-664E-47C3-B4ED-D5ACA74044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90" t="10335" r="11797" b="11142"/>
          <a:stretch/>
        </p:blipFill>
        <p:spPr>
          <a:xfrm>
            <a:off x="3997910" y="3364995"/>
            <a:ext cx="5146090" cy="29562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A14DB9-DEED-4757-8C6C-6B9F9143D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2BDEAE-78A6-47B4-AB55-5EB9F2700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8.14.20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BE7EC6-52C9-47F6-8F58-E10100DCA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Meredith Lee | Instrumentation Line Assembly Procedure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8473F-5CEE-484A-9AE5-524EF271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4A871A-9347-46D4-96D8-E03A1A2259F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Instrumentation lines contain thermocouples feeding from horn to module</a:t>
            </a:r>
          </a:p>
          <a:p>
            <a:pPr lvl="1"/>
            <a:r>
              <a:rPr lang="en-US" dirty="0"/>
              <a:t>Provide radiation shielding</a:t>
            </a:r>
          </a:p>
          <a:p>
            <a:r>
              <a:rPr lang="en-US" dirty="0"/>
              <a:t>Assembly procedure necessary for consistent installation and traceable documentation for quality assurance</a:t>
            </a:r>
          </a:p>
          <a:p>
            <a:r>
              <a:rPr lang="en-US" dirty="0"/>
              <a:t>LBNF procedure is revision of </a:t>
            </a:r>
            <a:r>
              <a:rPr lang="en-US" dirty="0" err="1"/>
              <a:t>NuMI</a:t>
            </a:r>
            <a:r>
              <a:rPr lang="en-US" dirty="0"/>
              <a:t> procedure with </a:t>
            </a:r>
            <a:r>
              <a:rPr lang="en-US"/>
              <a:t>lessons learned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452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14DB9-DEED-4757-8C6C-6B9F9143D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784" y="3144366"/>
            <a:ext cx="1336431" cy="569268"/>
          </a:xfrm>
        </p:spPr>
        <p:txBody>
          <a:bodyPr/>
          <a:lstStyle/>
          <a:p>
            <a:r>
              <a:rPr lang="en-US" dirty="0"/>
              <a:t>Assembly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2BDEAE-78A6-47B4-AB55-5EB9F2700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8.14.20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BE7EC6-52C9-47F6-8F58-E10100DCA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Meredith Lee | Instrumentation Line Assembly Procedure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8473F-5CEE-484A-9AE5-524EF271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85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14DB9-DEED-4757-8C6C-6B9F9143D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Inspection and Initial Assembly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2BDEAE-78A6-47B4-AB55-5EB9F2700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8.14.20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BE7EC6-52C9-47F6-8F58-E10100DCA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Meredith Lee | Instrumentation Line Assembly Procedure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8473F-5CEE-484A-9AE5-524EF271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4A871A-9347-46D4-96D8-E03A1A2259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2020765"/>
          </a:xfrm>
        </p:spPr>
        <p:txBody>
          <a:bodyPr/>
          <a:lstStyle/>
          <a:p>
            <a:r>
              <a:rPr lang="en-US" dirty="0"/>
              <a:t>Inspect all components in the assembly for any visible defects and to ensure drawing specifications are met</a:t>
            </a:r>
          </a:p>
          <a:p>
            <a:r>
              <a:rPr lang="en-US" dirty="0"/>
              <a:t>Use liquid nitrogen to shrink fit the dowel pin to the phase 1 piece of the weldment for alignment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D9FFC4-C82D-4119-94C0-37BEC1A12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43" y="3000652"/>
            <a:ext cx="3338914" cy="314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1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27B8623-2CA4-43FF-A337-1E5BD1E82900}"/>
              </a:ext>
            </a:extLst>
          </p:cNvPr>
          <p:cNvGrpSpPr/>
          <p:nvPr/>
        </p:nvGrpSpPr>
        <p:grpSpPr>
          <a:xfrm>
            <a:off x="105507" y="3429000"/>
            <a:ext cx="4851666" cy="2820676"/>
            <a:chOff x="105507" y="3429000"/>
            <a:chExt cx="4851666" cy="2820676"/>
          </a:xfrm>
        </p:grpSpPr>
        <p:pic>
          <p:nvPicPr>
            <p:cNvPr id="8" name="Picture 7" descr="A picture containing person, air, flying, group&#10;&#10;Description automatically generated">
              <a:extLst>
                <a:ext uri="{FF2B5EF4-FFF2-40B4-BE49-F238E27FC236}">
                  <a16:creationId xmlns:a16="http://schemas.microsoft.com/office/drawing/2014/main" id="{49B9C7F9-BB9A-41D2-8077-AF647CE7A7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671" t="17173" r="6046" b="16916"/>
            <a:stretch/>
          </p:blipFill>
          <p:spPr>
            <a:xfrm>
              <a:off x="105507" y="3429000"/>
              <a:ext cx="4851666" cy="2064538"/>
            </a:xfrm>
            <a:prstGeom prst="rect">
              <a:avLst/>
            </a:prstGeom>
          </p:spPr>
        </p:pic>
        <p:pic>
          <p:nvPicPr>
            <p:cNvPr id="11" name="Picture 10" descr="A picture containing device&#10;&#10;Description automatically generated">
              <a:extLst>
                <a:ext uri="{FF2B5EF4-FFF2-40B4-BE49-F238E27FC236}">
                  <a16:creationId xmlns:a16="http://schemas.microsoft.com/office/drawing/2014/main" id="{67AB3D0A-9E53-4526-A18F-324EF33731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339" t="21444" r="46505" b="23661"/>
            <a:stretch/>
          </p:blipFill>
          <p:spPr>
            <a:xfrm>
              <a:off x="1270848" y="5254784"/>
              <a:ext cx="960545" cy="994892"/>
            </a:xfrm>
            <a:prstGeom prst="rect">
              <a:avLst/>
            </a:prstGeom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728BAAD-6D7A-4326-9DE0-63D86C071E77}"/>
                </a:ext>
              </a:extLst>
            </p:cNvPr>
            <p:cNvCxnSpPr>
              <a:endCxn id="11" idx="1"/>
            </p:cNvCxnSpPr>
            <p:nvPr/>
          </p:nvCxnSpPr>
          <p:spPr>
            <a:xfrm>
              <a:off x="541538" y="5370990"/>
              <a:ext cx="729310" cy="38124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3A14DB9-DEED-4757-8C6C-6B9F9143D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2BDEAE-78A6-47B4-AB55-5EB9F2700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8.14.20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BE7EC6-52C9-47F6-8F58-E10100DCA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Meredith Lee | Instrumentation Line Assembly Procedure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8473F-5CEE-484A-9AE5-524EF271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4A871A-9347-46D4-96D8-E03A1A2259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1434612"/>
          </a:xfrm>
        </p:spPr>
        <p:txBody>
          <a:bodyPr/>
          <a:lstStyle/>
          <a:p>
            <a:r>
              <a:rPr lang="en-US" dirty="0"/>
              <a:t>Lay out the individual parts of the weldment </a:t>
            </a:r>
          </a:p>
          <a:p>
            <a:r>
              <a:rPr lang="en-US" dirty="0"/>
              <a:t>Check top and bottom clocking on feedthrough pipes to ensure no twisting</a:t>
            </a:r>
          </a:p>
          <a:p>
            <a:pPr lvl="1"/>
            <a:r>
              <a:rPr lang="en-US" dirty="0"/>
              <a:t>Double-check using feedthrough clocking on top of module</a:t>
            </a:r>
          </a:p>
          <a:p>
            <a:r>
              <a:rPr lang="en-US" dirty="0"/>
              <a:t>Certified Fermilab welder will weld parts to form the weldment</a:t>
            </a:r>
          </a:p>
          <a:p>
            <a:pPr lvl="1"/>
            <a:r>
              <a:rPr lang="en-US" dirty="0"/>
              <a:t>AWS B2.1-8-212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EFA5F7-F77F-479A-8740-C2FB25B3C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734" y="5009465"/>
            <a:ext cx="5641759" cy="128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3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14DB9-DEED-4757-8C6C-6B9F9143D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Eyebolt Side Assembly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2BDEAE-78A6-47B4-AB55-5EB9F2700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8.14.20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BE7EC6-52C9-47F6-8F58-E10100DCA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Meredith Lee | Instrumentation Line Assembly Procedure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8473F-5CEE-484A-9AE5-524EF271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4A871A-9347-46D4-96D8-E03A1A2259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50"/>
            <a:ext cx="5616575" cy="1317381"/>
          </a:xfrm>
        </p:spPr>
        <p:txBody>
          <a:bodyPr/>
          <a:lstStyle/>
          <a:p>
            <a:r>
              <a:rPr lang="en-US" sz="2000" dirty="0"/>
              <a:t>Insert a funnel into the cap and fill the interior with </a:t>
            </a:r>
            <a:r>
              <a:rPr lang="en-US" sz="2000" dirty="0" err="1"/>
              <a:t>MasterFlow</a:t>
            </a:r>
            <a:r>
              <a:rPr lang="en-US" sz="2000" dirty="0"/>
              <a:t> 885 grout </a:t>
            </a:r>
          </a:p>
          <a:p>
            <a:pPr lvl="1"/>
            <a:r>
              <a:rPr lang="en-US" sz="1800" dirty="0"/>
              <a:t>Use the weep hole on the outer tube to observe when the grout has reached the top</a:t>
            </a:r>
          </a:p>
          <a:p>
            <a:r>
              <a:rPr lang="en-US" sz="2000" dirty="0"/>
              <a:t>Inspect the pipe threads at the top of the weldment to ensure they are clean</a:t>
            </a:r>
          </a:p>
          <a:p>
            <a:pPr lvl="1"/>
            <a:r>
              <a:rPr lang="en-US" sz="1800" dirty="0"/>
              <a:t>Apply a thin layer of Loctite 569 to threads and twist on the plug</a:t>
            </a:r>
          </a:p>
          <a:p>
            <a:r>
              <a:rPr lang="en-US" sz="2000" dirty="0"/>
              <a:t>Place serrated Belleville washer on top of the plug</a:t>
            </a:r>
          </a:p>
          <a:p>
            <a:r>
              <a:rPr lang="en-US" sz="2000" dirty="0"/>
              <a:t>Screw in eyebolt until the Belleville washer is sufficiently compressed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A picture containing sitting, refrigerator, bottle, tall&#10;&#10;Description automatically generated">
            <a:extLst>
              <a:ext uri="{FF2B5EF4-FFF2-40B4-BE49-F238E27FC236}">
                <a16:creationId xmlns:a16="http://schemas.microsoft.com/office/drawing/2014/main" id="{BAB20D1E-083E-4AAF-B262-3E2D5C307F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62" r="48253"/>
          <a:stretch/>
        </p:blipFill>
        <p:spPr>
          <a:xfrm>
            <a:off x="6603353" y="126850"/>
            <a:ext cx="1873188" cy="4857562"/>
          </a:xfrm>
          <a:prstGeom prst="rect">
            <a:avLst/>
          </a:prstGeom>
        </p:spPr>
      </p:pic>
      <p:pic>
        <p:nvPicPr>
          <p:cNvPr id="11" name="Picture 10" descr="A picture containing sitting, table, tall, refrigerator&#10;&#10;Description automatically generated">
            <a:extLst>
              <a:ext uri="{FF2B5EF4-FFF2-40B4-BE49-F238E27FC236}">
                <a16:creationId xmlns:a16="http://schemas.microsoft.com/office/drawing/2014/main" id="{11D5E3A6-9277-4A3A-97DF-30478CA1DC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63" r="48252"/>
          <a:stretch/>
        </p:blipFill>
        <p:spPr>
          <a:xfrm>
            <a:off x="6603353" y="126850"/>
            <a:ext cx="1873188" cy="4857562"/>
          </a:xfrm>
          <a:prstGeom prst="rect">
            <a:avLst/>
          </a:prstGeom>
        </p:spPr>
      </p:pic>
      <p:pic>
        <p:nvPicPr>
          <p:cNvPr id="13" name="Picture 12" descr="A picture containing sitting, table, person, refrigerator&#10;&#10;Description automatically generated">
            <a:extLst>
              <a:ext uri="{FF2B5EF4-FFF2-40B4-BE49-F238E27FC236}">
                <a16:creationId xmlns:a16="http://schemas.microsoft.com/office/drawing/2014/main" id="{6021392C-18A2-4665-8DD2-6AE113E358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263" r="48252"/>
          <a:stretch/>
        </p:blipFill>
        <p:spPr>
          <a:xfrm>
            <a:off x="6603353" y="126850"/>
            <a:ext cx="1873188" cy="4857562"/>
          </a:xfrm>
          <a:prstGeom prst="rect">
            <a:avLst/>
          </a:prstGeom>
        </p:spPr>
      </p:pic>
      <p:pic>
        <p:nvPicPr>
          <p:cNvPr id="15" name="Picture 14" descr="A picture containing sitting, table, tall, standing&#10;&#10;Description automatically generated">
            <a:extLst>
              <a:ext uri="{FF2B5EF4-FFF2-40B4-BE49-F238E27FC236}">
                <a16:creationId xmlns:a16="http://schemas.microsoft.com/office/drawing/2014/main" id="{BA3B066C-A574-4D5D-AE1F-50689F731D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263" r="48252"/>
          <a:stretch/>
        </p:blipFill>
        <p:spPr>
          <a:xfrm>
            <a:off x="6603352" y="126850"/>
            <a:ext cx="1873189" cy="485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5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14DB9-DEED-4757-8C6C-6B9F9143D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Thermocouple Assembly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2BDEAE-78A6-47B4-AB55-5EB9F2700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8.14.20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BE7EC6-52C9-47F6-8F58-E10100DCA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Meredith Lee | Instrumentation Line Assembly Procedure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8473F-5CEE-484A-9AE5-524EF271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4A871A-9347-46D4-96D8-E03A1A2259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49"/>
            <a:ext cx="5439508" cy="4365381"/>
          </a:xfrm>
        </p:spPr>
        <p:txBody>
          <a:bodyPr/>
          <a:lstStyle/>
          <a:p>
            <a:r>
              <a:rPr lang="en-US" dirty="0"/>
              <a:t>Use a thermocouple wire stripper to expose 1” of the internal wire on each thermocouple wire</a:t>
            </a:r>
          </a:p>
          <a:p>
            <a:r>
              <a:rPr lang="en-US" dirty="0"/>
              <a:t>File the area of the thermocouple wire that the strain relief will be soldered to remove oxidation</a:t>
            </a:r>
          </a:p>
          <a:p>
            <a:pPr lvl="1"/>
            <a:r>
              <a:rPr lang="en-US" dirty="0"/>
              <a:t>Omitting filing this area will prevent the solder from properly adhering to the wire</a:t>
            </a:r>
          </a:p>
          <a:p>
            <a:r>
              <a:rPr lang="en-US" dirty="0"/>
              <a:t>Solder the strain relief onto the thermocouple wire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4410DD-A389-44E5-8449-98A5D62EE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707" y="1001878"/>
            <a:ext cx="3030200" cy="20126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0E9D1B-5B19-4517-9ADD-D939DEBFD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765" y="3420939"/>
            <a:ext cx="2214085" cy="259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6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14DB9-DEED-4757-8C6C-6B9F9143D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Thermocouple Assembly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2BDEAE-78A6-47B4-AB55-5EB9F2700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8.14.20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BE7EC6-52C9-47F6-8F58-E10100DCA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Meredith Lee | Instrumentation Line Assembly Procedure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8473F-5CEE-484A-9AE5-524EF271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4A871A-9347-46D4-96D8-E03A1A2259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1" y="1238250"/>
            <a:ext cx="5233386" cy="4846638"/>
          </a:xfrm>
        </p:spPr>
        <p:txBody>
          <a:bodyPr/>
          <a:lstStyle/>
          <a:p>
            <a:r>
              <a:rPr lang="en-US" sz="2000" dirty="0"/>
              <a:t>Position the wires and strain relief in the male thermocouple connector</a:t>
            </a:r>
          </a:p>
          <a:p>
            <a:pPr lvl="1"/>
            <a:r>
              <a:rPr lang="en-US" sz="1600" dirty="0"/>
              <a:t>For Type K, yellow wire is positive and non-magnetic, and the red wire is negative and magnetic </a:t>
            </a:r>
          </a:p>
          <a:p>
            <a:pPr lvl="1"/>
            <a:r>
              <a:rPr lang="en-US" sz="1600" dirty="0"/>
              <a:t>Cross check by using a magnet on both wires</a:t>
            </a:r>
          </a:p>
          <a:p>
            <a:r>
              <a:rPr lang="en-US" sz="2000" dirty="0"/>
              <a:t>Install the washers on the flathead screw</a:t>
            </a:r>
          </a:p>
          <a:p>
            <a:r>
              <a:rPr lang="en-US" sz="2000" dirty="0"/>
              <a:t>Wrap the stripped thermocouple wire around the screw under the washers to relieve all strain on the wires and carefully tighten the screw</a:t>
            </a:r>
            <a:endParaRPr lang="en-US" sz="1800" dirty="0"/>
          </a:p>
          <a:p>
            <a:pPr lvl="1"/>
            <a:r>
              <a:rPr lang="en-US" sz="1600" b="1" dirty="0"/>
              <a:t>Use of </a:t>
            </a:r>
            <a:r>
              <a:rPr lang="en-US" sz="1600" b="1" dirty="0" err="1"/>
              <a:t>Glyptal</a:t>
            </a:r>
            <a:r>
              <a:rPr lang="en-US" sz="1600" b="1" dirty="0"/>
              <a:t> is undesired</a:t>
            </a:r>
            <a:endParaRPr lang="en-US" sz="1400" dirty="0"/>
          </a:p>
          <a:p>
            <a:r>
              <a:rPr lang="en-US" sz="2000" dirty="0"/>
              <a:t>Repeat slides 8-9 for the female thermocouples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C8E84F-735C-4310-9448-0A6C9718E0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60" r="7538" b="10886"/>
          <a:stretch/>
        </p:blipFill>
        <p:spPr>
          <a:xfrm rot="5400000">
            <a:off x="5704099" y="1635780"/>
            <a:ext cx="3435266" cy="332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4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BNF Template_0512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13067</TotalTime>
  <Words>602</Words>
  <Application>Microsoft Office PowerPoint</Application>
  <PresentationFormat>On-screen Show (4:3)</PresentationFormat>
  <Paragraphs>98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Helvetica</vt:lpstr>
      <vt:lpstr>Lucida Grande</vt:lpstr>
      <vt:lpstr>LBNF Template_051215</vt:lpstr>
      <vt:lpstr>LBNF Content-Footer Theme</vt:lpstr>
      <vt:lpstr>Neutrino Beamline Modules Preliminary Design Review</vt:lpstr>
      <vt:lpstr>Outline</vt:lpstr>
      <vt:lpstr>Background</vt:lpstr>
      <vt:lpstr>Assembly</vt:lpstr>
      <vt:lpstr>Inspection and Initial Assembly</vt:lpstr>
      <vt:lpstr>Welding</vt:lpstr>
      <vt:lpstr>Eyebolt Side Assembly</vt:lpstr>
      <vt:lpstr>Thermocouple Assembly</vt:lpstr>
      <vt:lpstr>Thermocouple Assembly</vt:lpstr>
      <vt:lpstr>Thermocouple Assembly</vt:lpstr>
      <vt:lpstr>Final Assembly</vt:lpstr>
      <vt:lpstr>Testing</vt:lpstr>
      <vt:lpstr>Summary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Meredith Lee</cp:lastModifiedBy>
  <cp:revision>350</cp:revision>
  <cp:lastPrinted>2015-05-22T11:54:13Z</cp:lastPrinted>
  <dcterms:created xsi:type="dcterms:W3CDTF">2015-04-30T14:29:22Z</dcterms:created>
  <dcterms:modified xsi:type="dcterms:W3CDTF">2020-08-06T13:44:27Z</dcterms:modified>
</cp:coreProperties>
</file>