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63" r:id="rId3"/>
    <p:sldId id="414" r:id="rId4"/>
    <p:sldId id="1332" r:id="rId5"/>
    <p:sldId id="1330" r:id="rId6"/>
    <p:sldId id="1331" r:id="rId7"/>
    <p:sldId id="1329" r:id="rId8"/>
    <p:sldId id="1333" r:id="rId9"/>
    <p:sldId id="267"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1pPr>
    <a:lvl2pPr marL="0" marR="0" indent="3429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2pPr>
    <a:lvl3pPr marL="0" marR="0" indent="6858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3pPr>
    <a:lvl4pPr marL="0" marR="0" indent="10287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4pPr>
    <a:lvl5pPr marL="0" marR="0" indent="13716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5pPr>
    <a:lvl6pPr marL="0" marR="0" indent="17145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6pPr>
    <a:lvl7pPr marL="0" marR="0" indent="20574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7pPr>
    <a:lvl8pPr marL="0" marR="0" indent="24003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8pPr>
    <a:lvl9pPr marL="0" marR="0" indent="27432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15"/>
    <p:restoredTop sz="77473"/>
  </p:normalViewPr>
  <p:slideViewPr>
    <p:cSldViewPr snapToGrid="0" snapToObjects="1">
      <p:cViewPr varScale="1">
        <p:scale>
          <a:sx n="51" d="100"/>
          <a:sy n="51" d="100"/>
        </p:scale>
        <p:origin x="288" y="14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ern.ch\dfs\Workspaces\c\CLIC_SIA\Industrialization\Summary%20tab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fr-CH"/>
              <a:t>Breakdown of disc c</a:t>
            </a:r>
            <a:r>
              <a:rPr lang="en-GB"/>
              <a:t>ost (EC1)</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9.4717764666965923E-3"/>
          <c:y val="0.26463524343414513"/>
          <c:w val="0.49104177399459525"/>
          <c:h val="0.73500761514271185"/>
        </c:manualLayout>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2E8-014B-80E6-EA48617FED1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2E8-014B-80E6-EA48617FED1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2E8-014B-80E6-EA48617FED19}"/>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2E8-014B-80E6-EA48617FED19}"/>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2E8-014B-80E6-EA48617FED19}"/>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02E8-014B-80E6-EA48617FED19}"/>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02E8-014B-80E6-EA48617FED19}"/>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02E8-014B-80E6-EA48617FED19}"/>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02E8-014B-80E6-EA48617FED19}"/>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02E8-014B-80E6-EA48617FED19}"/>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02E8-014B-80E6-EA48617FED19}"/>
              </c:ext>
            </c:extLst>
          </c:dPt>
          <c:dPt>
            <c:idx val="11"/>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7-02E8-014B-80E6-EA48617FED19}"/>
              </c:ext>
            </c:extLst>
          </c:dPt>
          <c:dPt>
            <c:idx val="12"/>
            <c:bubble3D val="0"/>
            <c:spPr>
              <a:solidFill>
                <a:schemeClr val="accent1">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9-02E8-014B-80E6-EA48617FED19}"/>
              </c:ext>
            </c:extLst>
          </c:dPt>
          <c:dPt>
            <c:idx val="13"/>
            <c:bubble3D val="0"/>
            <c:spPr>
              <a:solidFill>
                <a:schemeClr val="accent2">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B-02E8-014B-80E6-EA48617FED19}"/>
              </c:ext>
            </c:extLst>
          </c:dPt>
          <c:dPt>
            <c:idx val="14"/>
            <c:bubble3D val="0"/>
            <c:spPr>
              <a:solidFill>
                <a:schemeClr val="accent3">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D-02E8-014B-80E6-EA48617FED19}"/>
              </c:ext>
            </c:extLst>
          </c:dPt>
          <c:dPt>
            <c:idx val="15"/>
            <c:bubble3D val="0"/>
            <c:spPr>
              <a:solidFill>
                <a:schemeClr val="accent4">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F-02E8-014B-80E6-EA48617FED19}"/>
              </c:ext>
            </c:extLst>
          </c:dPt>
          <c:dPt>
            <c:idx val="16"/>
            <c:bubble3D val="0"/>
            <c:spPr>
              <a:solidFill>
                <a:schemeClr val="accent5">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1-02E8-014B-80E6-EA48617FED19}"/>
              </c:ext>
            </c:extLst>
          </c:dPt>
          <c:dPt>
            <c:idx val="17"/>
            <c:bubble3D val="0"/>
            <c:spPr>
              <a:solidFill>
                <a:schemeClr val="accent6">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3-02E8-014B-80E6-EA48617FED19}"/>
              </c:ext>
            </c:extLst>
          </c:dPt>
          <c:dPt>
            <c:idx val="18"/>
            <c:bubble3D val="0"/>
            <c:spPr>
              <a:solidFill>
                <a:schemeClr val="accent1">
                  <a:lumMod val="8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5-02E8-014B-80E6-EA48617FED19}"/>
              </c:ext>
            </c:extLst>
          </c:dPt>
          <c:dLbls>
            <c:dLbl>
              <c:idx val="3"/>
              <c:layout>
                <c:manualLayout>
                  <c:x val="2.4287884274924901E-2"/>
                  <c:y val="4.120257617173413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2E8-014B-80E6-EA48617FED19}"/>
                </c:ext>
              </c:extLst>
            </c:dLbl>
            <c:dLbl>
              <c:idx val="6"/>
              <c:delete val="1"/>
              <c:extLst>
                <c:ext xmlns:c15="http://schemas.microsoft.com/office/drawing/2012/chart" uri="{CE6537A1-D6FC-4f65-9D91-7224C49458BB}"/>
                <c:ext xmlns:c16="http://schemas.microsoft.com/office/drawing/2014/chart" uri="{C3380CC4-5D6E-409C-BE32-E72D297353CC}">
                  <c16:uniqueId val="{0000000D-02E8-014B-80E6-EA48617FED19}"/>
                </c:ext>
              </c:extLst>
            </c:dLbl>
            <c:dLbl>
              <c:idx val="7"/>
              <c:delete val="1"/>
              <c:extLst>
                <c:ext xmlns:c15="http://schemas.microsoft.com/office/drawing/2012/chart" uri="{CE6537A1-D6FC-4f65-9D91-7224C49458BB}"/>
                <c:ext xmlns:c16="http://schemas.microsoft.com/office/drawing/2014/chart" uri="{C3380CC4-5D6E-409C-BE32-E72D297353CC}">
                  <c16:uniqueId val="{0000000F-02E8-014B-80E6-EA48617FED19}"/>
                </c:ext>
              </c:extLst>
            </c:dLbl>
            <c:dLbl>
              <c:idx val="8"/>
              <c:delete val="1"/>
              <c:extLst>
                <c:ext xmlns:c15="http://schemas.microsoft.com/office/drawing/2012/chart" uri="{CE6537A1-D6FC-4f65-9D91-7224C49458BB}"/>
                <c:ext xmlns:c16="http://schemas.microsoft.com/office/drawing/2014/chart" uri="{C3380CC4-5D6E-409C-BE32-E72D297353CC}">
                  <c16:uniqueId val="{00000011-02E8-014B-80E6-EA48617FED19}"/>
                </c:ext>
              </c:extLst>
            </c:dLbl>
            <c:dLbl>
              <c:idx val="9"/>
              <c:delete val="1"/>
              <c:extLst>
                <c:ext xmlns:c15="http://schemas.microsoft.com/office/drawing/2012/chart" uri="{CE6537A1-D6FC-4f65-9D91-7224C49458BB}"/>
                <c:ext xmlns:c16="http://schemas.microsoft.com/office/drawing/2014/chart" uri="{C3380CC4-5D6E-409C-BE32-E72D297353CC}">
                  <c16:uniqueId val="{00000013-02E8-014B-80E6-EA48617FED19}"/>
                </c:ext>
              </c:extLst>
            </c:dLbl>
            <c:dLbl>
              <c:idx val="10"/>
              <c:delete val="1"/>
              <c:extLst>
                <c:ext xmlns:c15="http://schemas.microsoft.com/office/drawing/2012/chart" uri="{CE6537A1-D6FC-4f65-9D91-7224C49458BB}"/>
                <c:ext xmlns:c16="http://schemas.microsoft.com/office/drawing/2014/chart" uri="{C3380CC4-5D6E-409C-BE32-E72D297353CC}">
                  <c16:uniqueId val="{00000015-02E8-014B-80E6-EA48617FED19}"/>
                </c:ext>
              </c:extLst>
            </c:dLbl>
            <c:dLbl>
              <c:idx val="11"/>
              <c:delete val="1"/>
              <c:extLst>
                <c:ext xmlns:c15="http://schemas.microsoft.com/office/drawing/2012/chart" uri="{CE6537A1-D6FC-4f65-9D91-7224C49458BB}"/>
                <c:ext xmlns:c16="http://schemas.microsoft.com/office/drawing/2014/chart" uri="{C3380CC4-5D6E-409C-BE32-E72D297353CC}">
                  <c16:uniqueId val="{00000017-02E8-014B-80E6-EA48617FED19}"/>
                </c:ext>
              </c:extLst>
            </c:dLbl>
            <c:dLbl>
              <c:idx val="12"/>
              <c:delete val="1"/>
              <c:extLst>
                <c:ext xmlns:c15="http://schemas.microsoft.com/office/drawing/2012/chart" uri="{CE6537A1-D6FC-4f65-9D91-7224C49458BB}"/>
                <c:ext xmlns:c16="http://schemas.microsoft.com/office/drawing/2014/chart" uri="{C3380CC4-5D6E-409C-BE32-E72D297353CC}">
                  <c16:uniqueId val="{00000019-02E8-014B-80E6-EA48617FED19}"/>
                </c:ext>
              </c:extLst>
            </c:dLbl>
            <c:dLbl>
              <c:idx val="13"/>
              <c:layout>
                <c:manualLayout>
                  <c:x val="-0.11469534050179213"/>
                  <c:y val="-0.1434977240686595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02E8-014B-80E6-EA48617FED19}"/>
                </c:ext>
              </c:extLst>
            </c:dLbl>
            <c:dLbl>
              <c:idx val="14"/>
              <c:delete val="1"/>
              <c:extLst>
                <c:ext xmlns:c15="http://schemas.microsoft.com/office/drawing/2012/chart" uri="{CE6537A1-D6FC-4f65-9D91-7224C49458BB}"/>
                <c:ext xmlns:c16="http://schemas.microsoft.com/office/drawing/2014/chart" uri="{C3380CC4-5D6E-409C-BE32-E72D297353CC}">
                  <c16:uniqueId val="{0000001D-02E8-014B-80E6-EA48617FED19}"/>
                </c:ext>
              </c:extLst>
            </c:dLbl>
            <c:dLbl>
              <c:idx val="15"/>
              <c:delete val="1"/>
              <c:extLst>
                <c:ext xmlns:c15="http://schemas.microsoft.com/office/drawing/2012/chart" uri="{CE6537A1-D6FC-4f65-9D91-7224C49458BB}"/>
                <c:ext xmlns:c16="http://schemas.microsoft.com/office/drawing/2014/chart" uri="{C3380CC4-5D6E-409C-BE32-E72D297353CC}">
                  <c16:uniqueId val="{0000001F-02E8-014B-80E6-EA48617FED19}"/>
                </c:ext>
              </c:extLst>
            </c:dLbl>
            <c:dLbl>
              <c:idx val="16"/>
              <c:delete val="1"/>
              <c:extLst>
                <c:ext xmlns:c15="http://schemas.microsoft.com/office/drawing/2012/chart" uri="{CE6537A1-D6FC-4f65-9D91-7224C49458BB}"/>
                <c:ext xmlns:c16="http://schemas.microsoft.com/office/drawing/2014/chart" uri="{C3380CC4-5D6E-409C-BE32-E72D297353CC}">
                  <c16:uniqueId val="{00000021-02E8-014B-80E6-EA48617FED19}"/>
                </c:ext>
              </c:extLst>
            </c:dLbl>
            <c:dLbl>
              <c:idx val="17"/>
              <c:delete val="1"/>
              <c:extLst>
                <c:ext xmlns:c15="http://schemas.microsoft.com/office/drawing/2012/chart" uri="{CE6537A1-D6FC-4f65-9D91-7224C49458BB}"/>
                <c:ext xmlns:c16="http://schemas.microsoft.com/office/drawing/2014/chart" uri="{C3380CC4-5D6E-409C-BE32-E72D297353CC}">
                  <c16:uniqueId val="{00000023-02E8-014B-80E6-EA48617FED19}"/>
                </c:ext>
              </c:extLst>
            </c:dLbl>
            <c:dLbl>
              <c:idx val="18"/>
              <c:delete val="1"/>
              <c:extLst>
                <c:ext xmlns:c15="http://schemas.microsoft.com/office/drawing/2012/chart" uri="{CE6537A1-D6FC-4f65-9D91-7224C49458BB}"/>
                <c:ext xmlns:c16="http://schemas.microsoft.com/office/drawing/2014/chart" uri="{C3380CC4-5D6E-409C-BE32-E72D297353CC}">
                  <c16:uniqueId val="{00000025-02E8-014B-80E6-EA48617FED1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Summary_DISCS!$J$7:$J$25</c:f>
              <c:strCache>
                <c:ptCount val="19"/>
                <c:pt idx="0">
                  <c:v>Tooling</c:v>
                </c:pt>
                <c:pt idx="1">
                  <c:v>Rough machining</c:v>
                </c:pt>
                <c:pt idx="2">
                  <c:v>Pre-machining</c:v>
                </c:pt>
                <c:pt idx="3">
                  <c:v>UP machining (manpower)</c:v>
                </c:pt>
                <c:pt idx="4">
                  <c:v>Machine time (UP machining +measuring)</c:v>
                </c:pt>
                <c:pt idx="5">
                  <c:v>Measuring, QC (manpower)</c:v>
                </c:pt>
                <c:pt idx="6">
                  <c:v>Cleaning, packing (manpower)</c:v>
                </c:pt>
                <c:pt idx="7">
                  <c:v>Annealing (manpower)</c:v>
                </c:pt>
                <c:pt idx="8">
                  <c:v>Technical supervision (manpower)</c:v>
                </c:pt>
                <c:pt idx="9">
                  <c:v>Management (manpower)</c:v>
                </c:pt>
                <c:pt idx="10">
                  <c:v>Administration (manpower)</c:v>
                </c:pt>
                <c:pt idx="11">
                  <c:v>Logistic (transport)</c:v>
                </c:pt>
                <c:pt idx="12">
                  <c:v>Tool setting</c:v>
                </c:pt>
                <c:pt idx="13">
                  <c:v>Shift premium (sum)</c:v>
                </c:pt>
                <c:pt idx="14">
                  <c:v>Maintenance</c:v>
                </c:pt>
                <c:pt idx="15">
                  <c:v>Electricity</c:v>
                </c:pt>
                <c:pt idx="16">
                  <c:v>Building (5a of 33a)</c:v>
                </c:pt>
                <c:pt idx="17">
                  <c:v>Automation</c:v>
                </c:pt>
                <c:pt idx="18">
                  <c:v>Equipment (wear)</c:v>
                </c:pt>
              </c:strCache>
            </c:strRef>
          </c:cat>
          <c:val>
            <c:numRef>
              <c:f>Summary_DISCS!$L$7:$L$25</c:f>
              <c:numCache>
                <c:formatCode>[$€-2]\ #,##0.00</c:formatCode>
                <c:ptCount val="19"/>
                <c:pt idx="0">
                  <c:v>55</c:v>
                </c:pt>
                <c:pt idx="1">
                  <c:v>220</c:v>
                </c:pt>
                <c:pt idx="3">
                  <c:v>110.5</c:v>
                </c:pt>
                <c:pt idx="4">
                  <c:v>91</c:v>
                </c:pt>
                <c:pt idx="5">
                  <c:v>65</c:v>
                </c:pt>
                <c:pt idx="6">
                  <c:v>22.5</c:v>
                </c:pt>
                <c:pt idx="7">
                  <c:v>2.7</c:v>
                </c:pt>
                <c:pt idx="8">
                  <c:v>4.2</c:v>
                </c:pt>
                <c:pt idx="9">
                  <c:v>4.2</c:v>
                </c:pt>
                <c:pt idx="10">
                  <c:v>3.36</c:v>
                </c:pt>
                <c:pt idx="11">
                  <c:v>1.25</c:v>
                </c:pt>
                <c:pt idx="12">
                  <c:v>2.73</c:v>
                </c:pt>
                <c:pt idx="13">
                  <c:v>55.27</c:v>
                </c:pt>
                <c:pt idx="14">
                  <c:v>0.84</c:v>
                </c:pt>
                <c:pt idx="15">
                  <c:v>3.74</c:v>
                </c:pt>
                <c:pt idx="16">
                  <c:v>3.94</c:v>
                </c:pt>
                <c:pt idx="17">
                  <c:v>7.8</c:v>
                </c:pt>
                <c:pt idx="18">
                  <c:v>3.9</c:v>
                </c:pt>
              </c:numCache>
            </c:numRef>
          </c:val>
          <c:extLst>
            <c:ext xmlns:c16="http://schemas.microsoft.com/office/drawing/2014/chart" uri="{C3380CC4-5D6E-409C-BE32-E72D297353CC}">
              <c16:uniqueId val="{00000026-02E8-014B-80E6-EA48617FED19}"/>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4823348694316441"/>
          <c:y val="0.14259497838000582"/>
          <c:w val="0.33947772657450076"/>
          <c:h val="0.8574050216199942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8093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336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482A1-C57B-4646-B465-83AF9B114B9C}" type="slidenum">
              <a:rPr lang="en-US" smtClean="0"/>
              <a:t>3</a:t>
            </a:fld>
            <a:endParaRPr lang="en-US"/>
          </a:p>
        </p:txBody>
      </p:sp>
    </p:spTree>
    <p:extLst>
      <p:ext uri="{BB962C8B-B14F-4D97-AF65-F5344CB8AC3E}">
        <p14:creationId xmlns:p14="http://schemas.microsoft.com/office/powerpoint/2010/main" val="30918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482A1-C57B-4646-B465-83AF9B114B9C}" type="slidenum">
              <a:rPr lang="en-US" smtClean="0"/>
              <a:t>4</a:t>
            </a:fld>
            <a:endParaRPr lang="en-US"/>
          </a:p>
        </p:txBody>
      </p:sp>
    </p:spTree>
    <p:extLst>
      <p:ext uri="{BB962C8B-B14F-4D97-AF65-F5344CB8AC3E}">
        <p14:creationId xmlns:p14="http://schemas.microsoft.com/office/powerpoint/2010/main" val="2112609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6149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482A1-C57B-4646-B465-83AF9B114B9C}" type="slidenum">
              <a:rPr lang="en-US" smtClean="0"/>
              <a:t>6</a:t>
            </a:fld>
            <a:endParaRPr lang="en-US"/>
          </a:p>
        </p:txBody>
      </p:sp>
    </p:spTree>
    <p:extLst>
      <p:ext uri="{BB962C8B-B14F-4D97-AF65-F5344CB8AC3E}">
        <p14:creationId xmlns:p14="http://schemas.microsoft.com/office/powerpoint/2010/main" val="258484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936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467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a:defRPr sz="1500">
                <a:latin typeface="Avenir Book"/>
                <a:ea typeface="Avenir Book"/>
                <a:cs typeface="Avenir Book"/>
                <a:sym typeface="Avenir Book"/>
              </a:defRPr>
            </a:pPr>
            <a:endParaRPr dirty="0"/>
          </a:p>
        </p:txBody>
      </p:sp>
    </p:spTree>
    <p:extLst>
      <p:ext uri="{BB962C8B-B14F-4D97-AF65-F5344CB8AC3E}">
        <p14:creationId xmlns:p14="http://schemas.microsoft.com/office/powerpoint/2010/main" val="342163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lars.rickard.stroem@cern.ch"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15"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16" name="Title Text"/>
          <p:cNvSpPr>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och punkter copy">
    <p:spTree>
      <p:nvGrpSpPr>
        <p:cNvPr id="1" name=""/>
        <p:cNvGrpSpPr/>
        <p:nvPr/>
      </p:nvGrpSpPr>
      <p:grpSpPr>
        <a:xfrm>
          <a:off x="0" y="0"/>
          <a:ext cx="0" cy="0"/>
          <a:chOff x="0" y="0"/>
          <a:chExt cx="0" cy="0"/>
        </a:xfrm>
      </p:grpSpPr>
      <p:sp>
        <p:nvSpPr>
          <p:cNvPr id="23" name="Rectangle"/>
          <p:cNvSpPr/>
          <p:nvPr/>
        </p:nvSpPr>
        <p:spPr>
          <a:xfrm>
            <a:off x="-3573" y="13161547"/>
            <a:ext cx="24391146" cy="559321"/>
          </a:xfrm>
          <a:prstGeom prst="rect">
            <a:avLst/>
          </a:prstGeom>
          <a:solidFill>
            <a:srgbClr val="0053A1"/>
          </a:solidFill>
          <a:ln w="12700">
            <a:miter lim="400000"/>
          </a:ln>
          <a:effectLst>
            <a:outerShdw blurRad="50800" dist="25400" dir="5400000" rotWithShape="0">
              <a:srgbClr val="000000">
                <a:alpha val="50000"/>
              </a:srgbClr>
            </a:outerShdw>
          </a:effectLst>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24" name="LogoBadge-01.jpg" descr="LogoBadge-0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95032" y="522549"/>
            <a:ext cx="1569276" cy="1569275"/>
          </a:xfrm>
          <a:prstGeom prst="rect">
            <a:avLst/>
          </a:prstGeom>
          <a:ln w="12700">
            <a:miter lim="400000"/>
          </a:ln>
        </p:spPr>
      </p:pic>
      <p:pic>
        <p:nvPicPr>
          <p:cNvPr id="25" name="CLIC-Logo-Color-72.png" descr="CLIC-Logo-Color-72.png"/>
          <p:cNvPicPr>
            <a:picLocks noChangeAspect="1"/>
          </p:cNvPicPr>
          <p:nvPr/>
        </p:nvPicPr>
        <p:blipFill>
          <a:blip r:embed="rId3">
            <a:extLst/>
          </a:blip>
          <a:stretch>
            <a:fillRect/>
          </a:stretch>
        </p:blipFill>
        <p:spPr>
          <a:xfrm>
            <a:off x="26009" y="117411"/>
            <a:ext cx="2379552" cy="2379551"/>
          </a:xfrm>
          <a:prstGeom prst="rect">
            <a:avLst/>
          </a:prstGeom>
          <a:ln w="12700">
            <a:miter lim="400000"/>
          </a:ln>
        </p:spPr>
      </p:pic>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27" name="Title Text"/>
          <p:cNvSpPr>
            <a:spLocks noGrp="1"/>
          </p:cNvSpPr>
          <p:nvPr>
            <p:ph type="title"/>
          </p:nvPr>
        </p:nvSpPr>
        <p:spPr>
          <a:xfrm>
            <a:off x="4833937" y="369887"/>
            <a:ext cx="14716126" cy="1899999"/>
          </a:xfrm>
          <a:prstGeom prst="rect">
            <a:avLst/>
          </a:prstGeom>
        </p:spPr>
        <p:txBody>
          <a:bodyPr/>
          <a:lstStyle>
            <a:lvl1pPr>
              <a:defRPr sz="7500"/>
            </a:lvl1pPr>
          </a:lstStyle>
          <a:p>
            <a:r>
              <a:t>Title Text</a:t>
            </a:r>
          </a:p>
        </p:txBody>
      </p:sp>
      <p:sp>
        <p:nvSpPr>
          <p:cNvPr id="28"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 name="Spåtind 2020 / Rickard Ström lars.rickard.stroem@cern.ch">
            <a:extLst>
              <a:ext uri="{FF2B5EF4-FFF2-40B4-BE49-F238E27FC236}">
                <a16:creationId xmlns:a16="http://schemas.microsoft.com/office/drawing/2014/main" id="{70EDF471-1B2A-894B-BF7B-16367FB381D8}"/>
              </a:ext>
            </a:extLst>
          </p:cNvPr>
          <p:cNvSpPr txBox="1"/>
          <p:nvPr userDrawn="1"/>
        </p:nvSpPr>
        <p:spPr>
          <a:xfrm>
            <a:off x="8777609" y="13169017"/>
            <a:ext cx="6828791" cy="544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ctr">
              <a:defRPr sz="2600">
                <a:solidFill>
                  <a:srgbClr val="FFFFFF"/>
                </a:solidFill>
              </a:defRPr>
            </a:pPr>
            <a:r>
              <a:rPr lang="en-US" dirty="0"/>
              <a:t>Snowmass Oct 2020</a:t>
            </a:r>
            <a:r>
              <a:rPr dirty="0"/>
              <a:t> / </a:t>
            </a:r>
            <a:r>
              <a:rPr lang="en-US" dirty="0"/>
              <a:t>CLIC / Steinar Stapnes</a:t>
            </a:r>
            <a:endParaRPr dirty="0">
              <a:hlinkClick r:id="rId4"/>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b="0" i="0">
                <a:latin typeface="Avenir Book" charset="0"/>
                <a:ea typeface="Avenir Book" charset="0"/>
                <a:cs typeface="Avenir Book" charset="0"/>
              </a:defRPr>
            </a:lvl1pPr>
          </a:lstStyle>
          <a:p>
            <a:r>
              <a:rPr lang="en-US"/>
              <a:t>Steinar Stapnes</a:t>
            </a:r>
            <a:endParaRPr lang="en-US" dirty="0"/>
          </a:p>
        </p:txBody>
      </p:sp>
      <p:sp>
        <p:nvSpPr>
          <p:cNvPr id="5" name="Slide Number Placeholder 4"/>
          <p:cNvSpPr>
            <a:spLocks noGrp="1"/>
          </p:cNvSpPr>
          <p:nvPr>
            <p:ph type="sldNum" sz="quarter" idx="11"/>
          </p:nvPr>
        </p:nvSpPr>
        <p:spPr>
          <a:xfrm>
            <a:off x="23816307" y="13160219"/>
            <a:ext cx="524181" cy="528990"/>
          </a:xfrm>
        </p:spPr>
        <p:txBody>
          <a:bodyPr/>
          <a:lstStyle>
            <a:lvl1pPr>
              <a:defRPr b="0" i="0">
                <a:latin typeface="Avenir Book" charset="0"/>
                <a:ea typeface="Avenir Book" charset="0"/>
                <a:cs typeface="Avenir Book" charset="0"/>
              </a:defRPr>
            </a:lvl1pPr>
          </a:lstStyle>
          <a:p>
            <a:fld id="{DEF62AA5-A9F9-344C-9738-C68EB5A8EDF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endParaRPr lang="en-US" dirty="0"/>
          </a:p>
        </p:txBody>
      </p:sp>
      <p:sp>
        <p:nvSpPr>
          <p:cNvPr id="9" name="Text Placeholder 8"/>
          <p:cNvSpPr>
            <a:spLocks noGrp="1"/>
          </p:cNvSpPr>
          <p:nvPr>
            <p:ph type="body" sz="quarter" idx="13" hasCustomPrompt="1"/>
          </p:nvPr>
        </p:nvSpPr>
        <p:spPr>
          <a:xfrm>
            <a:off x="3117957" y="7915604"/>
            <a:ext cx="18148094" cy="959484"/>
          </a:xfrm>
          <a:prstGeom prst="rect">
            <a:avLst/>
          </a:prstGeom>
        </p:spPr>
        <p:txBody>
          <a:bodyPr lIns="100564" tIns="50282" rIns="100564" bIns="50282"/>
          <a:lstStyle>
            <a:lvl1pPr>
              <a:defRPr sz="3994" b="0" i="0" baseline="0">
                <a:latin typeface="Avenir Book" charset="0"/>
                <a:ea typeface="Avenir Book" charset="0"/>
                <a:cs typeface="Avenir Book" charset="0"/>
              </a:defRPr>
            </a:lvl1pPr>
          </a:lstStyle>
          <a:p>
            <a:pPr lvl="0"/>
            <a:r>
              <a:rPr lang="en-US" dirty="0"/>
              <a:t>The Conference X, 13 October 2017</a:t>
            </a:r>
          </a:p>
        </p:txBody>
      </p:sp>
      <p:sp>
        <p:nvSpPr>
          <p:cNvPr id="11" name="Text Placeholder 10"/>
          <p:cNvSpPr>
            <a:spLocks noGrp="1"/>
          </p:cNvSpPr>
          <p:nvPr>
            <p:ph type="body" sz="quarter" idx="14" hasCustomPrompt="1"/>
          </p:nvPr>
        </p:nvSpPr>
        <p:spPr>
          <a:xfrm>
            <a:off x="7019186" y="11075843"/>
            <a:ext cx="10369416" cy="784250"/>
          </a:xfrm>
          <a:prstGeom prst="rect">
            <a:avLst/>
          </a:prstGeom>
        </p:spPr>
        <p:txBody>
          <a:bodyPr lIns="100564" tIns="50282" rIns="100564" bIns="50282"/>
          <a:lstStyle>
            <a:lvl1pPr>
              <a:defRPr sz="3632" b="0" i="0" baseline="0">
                <a:latin typeface="Avenir Book" charset="0"/>
                <a:ea typeface="Avenir Book" charset="0"/>
                <a:cs typeface="Avenir Book" charset="0"/>
              </a:defRPr>
            </a:lvl1pPr>
          </a:lstStyle>
          <a:p>
            <a:pPr lvl="0"/>
            <a:r>
              <a:rPr lang="en-US" dirty="0"/>
              <a:t>Name, name@cern.ch</a:t>
            </a:r>
          </a:p>
        </p:txBody>
      </p:sp>
    </p:spTree>
    <p:extLst>
      <p:ext uri="{BB962C8B-B14F-4D97-AF65-F5344CB8AC3E}">
        <p14:creationId xmlns:p14="http://schemas.microsoft.com/office/powerpoint/2010/main" val="140971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a:xfrm>
            <a:off x="1219202" y="3200405"/>
            <a:ext cx="19913600" cy="9051926"/>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2729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219200" y="548640"/>
            <a:ext cx="19921728" cy="2286000"/>
          </a:xfrm>
        </p:spPr>
        <p:txBody>
          <a:bodyPr anchor="ctr"/>
          <a:lstStyle>
            <a:lvl1pPr algn="l">
              <a:defRPr sz="9200"/>
            </a:lvl1pPr>
          </a:lstStyle>
          <a:p>
            <a:r>
              <a:rPr kumimoji="0" lang="en-US"/>
              <a:t>Click to edit Master title style</a:t>
            </a:r>
          </a:p>
        </p:txBody>
      </p:sp>
    </p:spTree>
    <p:extLst>
      <p:ext uri="{BB962C8B-B14F-4D97-AF65-F5344CB8AC3E}">
        <p14:creationId xmlns:p14="http://schemas.microsoft.com/office/powerpoint/2010/main" val="71087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2DC3E0-4CB7-9E47-8DA9-F9D33B958ED8}"/>
              </a:ext>
            </a:extLst>
          </p:cNvPr>
          <p:cNvSpPr>
            <a:spLocks noGrp="1"/>
          </p:cNvSpPr>
          <p:nvPr>
            <p:ph type="dt" sz="half" idx="10"/>
          </p:nvPr>
        </p:nvSpPr>
        <p:spPr/>
        <p:txBody>
          <a:bodyPr/>
          <a:lstStyle/>
          <a:p>
            <a:r>
              <a:rPr lang="en-US">
                <a:solidFill>
                  <a:prstClr val="white"/>
                </a:solidFill>
              </a:rPr>
              <a:t>October 2019, Sendai</a:t>
            </a:r>
          </a:p>
        </p:txBody>
      </p:sp>
      <p:sp>
        <p:nvSpPr>
          <p:cNvPr id="3" name="Footer Placeholder 2">
            <a:extLst>
              <a:ext uri="{FF2B5EF4-FFF2-40B4-BE49-F238E27FC236}">
                <a16:creationId xmlns:a16="http://schemas.microsoft.com/office/drawing/2014/main" id="{6E60AFAC-10B8-F841-808E-513A49818663}"/>
              </a:ext>
            </a:extLst>
          </p:cNvPr>
          <p:cNvSpPr>
            <a:spLocks noGrp="1"/>
          </p:cNvSpPr>
          <p:nvPr>
            <p:ph type="ftr" sz="quarter" idx="11"/>
          </p:nvPr>
        </p:nvSpPr>
        <p:spPr/>
        <p:txBody>
          <a:bodyPr/>
          <a:lstStyle/>
          <a:p>
            <a:r>
              <a:rPr lang="en-US">
                <a:solidFill>
                  <a:prstClr val="white"/>
                </a:solidFill>
              </a:rPr>
              <a:t>Steinar Stapnes</a:t>
            </a:r>
          </a:p>
        </p:txBody>
      </p:sp>
      <p:sp>
        <p:nvSpPr>
          <p:cNvPr id="4" name="Slide Number Placeholder 3">
            <a:extLst>
              <a:ext uri="{FF2B5EF4-FFF2-40B4-BE49-F238E27FC236}">
                <a16:creationId xmlns:a16="http://schemas.microsoft.com/office/drawing/2014/main" id="{909BD0D0-BC08-4148-83BB-61B50A07F6B4}"/>
              </a:ext>
            </a:extLst>
          </p:cNvPr>
          <p:cNvSpPr>
            <a:spLocks noGrp="1"/>
          </p:cNvSpPr>
          <p:nvPr>
            <p:ph type="sldNum" sz="quarter" idx="12"/>
          </p:nvPr>
        </p:nvSpPr>
        <p:spPr>
          <a:xfrm>
            <a:off x="23816307" y="13160219"/>
            <a:ext cx="524181" cy="528990"/>
          </a:xfrm>
        </p:spPr>
        <p:txBody>
          <a:bodyPr/>
          <a:lstStyle/>
          <a:p>
            <a:fld id="{E66BB354-06AB-8C42-85C8-FB76A158A2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2539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23847824" y="13210485"/>
            <a:ext cx="560562" cy="464722"/>
          </a:xfrm>
          <a:prstGeom prst="rect">
            <a:avLst/>
          </a:prstGeom>
        </p:spPr>
        <p:txBody>
          <a:bodyPr vert="horz" lIns="100564" tIns="50282" rIns="100564" bIns="50282" rtlCol="0" anchor="ctr"/>
          <a:lstStyle>
            <a:lvl1pPr algn="r">
              <a:defRPr sz="236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4" name="Content Placeholder 3"/>
          <p:cNvSpPr>
            <a:spLocks noGrp="1"/>
          </p:cNvSpPr>
          <p:nvPr>
            <p:ph sz="quarter" idx="10"/>
          </p:nvPr>
        </p:nvSpPr>
        <p:spPr>
          <a:xfrm>
            <a:off x="1676400" y="3396259"/>
            <a:ext cx="21031200" cy="8464822"/>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7898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mailto:lars.rickard.stroem@cern.ch" TargetMode="Externa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3573" y="13161547"/>
            <a:ext cx="24391146" cy="559321"/>
          </a:xfrm>
          <a:prstGeom prst="rect">
            <a:avLst/>
          </a:prstGeom>
          <a:solidFill>
            <a:srgbClr val="0053A1"/>
          </a:solidFill>
          <a:ln w="12700">
            <a:miter lim="400000"/>
          </a:ln>
          <a:effectLst>
            <a:outerShdw blurRad="50800" dist="25400" dir="5400000" rotWithShape="0">
              <a:srgbClr val="000000">
                <a:alpha val="50000"/>
              </a:srgbClr>
            </a:outerShdw>
          </a:effectLst>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3" name="LogoBadge-01.jpg" descr="LogoBadge-01.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295032" y="522549"/>
            <a:ext cx="1569276" cy="1569275"/>
          </a:xfrm>
          <a:prstGeom prst="rect">
            <a:avLst/>
          </a:prstGeom>
          <a:ln w="12700">
            <a:miter lim="400000"/>
          </a:ln>
        </p:spPr>
      </p:pic>
      <p:pic>
        <p:nvPicPr>
          <p:cNvPr id="4" name="CLIC-Logo-Color-72.png" descr="CLIC-Logo-Color-72.png"/>
          <p:cNvPicPr>
            <a:picLocks noChangeAspect="1"/>
          </p:cNvPicPr>
          <p:nvPr/>
        </p:nvPicPr>
        <p:blipFill>
          <a:blip r:embed="rId10">
            <a:extLst/>
          </a:blip>
          <a:stretch>
            <a:fillRect/>
          </a:stretch>
        </p:blipFill>
        <p:spPr>
          <a:xfrm>
            <a:off x="19787187" y="120112"/>
            <a:ext cx="2379552" cy="2379552"/>
          </a:xfrm>
          <a:prstGeom prst="rect">
            <a:avLst/>
          </a:prstGeom>
          <a:ln w="12700">
            <a:miter lim="400000"/>
          </a:ln>
        </p:spPr>
      </p:pic>
      <p:sp>
        <p:nvSpPr>
          <p:cNvPr id="5" name="Slide Number"/>
          <p:cNvSpPr>
            <a:spLocks noGrp="1"/>
          </p:cNvSpPr>
          <p:nvPr>
            <p:ph type="sldNum" sz="quarter" idx="2"/>
          </p:nvPr>
        </p:nvSpPr>
        <p:spPr>
          <a:xfrm>
            <a:off x="23824079" y="13160219"/>
            <a:ext cx="508636" cy="574676"/>
          </a:xfrm>
          <a:prstGeom prst="rect">
            <a:avLst/>
          </a:prstGeom>
          <a:ln w="12700">
            <a:miter lim="400000"/>
          </a:ln>
        </p:spPr>
        <p:txBody>
          <a:bodyPr wrap="none" lIns="71437" tIns="71437" rIns="71437" bIns="71437">
            <a:spAutoFit/>
          </a:bodyPr>
          <a:lstStyle>
            <a:lvl1pPr algn="ctr">
              <a:defRPr sz="2500">
                <a:solidFill>
                  <a:srgbClr val="FFFFFF"/>
                </a:solidFill>
              </a:defRPr>
            </a:lvl1pPr>
          </a:lstStyle>
          <a:p>
            <a:fld id="{86CB4B4D-7CA3-9044-876B-883B54F8677D}" type="slidenum">
              <a:t>‹#›</a:t>
            </a:fld>
            <a:endParaRPr/>
          </a:p>
        </p:txBody>
      </p:sp>
      <p:sp>
        <p:nvSpPr>
          <p:cNvPr id="6" name="Title Text"/>
          <p:cNvSpPr>
            <a:spLocks noGrp="1"/>
          </p:cNvSpPr>
          <p:nvPr>
            <p:ph type="title"/>
          </p:nvPr>
        </p:nvSpPr>
        <p:spPr>
          <a:xfrm>
            <a:off x="4833937" y="4638001"/>
            <a:ext cx="14716126" cy="1899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r>
              <a:t>Title Text</a:t>
            </a:r>
          </a:p>
        </p:txBody>
      </p:sp>
      <p:sp>
        <p:nvSpPr>
          <p:cNvPr id="7" name="Spåtind 2020 / Rickard Ström lars.rickard.stroem@cern.ch"/>
          <p:cNvSpPr txBox="1"/>
          <p:nvPr/>
        </p:nvSpPr>
        <p:spPr>
          <a:xfrm>
            <a:off x="9654448" y="13169017"/>
            <a:ext cx="5075107" cy="544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ctr">
              <a:defRPr sz="2600">
                <a:solidFill>
                  <a:srgbClr val="FFFFFF"/>
                </a:solidFill>
              </a:defRPr>
            </a:pPr>
            <a:r>
              <a:rPr lang="en-US" dirty="0"/>
              <a:t>ICFA/LCB 2020</a:t>
            </a:r>
            <a:r>
              <a:rPr dirty="0"/>
              <a:t> / </a:t>
            </a:r>
            <a:r>
              <a:rPr lang="en-US" dirty="0"/>
              <a:t>Steinar Stapnes</a:t>
            </a:r>
            <a:endParaRPr dirty="0">
              <a:hlinkClick r:id="rId11"/>
            </a:endParaRPr>
          </a:p>
        </p:txBody>
      </p:sp>
      <p:sp>
        <p:nvSpPr>
          <p:cNvPr id="8" name="Body Level One…"/>
          <p:cNvSpPr>
            <a:spLocks noGrp="1"/>
          </p:cNvSpPr>
          <p:nvPr>
            <p:ph type="body" idx="1"/>
          </p:nvPr>
        </p:nvSpPr>
        <p:spPr>
          <a:xfrm>
            <a:off x="1808876" y="3136938"/>
            <a:ext cx="20766248" cy="8979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2pPr marL="1117600" indent="-355600">
              <a:buSzPct val="100000"/>
              <a:defRPr sz="4000"/>
            </a:lvl2pPr>
            <a:lvl3pPr marL="1574800" indent="-368300">
              <a:buSzPct val="100000"/>
              <a:defRPr sz="3200"/>
            </a:lvl3pPr>
            <a:lvl4pPr marL="2006600" indent="-355600">
              <a:buSzPct val="100000"/>
              <a:defRPr sz="2500"/>
            </a:lvl4pPr>
            <a:lvl5pPr marL="2451100" indent="-355600">
              <a:buSzPct val="100000"/>
              <a:defRPr sz="2200"/>
            </a:lvl5p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58" r:id="rId7"/>
  </p:sldLayoutIdLst>
  <p:transition spd="med"/>
  <p:txStyles>
    <p:titleStyle>
      <a:lvl1pPr marL="0" marR="0" indent="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1pPr>
      <a:lvl2pPr marL="0" marR="0" indent="2286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2pPr>
      <a:lvl3pPr marL="0" marR="0" indent="4572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3pPr>
      <a:lvl4pPr marL="0" marR="0" indent="6858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4pPr>
      <a:lvl5pPr marL="0" marR="0" indent="9144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5pPr>
      <a:lvl6pPr marL="0" marR="0" indent="11430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6pPr>
      <a:lvl7pPr marL="0" marR="0" indent="13716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7pPr>
      <a:lvl8pPr marL="0" marR="0" indent="16002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8pPr>
      <a:lvl9pPr marL="0" marR="0" indent="18288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9pPr>
    </p:titleStyle>
    <p:bodyStyle>
      <a:lvl1pPr marL="673100" marR="0" indent="-355600" algn="l" defTabSz="821531" latinLnBrk="0">
        <a:lnSpc>
          <a:spcPct val="100000"/>
        </a:lnSpc>
        <a:spcBef>
          <a:spcPts val="3300"/>
        </a:spcBef>
        <a:spcAft>
          <a:spcPts val="0"/>
        </a:spcAft>
        <a:buClrTx/>
        <a:buSzPct val="100000"/>
        <a:buFontTx/>
        <a:buChar char="•"/>
        <a:tabLst/>
        <a:defRPr sz="5200" b="0" i="0" u="none" strike="noStrike" cap="none" spc="0" baseline="0">
          <a:solidFill>
            <a:srgbClr val="000000"/>
          </a:solidFill>
          <a:uFillTx/>
          <a:latin typeface="Avenir Book"/>
          <a:ea typeface="Avenir Book"/>
          <a:cs typeface="Avenir Book"/>
          <a:sym typeface="Avenir Book"/>
        </a:defRPr>
      </a:lvl1pPr>
      <a:lvl2pPr marL="15440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2pPr>
      <a:lvl3pPr marL="19885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3pPr>
      <a:lvl4pPr marL="24330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4pPr>
      <a:lvl5pPr marL="28775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5pPr>
      <a:lvl6pPr marL="32331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6pPr>
      <a:lvl7pPr marL="35887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7pPr>
      <a:lvl8pPr marL="39443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8pPr>
      <a:lvl9pPr marL="42999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9pPr>
    </p:bodyStyle>
    <p:otherStyle>
      <a:lvl1pPr marL="0" marR="0" indent="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1pPr>
      <a:lvl2pPr marL="0" marR="0" indent="2286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2pPr>
      <a:lvl3pPr marL="0" marR="0" indent="4572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3pPr>
      <a:lvl4pPr marL="0" marR="0" indent="6858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4pPr>
      <a:lvl5pPr marL="0" marR="0" indent="9144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5pPr>
      <a:lvl6pPr marL="0" marR="0" indent="11430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6pPr>
      <a:lvl7pPr marL="0" marR="0" indent="13716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7pPr>
      <a:lvl8pPr marL="0" marR="0" indent="16002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8pPr>
      <a:lvl9pPr marL="0" marR="0" indent="18288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8.png"/><Relationship Id="rId7" Type="http://schemas.openxmlformats.org/officeDocument/2006/relationships/hyperlink" Target="https://ieeexplore.ieee.org/document/911588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2.emf"/><Relationship Id="rId4" Type="http://schemas.openxmlformats.org/officeDocument/2006/relationships/hyperlink" Target="https://cernbox.cern.ch/index.php/s/97GulC6RNLPMjFG" TargetMode="Externa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emf"/><Relationship Id="rId4" Type="http://schemas.openxmlformats.org/officeDocument/2006/relationships/hyperlink" Target="https://indico.cern.ch/event/952778/timetable/?layout=room#20201001" TargetMode="Externa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s://indico.fnal.gov/event/43871/contributions/188884/attachments/130314/158693/clic_stapnes_short.pptx" TargetMode="External"/><Relationship Id="rId7" Type="http://schemas.openxmlformats.org/officeDocument/2006/relationships/hyperlink" Target="https://www.snowmass21.org/docs/files/summaries/IF/SNOWMASS21-IF3_IF6_Mathieu_Benoit-188.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snowmass21.org/docs/files/summaries/EF/SNOWMASS21-EF0_EF0_CLICphysics-170.pdf" TargetMode="External"/><Relationship Id="rId5" Type="http://schemas.openxmlformats.org/officeDocument/2006/relationships/hyperlink" Target="https://www.snowmass21.org/docs/files/summaries/AF/SNOWMASS21-AF1_AF4-161.pdf" TargetMode="External"/><Relationship Id="rId4" Type="http://schemas.openxmlformats.org/officeDocument/2006/relationships/hyperlink" Target="https://www.snowmass21.org/docs/files/summaries/AF/SNOWMASS21-AF4_AF3-EF0_EF0-177.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png"/><Relationship Id="rId3" Type="http://schemas.openxmlformats.org/officeDocument/2006/relationships/image" Target="../media/image4.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gif"/><Relationship Id="rId11" Type="http://schemas.openxmlformats.org/officeDocument/2006/relationships/image" Target="../media/image30.jpeg"/><Relationship Id="rId5" Type="http://schemas.openxmlformats.org/officeDocument/2006/relationships/image" Target="../media/image24.gif"/><Relationship Id="rId15" Type="http://schemas.openxmlformats.org/officeDocument/2006/relationships/hyperlink" Target="http://clic.cern/european-strategy" TargetMode="External"/><Relationship Id="rId10" Type="http://schemas.openxmlformats.org/officeDocument/2006/relationships/image" Target="../media/image29.png"/><Relationship Id="rId4" Type="http://schemas.openxmlformats.org/officeDocument/2006/relationships/image" Target="../media/image23.gif"/><Relationship Id="rId9" Type="http://schemas.openxmlformats.org/officeDocument/2006/relationships/image" Target="../media/image28.gif"/><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CLIC_SummaryYR2018_Cover_Size13.jpg" descr="CLIC_SummaryYR2018_Cover_Size13.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3615237" y="0"/>
            <a:ext cx="10770483" cy="13164456"/>
          </a:xfrm>
          <a:prstGeom prst="rect">
            <a:avLst/>
          </a:prstGeom>
          <a:ln w="12700">
            <a:miter lim="400000"/>
          </a:ln>
        </p:spPr>
      </p:pic>
      <p:sp>
        <p:nvSpPr>
          <p:cNvPr id="55" name="Rectangle"/>
          <p:cNvSpPr/>
          <p:nvPr/>
        </p:nvSpPr>
        <p:spPr>
          <a:xfrm>
            <a:off x="13607091" y="-22053"/>
            <a:ext cx="8294452" cy="13183050"/>
          </a:xfrm>
          <a:prstGeom prst="rect">
            <a:avLst/>
          </a:prstGeom>
          <a:gradFill>
            <a:gsLst>
              <a:gs pos="0">
                <a:srgbClr val="FFFFFF">
                  <a:alpha val="0"/>
                </a:srgbClr>
              </a:gs>
              <a:gs pos="100000">
                <a:srgbClr val="FFFFFF"/>
              </a:gs>
            </a:gsLst>
            <a:lin ang="10800000"/>
          </a:gradFill>
          <a:ln w="12700">
            <a:miter lim="400000"/>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6" name="The Compact Linear Collider (CLIC)…"/>
          <p:cNvSpPr/>
          <p:nvPr/>
        </p:nvSpPr>
        <p:spPr>
          <a:xfrm>
            <a:off x="961565" y="1917929"/>
            <a:ext cx="15586568" cy="5043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sz="6400">
                <a:latin typeface="Avenir Heavy"/>
                <a:ea typeface="Avenir Heavy"/>
                <a:cs typeface="Avenir Heavy"/>
                <a:sym typeface="Avenir Heavy"/>
              </a:defRPr>
            </a:pPr>
            <a:r>
              <a:rPr dirty="0"/>
              <a:t>The Compact Linear Collider (CLIC)</a:t>
            </a:r>
          </a:p>
        </p:txBody>
      </p:sp>
      <p:sp>
        <p:nvSpPr>
          <p:cNvPr id="57" name="Rickard Ström…"/>
          <p:cNvSpPr txBox="1"/>
          <p:nvPr/>
        </p:nvSpPr>
        <p:spPr>
          <a:xfrm>
            <a:off x="2343188" y="696442"/>
            <a:ext cx="3656449" cy="1221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3500"/>
            </a:pPr>
            <a:r>
              <a:rPr lang="en-US" dirty="0">
                <a:latin typeface="Avenir Heavy"/>
                <a:ea typeface="Avenir Heavy"/>
                <a:cs typeface="Avenir Heavy"/>
                <a:sym typeface="Avenir Heavy"/>
              </a:rPr>
              <a:t>Steinar Stapnes</a:t>
            </a:r>
            <a:endParaRPr dirty="0"/>
          </a:p>
          <a:p>
            <a:pPr>
              <a:defRPr sz="3500"/>
            </a:pPr>
            <a:r>
              <a:rPr dirty="0"/>
              <a:t>on behalf of </a:t>
            </a:r>
            <a:r>
              <a:rPr lang="en-US" dirty="0"/>
              <a:t>CLIC</a:t>
            </a:r>
            <a:endParaRPr dirty="0"/>
          </a:p>
        </p:txBody>
      </p:sp>
      <p:sp>
        <p:nvSpPr>
          <p:cNvPr id="58" name="26th Nordic Particle Physics Meeting – Spåtind 2020…"/>
          <p:cNvSpPr txBox="1"/>
          <p:nvPr/>
        </p:nvSpPr>
        <p:spPr>
          <a:xfrm>
            <a:off x="1413849" y="10989324"/>
            <a:ext cx="3848810" cy="1221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3500">
                <a:latin typeface="Avenir Heavy"/>
                <a:ea typeface="Avenir Heavy"/>
                <a:cs typeface="Avenir Heavy"/>
                <a:sym typeface="Avenir Heavy"/>
              </a:defRPr>
            </a:pPr>
            <a:r>
              <a:rPr lang="en-US" dirty="0"/>
              <a:t>Snowmass CPM</a:t>
            </a:r>
            <a:endParaRPr dirty="0"/>
          </a:p>
          <a:p>
            <a:pPr>
              <a:defRPr sz="3500"/>
            </a:pPr>
            <a:r>
              <a:rPr lang="en-US" dirty="0"/>
              <a:t>October 6th</a:t>
            </a:r>
            <a:r>
              <a:rPr dirty="0"/>
              <a:t>, 2020</a:t>
            </a:r>
          </a:p>
        </p:txBody>
      </p:sp>
      <p:sp>
        <p:nvSpPr>
          <p:cNvPr id="59" name="Line"/>
          <p:cNvSpPr/>
          <p:nvPr/>
        </p:nvSpPr>
        <p:spPr>
          <a:xfrm flipH="1">
            <a:off x="1144320" y="10989324"/>
            <a:ext cx="1" cy="1439448"/>
          </a:xfrm>
          <a:prstGeom prst="line">
            <a:avLst/>
          </a:prstGeom>
          <a:ln w="38100">
            <a:solidFill>
              <a:srgbClr val="000000"/>
            </a:solidFill>
            <a:miter lim="400000"/>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 name="Introduction…">
            <a:extLst>
              <a:ext uri="{FF2B5EF4-FFF2-40B4-BE49-F238E27FC236}">
                <a16:creationId xmlns:a16="http://schemas.microsoft.com/office/drawing/2014/main" id="{A25F5716-7DA1-4C42-A2B7-5EB150BB46A3}"/>
              </a:ext>
            </a:extLst>
          </p:cNvPr>
          <p:cNvSpPr txBox="1"/>
          <p:nvPr/>
        </p:nvSpPr>
        <p:spPr>
          <a:xfrm>
            <a:off x="1846986" y="5936635"/>
            <a:ext cx="10362966" cy="4492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spcBef>
                <a:spcPts val="2000"/>
              </a:spcBef>
              <a:buClr>
                <a:srgbClr val="000000"/>
              </a:buClr>
              <a:buSzPct val="100000"/>
              <a:defRPr sz="5500"/>
            </a:pPr>
            <a:r>
              <a:rPr lang="en-US" sz="3200" dirty="0"/>
              <a:t>Outline </a:t>
            </a:r>
          </a:p>
          <a:p>
            <a:pPr marL="514350" indent="-514350">
              <a:spcBef>
                <a:spcPts val="2000"/>
              </a:spcBef>
              <a:buClr>
                <a:srgbClr val="000000"/>
              </a:buClr>
              <a:buSzPct val="100000"/>
              <a:buFont typeface="Arial" panose="020B0604020202020204" pitchFamily="34" charset="0"/>
              <a:buChar char="•"/>
              <a:defRPr sz="5500"/>
            </a:pPr>
            <a:r>
              <a:rPr lang="en-US" sz="3200" dirty="0"/>
              <a:t>  Project overview</a:t>
            </a:r>
          </a:p>
          <a:p>
            <a:pPr marL="685800" indent="-685800">
              <a:spcBef>
                <a:spcPts val="2000"/>
              </a:spcBef>
              <a:buClr>
                <a:srgbClr val="000000"/>
              </a:buClr>
              <a:buSzPct val="100000"/>
              <a:buFont typeface="Arial" panose="020B0604020202020204" pitchFamily="34" charset="0"/>
              <a:buChar char="•"/>
              <a:defRPr sz="5500"/>
            </a:pPr>
            <a:r>
              <a:rPr lang="en-US" sz="3200" dirty="0"/>
              <a:t>Plans 2021-25</a:t>
            </a:r>
          </a:p>
          <a:p>
            <a:pPr marL="685800" indent="-685800">
              <a:spcBef>
                <a:spcPts val="2000"/>
              </a:spcBef>
              <a:buClr>
                <a:srgbClr val="000000"/>
              </a:buClr>
              <a:buSzPct val="100000"/>
              <a:buFont typeface="Arial" panose="020B0604020202020204" pitchFamily="34" charset="0"/>
              <a:buChar char="•"/>
              <a:defRPr sz="5500"/>
            </a:pPr>
            <a:r>
              <a:rPr lang="en-US" sz="3200" dirty="0"/>
              <a:t>Resources and more information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derniere.pdf" descr="derniere.pdf"/>
          <p:cNvPicPr>
            <a:picLocks noChangeAspect="1"/>
          </p:cNvPicPr>
          <p:nvPr/>
        </p:nvPicPr>
        <p:blipFill>
          <a:blip r:embed="rId3">
            <a:extLst/>
          </a:blip>
          <a:stretch>
            <a:fillRect/>
          </a:stretch>
        </p:blipFill>
        <p:spPr>
          <a:xfrm>
            <a:off x="1340883" y="2999260"/>
            <a:ext cx="10298748" cy="7282686"/>
          </a:xfrm>
          <a:prstGeom prst="rect">
            <a:avLst/>
          </a:prstGeom>
          <a:ln w="12700">
            <a:miter lim="400000"/>
          </a:ln>
        </p:spPr>
      </p:pic>
      <p:sp>
        <p:nvSpPr>
          <p:cNvPr id="212" name="Slide Number"/>
          <p:cNvSpPr>
            <a:spLocks noGrp="1"/>
          </p:cNvSpPr>
          <p:nvPr>
            <p:ph type="sldNum" sz="quarter" idx="2"/>
          </p:nvPr>
        </p:nvSpPr>
        <p:spPr>
          <a:xfrm>
            <a:off x="23912344" y="13160219"/>
            <a:ext cx="332106" cy="5746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213" name="The Compact Linear Collider (CLIC)…"/>
          <p:cNvSpPr txBox="1"/>
          <p:nvPr/>
        </p:nvSpPr>
        <p:spPr>
          <a:xfrm>
            <a:off x="12837076" y="2406122"/>
            <a:ext cx="10821268" cy="1075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t">
            <a:spAutoFit/>
          </a:bodyPr>
          <a:lstStyle/>
          <a:p>
            <a:pPr>
              <a:lnSpc>
                <a:spcPct val="120000"/>
              </a:lnSpc>
              <a:defRPr sz="3200">
                <a:latin typeface="Avenir Heavy"/>
                <a:ea typeface="Avenir Heavy"/>
                <a:cs typeface="Avenir Heavy"/>
                <a:sym typeface="Avenir Heavy"/>
              </a:defRPr>
            </a:pPr>
            <a:r>
              <a:rPr dirty="0"/>
              <a:t>The Compact Linear Collider (CLIC)</a:t>
            </a:r>
            <a:endParaRPr lang="en-US" dirty="0"/>
          </a:p>
          <a:p>
            <a:pPr marL="355599" lvl="1" indent="-355599">
              <a:lnSpc>
                <a:spcPct val="120000"/>
              </a:lnSpc>
              <a:buSzPct val="100000"/>
              <a:buChar char="•"/>
              <a:defRPr sz="3200"/>
            </a:pPr>
            <a:r>
              <a:rPr lang="en-US" b="1" dirty="0"/>
              <a:t>Timeline: </a:t>
            </a:r>
            <a:r>
              <a:rPr lang="en-US" dirty="0"/>
              <a:t>Electron-positron linear collider at CERN for the era beyond HL-LHC (~2035 Technical Schedule)</a:t>
            </a:r>
          </a:p>
          <a:p>
            <a:pPr marL="355599" lvl="1" indent="-355599">
              <a:lnSpc>
                <a:spcPct val="120000"/>
              </a:lnSpc>
              <a:buSzPct val="100000"/>
              <a:buChar char="•"/>
              <a:defRPr sz="3200"/>
            </a:pPr>
            <a:r>
              <a:rPr lang="en-US" b="1" dirty="0"/>
              <a:t>Compact: </a:t>
            </a:r>
            <a:r>
              <a:rPr dirty="0"/>
              <a:t>Novel and unique two-beam accelerating technique with high-gradient room temperature RF cavities (~20’500 cavities at 380 GeV)</a:t>
            </a:r>
            <a:r>
              <a:rPr lang="en-US" dirty="0"/>
              <a:t>, ~11km in its initial phase</a:t>
            </a:r>
            <a:endParaRPr dirty="0"/>
          </a:p>
          <a:p>
            <a:pPr marL="355599" lvl="1" indent="-355599">
              <a:lnSpc>
                <a:spcPct val="120000"/>
              </a:lnSpc>
              <a:buSzPct val="100000"/>
              <a:buChar char="•"/>
              <a:defRPr sz="3200"/>
            </a:pPr>
            <a:r>
              <a:rPr lang="en-US" b="1" dirty="0"/>
              <a:t>Expandable: </a:t>
            </a:r>
            <a:r>
              <a:rPr dirty="0"/>
              <a:t>Staged </a:t>
            </a:r>
            <a:r>
              <a:rPr dirty="0" err="1"/>
              <a:t>programme</a:t>
            </a:r>
            <a:r>
              <a:rPr dirty="0"/>
              <a:t> with collision energies from 380 GeV </a:t>
            </a:r>
            <a:r>
              <a:rPr lang="en-US" dirty="0"/>
              <a:t>(Higgs/top) </a:t>
            </a:r>
            <a:r>
              <a:rPr dirty="0"/>
              <a:t>up to 3 </a:t>
            </a:r>
            <a:r>
              <a:rPr dirty="0" err="1"/>
              <a:t>TeV</a:t>
            </a:r>
            <a:r>
              <a:rPr lang="en-US" dirty="0"/>
              <a:t> (Energy Frontier)</a:t>
            </a:r>
          </a:p>
          <a:p>
            <a:pPr lvl="1" indent="0">
              <a:lnSpc>
                <a:spcPct val="120000"/>
              </a:lnSpc>
              <a:buSzPct val="100000"/>
              <a:defRPr sz="3200"/>
            </a:pPr>
            <a:endParaRPr dirty="0"/>
          </a:p>
          <a:p>
            <a:pPr marL="355599" lvl="1" indent="-355599">
              <a:lnSpc>
                <a:spcPct val="120000"/>
              </a:lnSpc>
              <a:buSzPct val="100000"/>
              <a:buChar char="•"/>
              <a:defRPr sz="3200"/>
            </a:pPr>
            <a:r>
              <a:rPr dirty="0"/>
              <a:t>CDR in 2012</a:t>
            </a:r>
            <a:r>
              <a:rPr lang="en-US" dirty="0"/>
              <a:t>. </a:t>
            </a:r>
            <a:r>
              <a:rPr dirty="0"/>
              <a:t>Updated </a:t>
            </a:r>
            <a:r>
              <a:rPr lang="en-US" dirty="0"/>
              <a:t>project </a:t>
            </a:r>
            <a:r>
              <a:rPr dirty="0"/>
              <a:t>overview documents in 2018</a:t>
            </a:r>
            <a:r>
              <a:rPr lang="en-US" dirty="0"/>
              <a:t> (Project Implementation Plan). See resource slide.</a:t>
            </a:r>
            <a:endParaRPr lang="en-US" b="1" dirty="0"/>
          </a:p>
          <a:p>
            <a:pPr lvl="1" indent="0">
              <a:lnSpc>
                <a:spcPct val="120000"/>
              </a:lnSpc>
              <a:buSzPct val="100000"/>
              <a:defRPr sz="3200"/>
            </a:pPr>
            <a:endParaRPr dirty="0"/>
          </a:p>
          <a:p>
            <a:pPr marL="355599" lvl="1" indent="-355599">
              <a:lnSpc>
                <a:spcPct val="120000"/>
              </a:lnSpc>
              <a:buSzPct val="100000"/>
              <a:buChar char="•"/>
              <a:defRPr sz="3200"/>
            </a:pPr>
            <a:r>
              <a:rPr b="1" dirty="0"/>
              <a:t>Cost</a:t>
            </a:r>
            <a:r>
              <a:rPr lang="en-US" b="1" dirty="0"/>
              <a:t>:</a:t>
            </a:r>
            <a:r>
              <a:rPr dirty="0"/>
              <a:t> 5.9 BCHF for 380 GeV</a:t>
            </a:r>
            <a:r>
              <a:rPr lang="en-US" dirty="0"/>
              <a:t> (stable </a:t>
            </a:r>
            <a:r>
              <a:rPr lang="en-US" dirty="0" err="1"/>
              <a:t>wrt</a:t>
            </a:r>
            <a:r>
              <a:rPr lang="en-US" dirty="0"/>
              <a:t> 2012)</a:t>
            </a:r>
            <a:endParaRPr dirty="0"/>
          </a:p>
          <a:p>
            <a:pPr marL="355599" lvl="1" indent="-355599">
              <a:lnSpc>
                <a:spcPct val="120000"/>
              </a:lnSpc>
              <a:buSzPct val="100000"/>
              <a:buChar char="•"/>
              <a:defRPr sz="3200"/>
            </a:pPr>
            <a:r>
              <a:rPr b="1" dirty="0"/>
              <a:t>Power</a:t>
            </a:r>
            <a:r>
              <a:rPr lang="en-US" b="1" dirty="0"/>
              <a:t>:</a:t>
            </a:r>
            <a:r>
              <a:rPr dirty="0"/>
              <a:t> 168 MW at 380 GeV</a:t>
            </a:r>
            <a:r>
              <a:rPr lang="en-US" dirty="0"/>
              <a:t>  (reduced </a:t>
            </a:r>
            <a:r>
              <a:rPr lang="en-US" dirty="0" err="1"/>
              <a:t>wrt</a:t>
            </a:r>
            <a:r>
              <a:rPr lang="en-US" dirty="0"/>
              <a:t> 2012), </a:t>
            </a:r>
          </a:p>
          <a:p>
            <a:pPr lvl="1" indent="0">
              <a:lnSpc>
                <a:spcPct val="120000"/>
              </a:lnSpc>
              <a:buSzPct val="100000"/>
              <a:defRPr sz="3200"/>
            </a:pPr>
            <a:r>
              <a:rPr lang="en-US" dirty="0"/>
              <a:t>   some further reductions possible </a:t>
            </a:r>
          </a:p>
          <a:p>
            <a:pPr lvl="1" indent="0">
              <a:lnSpc>
                <a:spcPct val="120000"/>
              </a:lnSpc>
              <a:buSzPct val="100000"/>
              <a:defRPr sz="3200"/>
            </a:pPr>
            <a:endParaRPr lang="en-US" dirty="0"/>
          </a:p>
          <a:p>
            <a:pPr marL="457200" lvl="1" indent="-457200">
              <a:lnSpc>
                <a:spcPct val="120000"/>
              </a:lnSpc>
              <a:buSzPct val="100000"/>
              <a:buFont typeface="Arial" panose="020B0604020202020204" pitchFamily="34" charset="0"/>
              <a:buChar char="•"/>
              <a:defRPr sz="3200"/>
            </a:pPr>
            <a:r>
              <a:rPr lang="en-US" dirty="0"/>
              <a:t>Comprehensive </a:t>
            </a:r>
            <a:r>
              <a:rPr lang="en-US" b="1" dirty="0"/>
              <a:t>Detector and Physics </a:t>
            </a:r>
            <a:r>
              <a:rPr lang="en-US" dirty="0"/>
              <a:t>studies </a:t>
            </a:r>
          </a:p>
        </p:txBody>
      </p:sp>
      <p:sp>
        <p:nvSpPr>
          <p:cNvPr id="215" name="Accelerating structure prototype for CLIC:…"/>
          <p:cNvSpPr txBox="1"/>
          <p:nvPr/>
        </p:nvSpPr>
        <p:spPr>
          <a:xfrm>
            <a:off x="1821803" y="9789248"/>
            <a:ext cx="3961605" cy="1436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r">
              <a:defRPr sz="2800" i="1">
                <a:latin typeface="Avenir Light"/>
                <a:ea typeface="Avenir Light"/>
                <a:cs typeface="Avenir Light"/>
                <a:sym typeface="Avenir Light"/>
              </a:defRPr>
            </a:pPr>
            <a:r>
              <a:rPr dirty="0">
                <a:latin typeface="Avenir Light" panose="020B0402020203020204" pitchFamily="34" charset="77"/>
              </a:rPr>
              <a:t>Accelerating structure prototype for </a:t>
            </a:r>
            <a:r>
              <a:rPr lang="en-US" dirty="0">
                <a:latin typeface="Avenir Light" panose="020B0402020203020204" pitchFamily="34" charset="77"/>
              </a:rPr>
              <a:t>CLIC</a:t>
            </a:r>
            <a:r>
              <a:rPr dirty="0">
                <a:latin typeface="Avenir Light" panose="020B0402020203020204" pitchFamily="34" charset="77"/>
              </a:rPr>
              <a:t>: </a:t>
            </a:r>
          </a:p>
          <a:p>
            <a:pPr algn="r">
              <a:defRPr sz="2800" i="1">
                <a:latin typeface="Avenir Light"/>
                <a:ea typeface="Avenir Light"/>
                <a:cs typeface="Avenir Light"/>
                <a:sym typeface="Avenir Light"/>
              </a:defRPr>
            </a:pPr>
            <a:r>
              <a:rPr dirty="0">
                <a:latin typeface="Avenir Light" panose="020B0402020203020204" pitchFamily="34" charset="77"/>
              </a:rPr>
              <a:t>12 GHz  (L~25 cm)</a:t>
            </a:r>
          </a:p>
        </p:txBody>
      </p:sp>
      <p:sp>
        <p:nvSpPr>
          <p:cNvPr id="216" name="Proposed e+e– linear colliders – CLIC"/>
          <p:cNvSpPr>
            <a:spLocks noGrp="1"/>
          </p:cNvSpPr>
          <p:nvPr>
            <p:ph type="title"/>
          </p:nvPr>
        </p:nvSpPr>
        <p:spPr>
          <a:xfrm>
            <a:off x="3407254" y="369887"/>
            <a:ext cx="17569492" cy="1899999"/>
          </a:xfrm>
          <a:prstGeom prst="rect">
            <a:avLst/>
          </a:prstGeom>
        </p:spPr>
        <p:txBody>
          <a:bodyPr/>
          <a:lstStyle/>
          <a:p>
            <a:pPr>
              <a:defRPr>
                <a:latin typeface="Avenir Light"/>
                <a:ea typeface="Avenir Light"/>
                <a:cs typeface="Avenir Light"/>
                <a:sym typeface="Avenir Light"/>
              </a:defRPr>
            </a:pPr>
            <a:r>
              <a:t>Proposed e</a:t>
            </a:r>
            <a:r>
              <a:rPr baseline="31999"/>
              <a:t>+</a:t>
            </a:r>
            <a:r>
              <a:t>e</a:t>
            </a:r>
            <a:r>
              <a:rPr baseline="31999"/>
              <a:t>–</a:t>
            </a:r>
            <a:r>
              <a:t> linear colliders – CLIC</a:t>
            </a:r>
          </a:p>
        </p:txBody>
      </p:sp>
      <p:pic>
        <p:nvPicPr>
          <p:cNvPr id="8" name="Picture 7">
            <a:extLst>
              <a:ext uri="{FF2B5EF4-FFF2-40B4-BE49-F238E27FC236}">
                <a16:creationId xmlns:a16="http://schemas.microsoft.com/office/drawing/2014/main" id="{4E84C79A-79B3-444C-9444-F77EF68B6C3E}"/>
              </a:ext>
            </a:extLst>
          </p:cNvPr>
          <p:cNvPicPr>
            <a:picLocks noChangeAspect="1"/>
          </p:cNvPicPr>
          <p:nvPr/>
        </p:nvPicPr>
        <p:blipFill>
          <a:blip r:embed="rId4"/>
          <a:stretch>
            <a:fillRect/>
          </a:stretch>
        </p:blipFill>
        <p:spPr>
          <a:xfrm>
            <a:off x="6757490" y="7856746"/>
            <a:ext cx="4717347" cy="4850400"/>
          </a:xfrm>
          <a:prstGeom prst="rect">
            <a:avLst/>
          </a:prstGeom>
          <a:effectLst>
            <a:outerShdw blurRad="419100" dist="152400" dir="5400000" algn="ctr" rotWithShape="0">
              <a:schemeClr val="tx1">
                <a:alpha val="39000"/>
              </a:schemeClr>
            </a:outerShdw>
          </a:effec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DEF62AA5-A9F9-344C-9738-C68EB5A8EDFF}" type="slidenum">
              <a:rPr lang="en-US" smtClean="0"/>
              <a:pPr/>
              <a:t>3</a:t>
            </a:fld>
            <a:endParaRPr lang="en-US" dirty="0"/>
          </a:p>
        </p:txBody>
      </p:sp>
      <p:sp>
        <p:nvSpPr>
          <p:cNvPr id="2" name="Title 1"/>
          <p:cNvSpPr>
            <a:spLocks noGrp="1"/>
          </p:cNvSpPr>
          <p:nvPr>
            <p:ph type="title"/>
          </p:nvPr>
        </p:nvSpPr>
        <p:spPr/>
        <p:txBody>
          <a:bodyPr/>
          <a:lstStyle/>
          <a:p>
            <a:r>
              <a:rPr lang="en-US" sz="6400" dirty="0"/>
              <a:t>CLIC parameters</a:t>
            </a:r>
          </a:p>
        </p:txBody>
      </p:sp>
      <p:pic>
        <p:nvPicPr>
          <p:cNvPr id="14" name="Picture 13"/>
          <p:cNvPicPr>
            <a:picLocks noChangeAspect="1"/>
          </p:cNvPicPr>
          <p:nvPr/>
        </p:nvPicPr>
        <p:blipFill>
          <a:blip r:embed="rId3"/>
          <a:stretch>
            <a:fillRect/>
          </a:stretch>
        </p:blipFill>
        <p:spPr>
          <a:xfrm>
            <a:off x="3190272" y="1776793"/>
            <a:ext cx="17947500" cy="11368094"/>
          </a:xfrm>
          <a:prstGeom prst="rect">
            <a:avLst/>
          </a:prstGeom>
        </p:spPr>
      </p:pic>
    </p:spTree>
    <p:extLst>
      <p:ext uri="{BB962C8B-B14F-4D97-AF65-F5344CB8AC3E}">
        <p14:creationId xmlns:p14="http://schemas.microsoft.com/office/powerpoint/2010/main" val="73242746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A82F-E8FC-084D-B27F-59288C8A1E56}"/>
              </a:ext>
            </a:extLst>
          </p:cNvPr>
          <p:cNvSpPr>
            <a:spLocks noGrp="1"/>
          </p:cNvSpPr>
          <p:nvPr>
            <p:ph type="title"/>
          </p:nvPr>
        </p:nvSpPr>
        <p:spPr>
          <a:xfrm>
            <a:off x="2747210" y="493867"/>
            <a:ext cx="18693064" cy="1899999"/>
          </a:xfrm>
        </p:spPr>
        <p:txBody>
          <a:bodyPr/>
          <a:lstStyle/>
          <a:p>
            <a:pPr algn="ctr"/>
            <a:r>
              <a:rPr lang="en-US" sz="6400" dirty="0"/>
              <a:t>CLIC acc. studies 2019/20 – some examples    </a:t>
            </a:r>
          </a:p>
        </p:txBody>
      </p:sp>
      <p:pic>
        <p:nvPicPr>
          <p:cNvPr id="4" name="Picture 3">
            <a:extLst>
              <a:ext uri="{FF2B5EF4-FFF2-40B4-BE49-F238E27FC236}">
                <a16:creationId xmlns:a16="http://schemas.microsoft.com/office/drawing/2014/main" id="{51B09BE9-5A16-FE4D-AEE2-12AD823F7E52}"/>
              </a:ext>
            </a:extLst>
          </p:cNvPr>
          <p:cNvPicPr>
            <a:picLocks noChangeAspect="1"/>
          </p:cNvPicPr>
          <p:nvPr/>
        </p:nvPicPr>
        <p:blipFill>
          <a:blip r:embed="rId3"/>
          <a:stretch>
            <a:fillRect/>
          </a:stretch>
        </p:blipFill>
        <p:spPr>
          <a:xfrm>
            <a:off x="17300958" y="1874037"/>
            <a:ext cx="7083042" cy="5087267"/>
          </a:xfrm>
          <a:prstGeom prst="rect">
            <a:avLst/>
          </a:prstGeom>
        </p:spPr>
      </p:pic>
      <p:sp>
        <p:nvSpPr>
          <p:cNvPr id="7" name="TextBox 6">
            <a:extLst>
              <a:ext uri="{FF2B5EF4-FFF2-40B4-BE49-F238E27FC236}">
                <a16:creationId xmlns:a16="http://schemas.microsoft.com/office/drawing/2014/main" id="{B246A8AD-AC60-B44E-BA9F-AAEE3D2B8618}"/>
              </a:ext>
            </a:extLst>
          </p:cNvPr>
          <p:cNvSpPr txBox="1"/>
          <p:nvPr/>
        </p:nvSpPr>
        <p:spPr>
          <a:xfrm>
            <a:off x="413496" y="2365914"/>
            <a:ext cx="16381188" cy="4857740"/>
          </a:xfrm>
          <a:prstGeom prst="rect">
            <a:avLst/>
          </a:prstGeom>
          <a:noFill/>
        </p:spPr>
        <p:txBody>
          <a:bodyPr wrap="square" rtlCol="0">
            <a:spAutoFit/>
          </a:bodyPr>
          <a:lstStyle/>
          <a:p>
            <a:pPr>
              <a:spcBef>
                <a:spcPts val="200"/>
              </a:spcBef>
            </a:pPr>
            <a:r>
              <a:rPr lang="en-US" sz="2800" dirty="0">
                <a:latin typeface="Avenir Book" panose="02000503020000020003" pitchFamily="2" charset="0"/>
              </a:rPr>
              <a:t>Further work on luminosity performance, possible improvements and margins, operation at the Z-pole and gamma-gamma</a:t>
            </a:r>
          </a:p>
          <a:p>
            <a:pPr marL="571500" lvl="2" indent="-571500">
              <a:spcBef>
                <a:spcPts val="200"/>
              </a:spcBef>
              <a:buFont typeface="Arial" panose="020B0604020202020204" pitchFamily="34" charset="0"/>
              <a:buChar char="•"/>
            </a:pPr>
            <a:r>
              <a:rPr lang="en-US" sz="2800" dirty="0">
                <a:latin typeface="Avenir Book" panose="02000503020000020003" pitchFamily="2" charset="0"/>
              </a:rPr>
              <a:t>Z pole performance, 2.3x10</a:t>
            </a:r>
            <a:r>
              <a:rPr lang="en-US" sz="2800" baseline="30000" dirty="0">
                <a:latin typeface="Avenir Book" panose="02000503020000020003" pitchFamily="2" charset="0"/>
              </a:rPr>
              <a:t>32</a:t>
            </a:r>
            <a:r>
              <a:rPr lang="en-US" sz="2800" dirty="0">
                <a:latin typeface="Avenir Book" panose="02000503020000020003" pitchFamily="2" charset="0"/>
              </a:rPr>
              <a:t> – 0.4x10</a:t>
            </a:r>
            <a:r>
              <a:rPr lang="en-US" sz="2800" baseline="30000" dirty="0">
                <a:latin typeface="Avenir Book" panose="02000503020000020003" pitchFamily="2" charset="0"/>
              </a:rPr>
              <a:t>34 </a:t>
            </a:r>
            <a:r>
              <a:rPr lang="en-US" sz="2800" dirty="0">
                <a:latin typeface="Avenir Book" panose="02000503020000020003" pitchFamily="2" charset="0"/>
              </a:rPr>
              <a:t>cm</a:t>
            </a:r>
            <a:r>
              <a:rPr lang="en-US" sz="2800" baseline="30000" dirty="0">
                <a:latin typeface="Avenir Book" panose="02000503020000020003" pitchFamily="2" charset="0"/>
              </a:rPr>
              <a:t>-2</a:t>
            </a:r>
            <a:r>
              <a:rPr lang="en-US" sz="2800" dirty="0">
                <a:latin typeface="Avenir Book" panose="02000503020000020003" pitchFamily="2" charset="0"/>
              </a:rPr>
              <a:t> s</a:t>
            </a:r>
            <a:r>
              <a:rPr lang="en-US" sz="2800" baseline="30000" dirty="0">
                <a:latin typeface="Avenir Book" panose="02000503020000020003" pitchFamily="2" charset="0"/>
              </a:rPr>
              <a:t>-1</a:t>
            </a:r>
          </a:p>
          <a:p>
            <a:pPr marL="1599924" lvl="3" indent="-685800">
              <a:buFont typeface="Arial" panose="020B0604020202020204" pitchFamily="34" charset="0"/>
              <a:buChar char="•"/>
            </a:pPr>
            <a:r>
              <a:rPr lang="en-US" sz="2800" dirty="0">
                <a:latin typeface="Avenir Book" panose="02000503020000020003" pitchFamily="2" charset="0"/>
              </a:rPr>
              <a:t>The latter number when accelerator configured for Z running (e.g. early or end of first stage) </a:t>
            </a:r>
          </a:p>
          <a:p>
            <a:pPr marL="558800" lvl="3" indent="-558800">
              <a:buFont typeface="Arial" panose="020B0604020202020204" pitchFamily="34" charset="0"/>
              <a:buChar char="•"/>
            </a:pPr>
            <a:r>
              <a:rPr lang="en-US" sz="2800" dirty="0">
                <a:latin typeface="Avenir Book" panose="02000503020000020003" pitchFamily="2" charset="0"/>
              </a:rPr>
              <a:t>Gamma – Gamma spectrum (example) </a:t>
            </a:r>
          </a:p>
          <a:p>
            <a:pPr marL="558800" lvl="3" indent="-558800">
              <a:buFont typeface="Arial" panose="020B0604020202020204" pitchFamily="34" charset="0"/>
              <a:buChar char="•"/>
            </a:pPr>
            <a:r>
              <a:rPr lang="en-US" sz="2800" dirty="0">
                <a:latin typeface="Avenir Book" panose="02000503020000020003" pitchFamily="2" charset="0"/>
              </a:rPr>
              <a:t>Luminosity margins and increases</a:t>
            </a:r>
          </a:p>
          <a:p>
            <a:pPr marL="1438276" lvl="3" indent="-527050">
              <a:buFont typeface="Arial" panose="020B0604020202020204" pitchFamily="34" charset="0"/>
              <a:buChar char="•"/>
            </a:pPr>
            <a:r>
              <a:rPr lang="en-US" sz="2800" dirty="0">
                <a:latin typeface="Avenir Book" panose="02000503020000020003" pitchFamily="2" charset="0"/>
              </a:rPr>
              <a:t>Baseline includes estimates static and dynamic degradations from damping ring to IP: 1.5 x 10</a:t>
            </a:r>
            <a:r>
              <a:rPr lang="en-US" sz="2800" baseline="30000" dirty="0">
                <a:latin typeface="Avenir Book" panose="02000503020000020003" pitchFamily="2" charset="0"/>
              </a:rPr>
              <a:t>34 </a:t>
            </a:r>
            <a:r>
              <a:rPr lang="en-US" sz="2800" dirty="0">
                <a:latin typeface="Avenir Book" panose="02000503020000020003" pitchFamily="2" charset="0"/>
              </a:rPr>
              <a:t>cm</a:t>
            </a:r>
            <a:r>
              <a:rPr lang="en-US" sz="2800" baseline="30000" dirty="0">
                <a:latin typeface="Avenir Book" panose="02000503020000020003" pitchFamily="2" charset="0"/>
              </a:rPr>
              <a:t>-2</a:t>
            </a:r>
            <a:r>
              <a:rPr lang="en-US" sz="2800" dirty="0">
                <a:latin typeface="Avenir Book" panose="02000503020000020003" pitchFamily="2" charset="0"/>
              </a:rPr>
              <a:t> s</a:t>
            </a:r>
            <a:r>
              <a:rPr lang="en-US" sz="2800" baseline="30000" dirty="0">
                <a:latin typeface="Avenir Book" panose="02000503020000020003" pitchFamily="2" charset="0"/>
              </a:rPr>
              <a:t>-1</a:t>
            </a:r>
            <a:r>
              <a:rPr lang="en-US" sz="2800" dirty="0">
                <a:latin typeface="Avenir Book" panose="02000503020000020003" pitchFamily="2" charset="0"/>
              </a:rPr>
              <a:t>, a “perfect” machine will give : 4.3 x 10</a:t>
            </a:r>
            <a:r>
              <a:rPr lang="en-US" sz="2800" baseline="30000" dirty="0">
                <a:latin typeface="Avenir Book" panose="02000503020000020003" pitchFamily="2" charset="0"/>
              </a:rPr>
              <a:t>34 </a:t>
            </a:r>
            <a:r>
              <a:rPr lang="en-US" sz="2800" dirty="0">
                <a:latin typeface="Avenir Book" panose="02000503020000020003" pitchFamily="2" charset="0"/>
              </a:rPr>
              <a:t>cm</a:t>
            </a:r>
            <a:r>
              <a:rPr lang="en-US" sz="2800" baseline="30000" dirty="0">
                <a:latin typeface="Avenir Book" panose="02000503020000020003" pitchFamily="2" charset="0"/>
              </a:rPr>
              <a:t>-2</a:t>
            </a:r>
            <a:r>
              <a:rPr lang="en-US" sz="2800" dirty="0">
                <a:latin typeface="Avenir Book" panose="02000503020000020003" pitchFamily="2" charset="0"/>
              </a:rPr>
              <a:t> s</a:t>
            </a:r>
            <a:r>
              <a:rPr lang="en-US" sz="2800" baseline="30000" dirty="0">
                <a:latin typeface="Avenir Book" panose="02000503020000020003" pitchFamily="2" charset="0"/>
              </a:rPr>
              <a:t>-1</a:t>
            </a:r>
            <a:r>
              <a:rPr lang="en-US" sz="2800" dirty="0">
                <a:latin typeface="Avenir Book" panose="02000503020000020003" pitchFamily="2" charset="0"/>
              </a:rPr>
              <a:t>, so significant upside </a:t>
            </a:r>
          </a:p>
          <a:p>
            <a:pPr marL="1438276" lvl="3" indent="-527050">
              <a:buFont typeface="Arial" panose="020B0604020202020204" pitchFamily="34" charset="0"/>
              <a:buChar char="•"/>
            </a:pPr>
            <a:r>
              <a:rPr lang="en-US" sz="2800" dirty="0">
                <a:latin typeface="Avenir Book" panose="02000503020000020003" pitchFamily="2" charset="0"/>
              </a:rPr>
              <a:t>In addition: doubling the frequency (50 Hz to 100 Hz) would double the luminosity, at a cost of +50 MW and ~5% cost increase  </a:t>
            </a:r>
          </a:p>
          <a:p>
            <a:pPr marL="568602" lvl="2" indent="-571500">
              <a:buFont typeface="Arial" panose="020B0604020202020204" pitchFamily="34" charset="0"/>
              <a:buChar char="•"/>
            </a:pPr>
            <a:r>
              <a:rPr lang="en-US" sz="2800" dirty="0">
                <a:latin typeface="Avenir Book" panose="02000503020000020003" pitchFamily="2" charset="0"/>
                <a:hlinkClick r:id="rId4"/>
              </a:rPr>
              <a:t>CLIC note</a:t>
            </a:r>
            <a:r>
              <a:rPr lang="en-US" sz="2800" dirty="0">
                <a:latin typeface="Avenir Book" panose="02000503020000020003" pitchFamily="2" charset="0"/>
              </a:rPr>
              <a:t> about these studies</a:t>
            </a:r>
          </a:p>
        </p:txBody>
      </p:sp>
      <p:pic>
        <p:nvPicPr>
          <p:cNvPr id="5" name="Picture 4">
            <a:extLst>
              <a:ext uri="{FF2B5EF4-FFF2-40B4-BE49-F238E27FC236}">
                <a16:creationId xmlns:a16="http://schemas.microsoft.com/office/drawing/2014/main" id="{F029F4A0-B69B-354D-AB71-6EEB11AB528F}"/>
              </a:ext>
            </a:extLst>
          </p:cNvPr>
          <p:cNvPicPr/>
          <p:nvPr/>
        </p:nvPicPr>
        <p:blipFill>
          <a:blip r:embed="rId5"/>
          <a:stretch>
            <a:fillRect/>
          </a:stretch>
        </p:blipFill>
        <p:spPr>
          <a:xfrm>
            <a:off x="366768" y="8470585"/>
            <a:ext cx="3588964" cy="3766820"/>
          </a:xfrm>
          <a:prstGeom prst="rect">
            <a:avLst/>
          </a:prstGeom>
        </p:spPr>
      </p:pic>
      <p:pic>
        <p:nvPicPr>
          <p:cNvPr id="6" name="Picture 5">
            <a:extLst>
              <a:ext uri="{FF2B5EF4-FFF2-40B4-BE49-F238E27FC236}">
                <a16:creationId xmlns:a16="http://schemas.microsoft.com/office/drawing/2014/main" id="{B398DDAD-55F6-3346-98B4-2D64C4E3E5D0}"/>
              </a:ext>
            </a:extLst>
          </p:cNvPr>
          <p:cNvPicPr/>
          <p:nvPr/>
        </p:nvPicPr>
        <p:blipFill>
          <a:blip r:embed="rId6"/>
          <a:stretch>
            <a:fillRect/>
          </a:stretch>
        </p:blipFill>
        <p:spPr>
          <a:xfrm>
            <a:off x="4413828" y="8412049"/>
            <a:ext cx="4543108" cy="2738120"/>
          </a:xfrm>
          <a:prstGeom prst="rect">
            <a:avLst/>
          </a:prstGeom>
        </p:spPr>
      </p:pic>
      <p:sp>
        <p:nvSpPr>
          <p:cNvPr id="3" name="Rectangle 2">
            <a:extLst>
              <a:ext uri="{FF2B5EF4-FFF2-40B4-BE49-F238E27FC236}">
                <a16:creationId xmlns:a16="http://schemas.microsoft.com/office/drawing/2014/main" id="{1414204A-0A40-DB4D-9D3A-4AE075C3141F}"/>
              </a:ext>
            </a:extLst>
          </p:cNvPr>
          <p:cNvSpPr/>
          <p:nvPr/>
        </p:nvSpPr>
        <p:spPr>
          <a:xfrm>
            <a:off x="3451916" y="11150169"/>
            <a:ext cx="12847264" cy="2565831"/>
          </a:xfrm>
          <a:prstGeom prst="rect">
            <a:avLst/>
          </a:prstGeom>
        </p:spPr>
        <p:txBody>
          <a:bodyPr wrap="square">
            <a:spAutoFit/>
          </a:bodyPr>
          <a:lstStyle/>
          <a:p>
            <a:pPr algn="just">
              <a:lnSpc>
                <a:spcPct val="107000"/>
              </a:lnSpc>
            </a:pPr>
            <a:r>
              <a:rPr lang="en-GB" sz="2800" dirty="0" err="1">
                <a:latin typeface="Avenir Roman" panose="02000503020000020003" pitchFamily="2" charset="0"/>
                <a:ea typeface="Calibri" panose="020F0502020204030204" pitchFamily="34" charset="0"/>
                <a:cs typeface="Times New Roman" panose="02020603050405020304" pitchFamily="18" charset="0"/>
              </a:rPr>
              <a:t>Drivebeam</a:t>
            </a:r>
            <a:r>
              <a:rPr lang="en-GB" sz="2800" dirty="0">
                <a:latin typeface="Avenir Roman" panose="02000503020000020003" pitchFamily="2" charset="0"/>
                <a:ea typeface="Calibri" panose="020F0502020204030204" pitchFamily="34" charset="0"/>
                <a:cs typeface="Times New Roman" panose="02020603050405020304" pitchFamily="18" charset="0"/>
              </a:rPr>
              <a:t> klystron: The klystron efficiency (circles) and the peak RF power (squares) simulated for the CLIC TS MBK (solid lines) and measured for the Canon MBK E37503 (dashed lines) vs total beam power. See more later. </a:t>
            </a:r>
          </a:p>
          <a:p>
            <a:pPr algn="just">
              <a:lnSpc>
                <a:spcPct val="107000"/>
              </a:lnSpc>
            </a:pPr>
            <a:r>
              <a:rPr lang="en-GB" sz="2800" dirty="0">
                <a:latin typeface="Avenir Roman" panose="02000503020000020003" pitchFamily="2" charset="0"/>
                <a:ea typeface="Calibri" panose="020F0502020204030204" pitchFamily="34" charset="0"/>
                <a:cs typeface="Times New Roman" panose="02020603050405020304" pitchFamily="18" charset="0"/>
              </a:rPr>
              <a:t>Publication: </a:t>
            </a:r>
            <a:r>
              <a:rPr lang="en-US" sz="2800" dirty="0">
                <a:latin typeface="Avenir Roman" panose="02000503020000020003" pitchFamily="2" charset="0"/>
                <a:hlinkClick r:id="rId7"/>
              </a:rPr>
              <a:t>https://</a:t>
            </a:r>
            <a:r>
              <a:rPr lang="en-US" sz="2800" dirty="0" err="1">
                <a:latin typeface="Avenir Roman" panose="02000503020000020003" pitchFamily="2" charset="0"/>
                <a:hlinkClick r:id="rId7"/>
              </a:rPr>
              <a:t>ieeexplore.ieee.org</a:t>
            </a:r>
            <a:r>
              <a:rPr lang="en-US" sz="2800" dirty="0">
                <a:latin typeface="Avenir Roman" panose="02000503020000020003" pitchFamily="2" charset="0"/>
                <a:hlinkClick r:id="rId7"/>
              </a:rPr>
              <a:t>/document/9115885</a:t>
            </a:r>
            <a:endParaRPr lang="en-GB" sz="2800" dirty="0">
              <a:latin typeface="Avenir Roman" panose="02000503020000020003" pitchFamily="2" charset="0"/>
              <a:ea typeface="Calibri" panose="020F0502020204030204" pitchFamily="34" charset="0"/>
              <a:cs typeface="Times New Roman" panose="02020603050405020304" pitchFamily="18" charset="0"/>
            </a:endParaRPr>
          </a:p>
          <a:p>
            <a:pPr algn="just">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2CAA80F-D90F-554F-8C74-E274F8E2DBFE}"/>
              </a:ext>
            </a:extLst>
          </p:cNvPr>
          <p:cNvSpPr/>
          <p:nvPr/>
        </p:nvSpPr>
        <p:spPr>
          <a:xfrm>
            <a:off x="14276501" y="7504108"/>
            <a:ext cx="10107499" cy="1815882"/>
          </a:xfrm>
          <a:prstGeom prst="rect">
            <a:avLst/>
          </a:prstGeom>
        </p:spPr>
        <p:txBody>
          <a:bodyPr wrap="square">
            <a:spAutoFit/>
          </a:bodyPr>
          <a:lstStyle/>
          <a:p>
            <a:pPr lvl="0" algn="just"/>
            <a:r>
              <a:rPr lang="en-GB" sz="2800" dirty="0">
                <a:latin typeface="Avenir Book" panose="02000503020000020003" pitchFamily="2" charset="0"/>
                <a:ea typeface="Calibri" panose="020F0502020204030204" pitchFamily="34" charset="0"/>
              </a:rPr>
              <a:t>Industrial questionnaire: </a:t>
            </a:r>
          </a:p>
          <a:p>
            <a:pPr lvl="0" algn="just"/>
            <a:r>
              <a:rPr lang="en-GB" sz="2800" dirty="0">
                <a:latin typeface="Avenir Book" panose="02000503020000020003" pitchFamily="2" charset="0"/>
                <a:ea typeface="Calibri" panose="020F0502020204030204" pitchFamily="34" charset="0"/>
              </a:rPr>
              <a:t>Based on the companies feedback, the preparation phase to the mass production could take about five years. Capacity clearly available. Talk of of Anastasiya</a:t>
            </a:r>
          </a:p>
        </p:txBody>
      </p:sp>
      <p:graphicFrame>
        <p:nvGraphicFramePr>
          <p:cNvPr id="10" name="Chart 9">
            <a:extLst>
              <a:ext uri="{FF2B5EF4-FFF2-40B4-BE49-F238E27FC236}">
                <a16:creationId xmlns:a16="http://schemas.microsoft.com/office/drawing/2014/main" id="{5F0DC41A-1A60-6743-9734-9FFB39F38F2E}"/>
              </a:ext>
            </a:extLst>
          </p:cNvPr>
          <p:cNvGraphicFramePr>
            <a:graphicFrameLocks/>
          </p:cNvGraphicFramePr>
          <p:nvPr>
            <p:extLst/>
          </p:nvPr>
        </p:nvGraphicFramePr>
        <p:xfrm>
          <a:off x="15392645" y="16960419"/>
          <a:ext cx="7083043" cy="4732019"/>
        </p:xfrm>
        <a:graphic>
          <a:graphicData uri="http://schemas.openxmlformats.org/drawingml/2006/chart">
            <c:chart xmlns:c="http://schemas.openxmlformats.org/drawingml/2006/chart" xmlns:r="http://schemas.openxmlformats.org/officeDocument/2006/relationships" r:id="rId8"/>
          </a:graphicData>
        </a:graphic>
      </p:graphicFrame>
      <p:pic>
        <p:nvPicPr>
          <p:cNvPr id="13" name="Picture 12">
            <a:extLst>
              <a:ext uri="{FF2B5EF4-FFF2-40B4-BE49-F238E27FC236}">
                <a16:creationId xmlns:a16="http://schemas.microsoft.com/office/drawing/2014/main" id="{80B674AD-9BE8-EE40-9350-9A8A5B97E1BC}"/>
              </a:ext>
            </a:extLst>
          </p:cNvPr>
          <p:cNvPicPr>
            <a:picLocks noChangeAspect="1"/>
          </p:cNvPicPr>
          <p:nvPr/>
        </p:nvPicPr>
        <p:blipFill>
          <a:blip r:embed="rId9"/>
          <a:stretch>
            <a:fillRect/>
          </a:stretch>
        </p:blipFill>
        <p:spPr>
          <a:xfrm>
            <a:off x="17592162" y="9586007"/>
            <a:ext cx="5711893" cy="4115556"/>
          </a:xfrm>
          <a:prstGeom prst="rect">
            <a:avLst/>
          </a:prstGeom>
        </p:spPr>
      </p:pic>
      <p:pic>
        <p:nvPicPr>
          <p:cNvPr id="9" name="Picture 8">
            <a:extLst>
              <a:ext uri="{FF2B5EF4-FFF2-40B4-BE49-F238E27FC236}">
                <a16:creationId xmlns:a16="http://schemas.microsoft.com/office/drawing/2014/main" id="{251F155F-88B1-0A43-AA71-486D9E466BB0}"/>
              </a:ext>
            </a:extLst>
          </p:cNvPr>
          <p:cNvPicPr>
            <a:picLocks noChangeAspect="1"/>
          </p:cNvPicPr>
          <p:nvPr/>
        </p:nvPicPr>
        <p:blipFill>
          <a:blip r:embed="rId10"/>
          <a:stretch>
            <a:fillRect/>
          </a:stretch>
        </p:blipFill>
        <p:spPr>
          <a:xfrm>
            <a:off x="0" y="0"/>
            <a:ext cx="24384000" cy="13716000"/>
          </a:xfrm>
          <a:prstGeom prst="rect">
            <a:avLst/>
          </a:prstGeom>
        </p:spPr>
      </p:pic>
    </p:spTree>
    <p:extLst>
      <p:ext uri="{BB962C8B-B14F-4D97-AF65-F5344CB8AC3E}">
        <p14:creationId xmlns:p14="http://schemas.microsoft.com/office/powerpoint/2010/main" val="343090788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lide Numb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62" name="CLIC accelerator footprint"/>
          <p:cNvSpPr>
            <a:spLocks noGrp="1"/>
          </p:cNvSpPr>
          <p:nvPr>
            <p:ph type="title"/>
          </p:nvPr>
        </p:nvSpPr>
        <p:spPr>
          <a:prstGeom prst="rect">
            <a:avLst/>
          </a:prstGeom>
        </p:spPr>
        <p:txBody>
          <a:bodyPr/>
          <a:lstStyle>
            <a:lvl1pPr>
              <a:defRPr>
                <a:latin typeface="Avenir Light"/>
                <a:ea typeface="Avenir Light"/>
                <a:cs typeface="Avenir Light"/>
                <a:sym typeface="Avenir Light"/>
              </a:defRPr>
            </a:lvl1pPr>
          </a:lstStyle>
          <a:p>
            <a:r>
              <a:rPr dirty="0"/>
              <a:t>CLIC </a:t>
            </a:r>
            <a:r>
              <a:rPr lang="en-US" dirty="0"/>
              <a:t>timeline</a:t>
            </a:r>
            <a:endParaRPr dirty="0"/>
          </a:p>
        </p:txBody>
      </p:sp>
      <p:pic>
        <p:nvPicPr>
          <p:cNvPr id="263" name="CLIC_map_CLIC380_CLIC1500_CLIC3000_wtext.jpeg" descr="CLIC_map_CLIC380_CLIC1500_CLIC3000_wtext.jpeg"/>
          <p:cNvPicPr>
            <a:picLocks noChangeAspect="1"/>
          </p:cNvPicPr>
          <p:nvPr/>
        </p:nvPicPr>
        <p:blipFill>
          <a:blip r:embed="rId3">
            <a:extLst/>
          </a:blip>
          <a:stretch>
            <a:fillRect/>
          </a:stretch>
        </p:blipFill>
        <p:spPr>
          <a:xfrm>
            <a:off x="1110373" y="2269886"/>
            <a:ext cx="8832963" cy="6622654"/>
          </a:xfrm>
          <a:prstGeom prst="rect">
            <a:avLst/>
          </a:prstGeom>
          <a:ln w="12700">
            <a:miter lim="400000"/>
          </a:ln>
        </p:spPr>
      </p:pic>
      <p:pic>
        <p:nvPicPr>
          <p:cNvPr id="264" name="project_master_schedule.jpg" descr="project_master_schedul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89283" y="6316586"/>
            <a:ext cx="13743432" cy="3456938"/>
          </a:xfrm>
          <a:prstGeom prst="rect">
            <a:avLst/>
          </a:prstGeom>
          <a:ln w="25400">
            <a:miter lim="400000"/>
          </a:ln>
          <a:effectLst>
            <a:outerShdw blurRad="355600" dist="177800" dir="5400000" rotWithShape="0">
              <a:srgbClr val="000000">
                <a:alpha val="0"/>
              </a:srgbClr>
            </a:outerShdw>
          </a:effectLst>
        </p:spPr>
      </p:pic>
      <p:sp>
        <p:nvSpPr>
          <p:cNvPr id="265" name="Technology-driven schedule from start of construction…"/>
          <p:cNvSpPr txBox="1"/>
          <p:nvPr/>
        </p:nvSpPr>
        <p:spPr>
          <a:xfrm>
            <a:off x="10769600" y="10279047"/>
            <a:ext cx="12598400" cy="2375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defRPr sz="2900"/>
            </a:pPr>
            <a:r>
              <a:rPr lang="en-US" dirty="0">
                <a:latin typeface="Avenir Roman" panose="02000503020000020003" pitchFamily="2" charset="0"/>
              </a:rPr>
              <a:t>Technology Driven Schedule </a:t>
            </a:r>
            <a:r>
              <a:rPr dirty="0">
                <a:latin typeface="Avenir Roman" panose="02000503020000020003" pitchFamily="2" charset="0"/>
              </a:rPr>
              <a:t>from start of construction</a:t>
            </a:r>
            <a:r>
              <a:rPr lang="en-US" dirty="0">
                <a:latin typeface="Avenir Roman" panose="02000503020000020003" pitchFamily="2" charset="0"/>
              </a:rPr>
              <a:t> shown above. </a:t>
            </a:r>
          </a:p>
          <a:p>
            <a:pPr>
              <a:defRPr sz="2900"/>
            </a:pPr>
            <a:endParaRPr lang="en-US" dirty="0">
              <a:latin typeface="Avenir Roman" panose="02000503020000020003" pitchFamily="2" charset="0"/>
            </a:endParaRPr>
          </a:p>
          <a:p>
            <a:pPr>
              <a:defRPr sz="2900"/>
            </a:pPr>
            <a:r>
              <a:rPr lang="en-US" dirty="0">
                <a:latin typeface="Avenir Roman" panose="02000503020000020003" pitchFamily="2" charset="0"/>
              </a:rPr>
              <a:t>A preparation phase of ~5 years is needed before (estimated resource need for this phase is  ~4% of overall project costs)</a:t>
            </a:r>
          </a:p>
          <a:p>
            <a:pPr>
              <a:defRPr sz="2900"/>
            </a:pPr>
            <a:endParaRPr lang="en-US" dirty="0">
              <a:solidFill>
                <a:srgbClr val="FF0000"/>
              </a:solidFill>
              <a:latin typeface="Avenir Roman" panose="02000503020000020003" pitchFamily="2" charset="0"/>
            </a:endParaRPr>
          </a:p>
        </p:txBody>
      </p:sp>
      <p:sp>
        <p:nvSpPr>
          <p:cNvPr id="266" name="Ramp-up and up-time assumptions consistent with other future projects arXiv:1810.13022, Bordry et al."/>
          <p:cNvSpPr txBox="1"/>
          <p:nvPr/>
        </p:nvSpPr>
        <p:spPr>
          <a:xfrm>
            <a:off x="18860335" y="4228338"/>
            <a:ext cx="4132224" cy="1498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defTabSz="1828436">
              <a:defRPr sz="400">
                <a:solidFill>
                  <a:srgbClr val="D30000"/>
                </a:solidFill>
                <a:latin typeface="Wingdings"/>
                <a:ea typeface="Wingdings"/>
                <a:cs typeface="Wingdings"/>
                <a:sym typeface="Wingdings"/>
              </a:defRPr>
            </a:pPr>
            <a:r>
              <a:rPr lang="en-US" sz="2200" dirty="0">
                <a:solidFill>
                  <a:schemeClr val="tx1"/>
                </a:solidFill>
                <a:latin typeface="Avenir Book Oblique"/>
                <a:ea typeface="Avenir Book Oblique"/>
                <a:cs typeface="Avenir Book Oblique"/>
                <a:sym typeface="Avenir Book Oblique"/>
              </a:rPr>
              <a:t>Ramp-up and up-time assumptions: arXiv:1810.13022, </a:t>
            </a:r>
            <a:r>
              <a:rPr lang="en-US" sz="2200" dirty="0" err="1">
                <a:solidFill>
                  <a:schemeClr val="tx1"/>
                </a:solidFill>
                <a:latin typeface="Avenir Book Oblique"/>
                <a:ea typeface="Avenir Book Oblique"/>
                <a:cs typeface="Avenir Book Oblique"/>
                <a:sym typeface="Avenir Book Oblique"/>
              </a:rPr>
              <a:t>Bordry</a:t>
            </a:r>
            <a:r>
              <a:rPr lang="en-US" sz="2200" dirty="0">
                <a:solidFill>
                  <a:schemeClr val="tx1"/>
                </a:solidFill>
                <a:latin typeface="Avenir Book Oblique"/>
                <a:ea typeface="Avenir Book Oblique"/>
                <a:cs typeface="Avenir Book Oblique"/>
                <a:sym typeface="Avenir Book Oblique"/>
              </a:rPr>
              <a:t> et al.</a:t>
            </a:r>
          </a:p>
          <a:p>
            <a:pPr defTabSz="1828436">
              <a:defRPr sz="400">
                <a:solidFill>
                  <a:srgbClr val="D30000"/>
                </a:solidFill>
                <a:latin typeface="Wingdings"/>
                <a:ea typeface="Wingdings"/>
                <a:cs typeface="Wingdings"/>
                <a:sym typeface="Wingdings"/>
              </a:defRPr>
            </a:pPr>
            <a:endParaRPr sz="2200" dirty="0">
              <a:solidFill>
                <a:srgbClr val="000000"/>
              </a:solidFill>
              <a:latin typeface="Avenir Book Oblique"/>
              <a:ea typeface="Avenir Book Oblique"/>
              <a:cs typeface="Avenir Book Oblique"/>
              <a:sym typeface="Avenir Book Oblique"/>
            </a:endParaRPr>
          </a:p>
        </p:txBody>
      </p:sp>
      <p:pic>
        <p:nvPicPr>
          <p:cNvPr id="267" name="Picture 5" descr="Picture 5"/>
          <p:cNvPicPr>
            <a:picLocks noChangeAspect="1"/>
          </p:cNvPicPr>
          <p:nvPr/>
        </p:nvPicPr>
        <p:blipFill>
          <a:blip r:embed="rId5">
            <a:extLst/>
          </a:blip>
          <a:stretch>
            <a:fillRect/>
          </a:stretch>
        </p:blipFill>
        <p:spPr>
          <a:xfrm>
            <a:off x="13970885" y="2538170"/>
            <a:ext cx="4536933" cy="3778416"/>
          </a:xfrm>
          <a:prstGeom prst="rect">
            <a:avLst/>
          </a:prstGeom>
          <a:ln w="12700">
            <a:miter lim="400000"/>
          </a:ln>
        </p:spPr>
      </p:pic>
    </p:spTree>
    <p:extLst>
      <p:ext uri="{BB962C8B-B14F-4D97-AF65-F5344CB8AC3E}">
        <p14:creationId xmlns:p14="http://schemas.microsoft.com/office/powerpoint/2010/main" val="38164141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B1C8-0BA4-D340-A2C3-F954F38A897B}"/>
              </a:ext>
            </a:extLst>
          </p:cNvPr>
          <p:cNvSpPr>
            <a:spLocks noGrp="1"/>
          </p:cNvSpPr>
          <p:nvPr>
            <p:ph type="title"/>
          </p:nvPr>
        </p:nvSpPr>
        <p:spPr>
          <a:xfrm>
            <a:off x="4833937" y="239261"/>
            <a:ext cx="14716126" cy="1899999"/>
          </a:xfrm>
        </p:spPr>
        <p:txBody>
          <a:bodyPr/>
          <a:lstStyle/>
          <a:p>
            <a:pPr algn="ctr"/>
            <a:r>
              <a:rPr lang="en-US" sz="6400" dirty="0"/>
              <a:t>CLIC studies 2021-25 (Snow-mass slide)</a:t>
            </a:r>
          </a:p>
        </p:txBody>
      </p:sp>
      <p:pic>
        <p:nvPicPr>
          <p:cNvPr id="8" name="Picture 7">
            <a:extLst>
              <a:ext uri="{FF2B5EF4-FFF2-40B4-BE49-F238E27FC236}">
                <a16:creationId xmlns:a16="http://schemas.microsoft.com/office/drawing/2014/main" id="{4CEB8D8E-5A91-A54A-A00C-F4A367CD0F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229" y="9023687"/>
            <a:ext cx="11357810" cy="1721166"/>
          </a:xfrm>
          <a:prstGeom prst="rect">
            <a:avLst/>
          </a:prstGeom>
          <a:ln>
            <a:solidFill>
              <a:schemeClr val="bg1">
                <a:lumMod val="85000"/>
              </a:schemeClr>
            </a:solidFill>
          </a:ln>
        </p:spPr>
      </p:pic>
      <p:sp>
        <p:nvSpPr>
          <p:cNvPr id="9" name="Rectangle 8">
            <a:extLst>
              <a:ext uri="{FF2B5EF4-FFF2-40B4-BE49-F238E27FC236}">
                <a16:creationId xmlns:a16="http://schemas.microsoft.com/office/drawing/2014/main" id="{A7D6E50D-ED52-6347-AF8B-11C41C52018F}"/>
              </a:ext>
            </a:extLst>
          </p:cNvPr>
          <p:cNvSpPr/>
          <p:nvPr/>
        </p:nvSpPr>
        <p:spPr>
          <a:xfrm>
            <a:off x="10354963" y="1956390"/>
            <a:ext cx="13664078" cy="2677656"/>
          </a:xfrm>
          <a:prstGeom prst="rect">
            <a:avLst/>
          </a:prstGeom>
          <a:ln>
            <a:noFill/>
          </a:ln>
        </p:spPr>
        <p:txBody>
          <a:bodyPr wrap="square">
            <a:spAutoFit/>
          </a:bodyPr>
          <a:lstStyle/>
          <a:p>
            <a:r>
              <a:rPr lang="en-US" sz="2800" dirty="0">
                <a:latin typeface="Avenir Roman" panose="02000503020000020003" pitchFamily="2" charset="0"/>
              </a:rPr>
              <a:t>X-band technology:</a:t>
            </a:r>
          </a:p>
          <a:p>
            <a:pPr marL="457200" indent="-457200">
              <a:buFont typeface="Arial" panose="020B0604020202020204" pitchFamily="34" charset="0"/>
              <a:buChar char="•"/>
            </a:pPr>
            <a:r>
              <a:rPr lang="en-US" sz="2800" dirty="0">
                <a:latin typeface="Avenir Roman" panose="02000503020000020003" pitchFamily="2" charset="0"/>
              </a:rPr>
              <a:t>Design and manufacturing of X-band structures and components </a:t>
            </a:r>
          </a:p>
          <a:p>
            <a:pPr marL="457200" indent="-457200">
              <a:buFont typeface="Arial" panose="020B0604020202020204" pitchFamily="34" charset="0"/>
              <a:buChar char="•"/>
            </a:pPr>
            <a:r>
              <a:rPr lang="en-US" sz="2800" dirty="0">
                <a:latin typeface="Avenir Roman" panose="02000503020000020003" pitchFamily="2" charset="0"/>
              </a:rPr>
              <a:t>Study structures breakdown limits and optimization, operation and conditioning</a:t>
            </a:r>
          </a:p>
          <a:p>
            <a:pPr marL="457200" indent="-457200">
              <a:buFont typeface="Arial" panose="020B0604020202020204" pitchFamily="34" charset="0"/>
              <a:buChar char="•"/>
            </a:pPr>
            <a:r>
              <a:rPr lang="en-US" sz="2800" dirty="0">
                <a:latin typeface="Avenir Roman" panose="02000503020000020003" pitchFamily="2" charset="0"/>
              </a:rPr>
              <a:t>Baseline verification and explore new ideas </a:t>
            </a:r>
          </a:p>
          <a:p>
            <a:pPr marL="457200" indent="-457200">
              <a:buFont typeface="Arial" panose="020B0604020202020204" pitchFamily="34" charset="0"/>
              <a:buChar char="•"/>
            </a:pPr>
            <a:r>
              <a:rPr lang="en-US" sz="2800" dirty="0">
                <a:latin typeface="Avenir Roman" panose="02000503020000020003" pitchFamily="2" charset="0"/>
              </a:rPr>
              <a:t>Assembly and industry qualification </a:t>
            </a:r>
          </a:p>
          <a:p>
            <a:pPr marL="457200" indent="-457200">
              <a:buFont typeface="Arial" panose="020B0604020202020204" pitchFamily="34" charset="0"/>
              <a:buChar char="•"/>
            </a:pPr>
            <a:r>
              <a:rPr lang="en-US" sz="2800" dirty="0">
                <a:latin typeface="Avenir Roman" panose="02000503020000020003" pitchFamily="2" charset="0"/>
              </a:rPr>
              <a:t>Structures for applications, FELs, medical, </a:t>
            </a:r>
            <a:r>
              <a:rPr lang="en-US" sz="2800" dirty="0" err="1">
                <a:latin typeface="Avenir Roman" panose="02000503020000020003" pitchFamily="2" charset="0"/>
              </a:rPr>
              <a:t>etc</a:t>
            </a:r>
            <a:endParaRPr lang="en-US" sz="2800" dirty="0">
              <a:latin typeface="Avenir Roman" panose="02000503020000020003" pitchFamily="2" charset="0"/>
            </a:endParaRPr>
          </a:p>
        </p:txBody>
      </p:sp>
      <p:sp>
        <p:nvSpPr>
          <p:cNvPr id="10" name="TextBox 9">
            <a:extLst>
              <a:ext uri="{FF2B5EF4-FFF2-40B4-BE49-F238E27FC236}">
                <a16:creationId xmlns:a16="http://schemas.microsoft.com/office/drawing/2014/main" id="{35C7E928-EFF9-AE41-9B58-C81BE316A5ED}"/>
              </a:ext>
            </a:extLst>
          </p:cNvPr>
          <p:cNvSpPr txBox="1"/>
          <p:nvPr/>
        </p:nvSpPr>
        <p:spPr>
          <a:xfrm>
            <a:off x="12212061" y="9031791"/>
            <a:ext cx="11806982" cy="4175502"/>
          </a:xfrm>
          <a:prstGeom prst="rect">
            <a:avLst/>
          </a:prstGeom>
          <a:solidFill>
            <a:schemeClr val="bg1"/>
          </a:solidFill>
          <a:ln>
            <a:noFill/>
          </a:ln>
        </p:spPr>
        <p:txBody>
          <a:bodyPr wrap="square" rtlCol="0">
            <a:spAutoFit/>
          </a:bodyPr>
          <a:lstStyle/>
          <a:p>
            <a:pPr>
              <a:spcBef>
                <a:spcPts val="200"/>
              </a:spcBef>
            </a:pPr>
            <a:r>
              <a:rPr lang="en-US" sz="2800" dirty="0">
                <a:latin typeface="Avenir Book" panose="02000503020000020003" pitchFamily="2" charset="0"/>
              </a:rPr>
              <a:t>Application of X-band technology (examples):</a:t>
            </a:r>
          </a:p>
          <a:p>
            <a:pPr marL="571500" indent="-571500">
              <a:spcBef>
                <a:spcPts val="200"/>
              </a:spcBef>
              <a:buFont typeface="Arial" panose="020B0604020202020204" pitchFamily="34" charset="0"/>
              <a:buChar char="•"/>
            </a:pPr>
            <a:r>
              <a:rPr lang="en-US" sz="2800" dirty="0">
                <a:latin typeface="Avenir Book" panose="02000503020000020003" pitchFamily="2" charset="0"/>
              </a:rPr>
              <a:t>A compact FEL (CompactLight: EU Design Study 2018-21)</a:t>
            </a:r>
          </a:p>
          <a:p>
            <a:pPr marL="571500" indent="-571500">
              <a:spcBef>
                <a:spcPts val="200"/>
              </a:spcBef>
              <a:buFont typeface="Arial" panose="020B0604020202020204" pitchFamily="34" charset="0"/>
              <a:buChar char="•"/>
            </a:pPr>
            <a:r>
              <a:rPr lang="en-US" sz="2800" dirty="0">
                <a:latin typeface="Avenir Book" panose="02000503020000020003" pitchFamily="2" charset="0"/>
              </a:rPr>
              <a:t>Compact Medical </a:t>
            </a:r>
            <a:r>
              <a:rPr lang="en-US" sz="2800" dirty="0" err="1">
                <a:latin typeface="Avenir Book" panose="02000503020000020003" pitchFamily="2" charset="0"/>
              </a:rPr>
              <a:t>linacs</a:t>
            </a:r>
            <a:r>
              <a:rPr lang="en-US" sz="2800" dirty="0">
                <a:latin typeface="Avenir Book" panose="02000503020000020003" pitchFamily="2" charset="0"/>
              </a:rPr>
              <a:t> (proton and electrons)</a:t>
            </a:r>
          </a:p>
          <a:p>
            <a:pPr marL="571500" indent="-571500">
              <a:spcBef>
                <a:spcPts val="200"/>
              </a:spcBef>
              <a:buFont typeface="Arial" panose="020B0604020202020204" pitchFamily="34" charset="0"/>
              <a:buChar char="•"/>
            </a:pPr>
            <a:r>
              <a:rPr lang="en-US" sz="2800" dirty="0">
                <a:latin typeface="Avenir Book" panose="02000503020000020003" pitchFamily="2" charset="0"/>
              </a:rPr>
              <a:t>Inverse Compton Scattering Source (</a:t>
            </a:r>
            <a:r>
              <a:rPr lang="en-US" sz="2800" dirty="0" err="1">
                <a:latin typeface="Avenir Book" panose="02000503020000020003" pitchFamily="2" charset="0"/>
              </a:rPr>
              <a:t>SmartLight</a:t>
            </a:r>
            <a:r>
              <a:rPr lang="en-US" sz="2800" dirty="0">
                <a:latin typeface="Avenir Book" panose="02000503020000020003" pitchFamily="2" charset="0"/>
              </a:rPr>
              <a:t>)</a:t>
            </a:r>
          </a:p>
          <a:p>
            <a:pPr marL="571500" indent="-571500">
              <a:spcBef>
                <a:spcPts val="200"/>
              </a:spcBef>
              <a:buFont typeface="Arial" panose="020B0604020202020204" pitchFamily="34" charset="0"/>
              <a:buChar char="•"/>
            </a:pPr>
            <a:r>
              <a:rPr lang="en-US" sz="2800" dirty="0">
                <a:latin typeface="Avenir Book" panose="02000503020000020003" pitchFamily="2" charset="0"/>
              </a:rPr>
              <a:t>Linearizers and deflectors in FELs (PSI, DESY, more)</a:t>
            </a:r>
          </a:p>
          <a:p>
            <a:pPr marL="571500" indent="-571500">
              <a:spcBef>
                <a:spcPts val="200"/>
              </a:spcBef>
              <a:buFont typeface="Arial" panose="020B0604020202020204" pitchFamily="34" charset="0"/>
              <a:buChar char="•"/>
            </a:pPr>
            <a:r>
              <a:rPr lang="en-US" sz="2800" dirty="0">
                <a:latin typeface="Avenir Book" panose="02000503020000020003" pitchFamily="2" charset="0"/>
              </a:rPr>
              <a:t>1 GeV X-band linac at LNF </a:t>
            </a:r>
          </a:p>
          <a:p>
            <a:pPr marL="571500" indent="-571500">
              <a:spcBef>
                <a:spcPts val="200"/>
              </a:spcBef>
              <a:buFont typeface="Arial" panose="020B0604020202020204" pitchFamily="34" charset="0"/>
              <a:buChar char="•"/>
            </a:pPr>
            <a:r>
              <a:rPr lang="en-US" sz="2800" dirty="0" err="1">
                <a:latin typeface="Avenir Book" panose="02000503020000020003" pitchFamily="2" charset="0"/>
              </a:rPr>
              <a:t>eSPS</a:t>
            </a:r>
            <a:r>
              <a:rPr lang="en-US" sz="2800" dirty="0">
                <a:latin typeface="Avenir Book" panose="02000503020000020003" pitchFamily="2" charset="0"/>
              </a:rPr>
              <a:t> for light dark matter searches (within the PBC-project)</a:t>
            </a:r>
          </a:p>
          <a:p>
            <a:pPr>
              <a:spcBef>
                <a:spcPts val="200"/>
              </a:spcBef>
            </a:pPr>
            <a:r>
              <a:rPr lang="en-US" sz="2800" dirty="0">
                <a:latin typeface="Avenir Book" panose="02000503020000020003" pitchFamily="2" charset="0"/>
              </a:rPr>
              <a:t>More information: </a:t>
            </a:r>
            <a:r>
              <a:rPr lang="en-US" sz="2800" dirty="0">
                <a:latin typeface="Avenir Book" panose="02000503020000020003" pitchFamily="2" charset="0"/>
                <a:hlinkClick r:id="rId4"/>
              </a:rPr>
              <a:t>CLIC mini week (1.10.2020)</a:t>
            </a:r>
            <a:endParaRPr lang="en-GB" sz="3600" dirty="0">
              <a:latin typeface="Avenir Book" panose="02000503020000020003" pitchFamily="2" charset="0"/>
            </a:endParaRPr>
          </a:p>
          <a:p>
            <a:pPr marL="571500" indent="-571500">
              <a:spcBef>
                <a:spcPts val="200"/>
              </a:spcBef>
              <a:buFont typeface="Arial" panose="020B0604020202020204" pitchFamily="34" charset="0"/>
              <a:buChar char="•"/>
            </a:pPr>
            <a:endParaRPr lang="en-US" sz="2800" dirty="0">
              <a:latin typeface="Avenir Book" panose="02000503020000020003" pitchFamily="2" charset="0"/>
            </a:endParaRPr>
          </a:p>
        </p:txBody>
      </p:sp>
      <p:pic>
        <p:nvPicPr>
          <p:cNvPr id="12" name="Picture 2">
            <a:extLst>
              <a:ext uri="{FF2B5EF4-FFF2-40B4-BE49-F238E27FC236}">
                <a16:creationId xmlns:a16="http://schemas.microsoft.com/office/drawing/2014/main" id="{23C33A09-3777-104A-841B-E882DEA04B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9229" y="10987697"/>
            <a:ext cx="2551462" cy="19133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2">
            <a:extLst>
              <a:ext uri="{FF2B5EF4-FFF2-40B4-BE49-F238E27FC236}">
                <a16:creationId xmlns:a16="http://schemas.microsoft.com/office/drawing/2014/main" id="{AD4E6FF7-CDBF-7342-82F4-A988E80FE0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2980" y="10987698"/>
            <a:ext cx="3170640" cy="1921360"/>
          </a:xfrm>
          <a:prstGeom prst="rect">
            <a:avLst/>
          </a:prstGeom>
        </p:spPr>
      </p:pic>
      <p:sp>
        <p:nvSpPr>
          <p:cNvPr id="14" name="Rectangle 13">
            <a:extLst>
              <a:ext uri="{FF2B5EF4-FFF2-40B4-BE49-F238E27FC236}">
                <a16:creationId xmlns:a16="http://schemas.microsoft.com/office/drawing/2014/main" id="{5D015632-F6FA-4641-9022-37E05E9FE534}"/>
              </a:ext>
            </a:extLst>
          </p:cNvPr>
          <p:cNvSpPr/>
          <p:nvPr/>
        </p:nvSpPr>
        <p:spPr>
          <a:xfrm>
            <a:off x="549838" y="5438757"/>
            <a:ext cx="14269683" cy="3236784"/>
          </a:xfrm>
          <a:prstGeom prst="rect">
            <a:avLst/>
          </a:prstGeom>
          <a:ln>
            <a:noFill/>
          </a:ln>
        </p:spPr>
        <p:txBody>
          <a:bodyPr wrap="square">
            <a:spAutoFit/>
          </a:bodyPr>
          <a:lstStyle/>
          <a:p>
            <a:pPr lvl="0">
              <a:spcBef>
                <a:spcPts val="200"/>
              </a:spcBef>
            </a:pPr>
            <a:r>
              <a:rPr lang="en-US" sz="2800" dirty="0">
                <a:latin typeface="Avenir Book" panose="02000503020000020003" pitchFamily="2" charset="0"/>
              </a:rPr>
              <a:t>Technical and experimental studies, design and parameters:  </a:t>
            </a:r>
          </a:p>
          <a:p>
            <a:pPr marL="571500" indent="-571500">
              <a:spcBef>
                <a:spcPts val="200"/>
              </a:spcBef>
              <a:buFont typeface="Arial" panose="020B0604020202020204" pitchFamily="34" charset="0"/>
              <a:buChar char="•"/>
            </a:pPr>
            <a:r>
              <a:rPr lang="en-US" sz="2800" dirty="0">
                <a:latin typeface="Avenir Roman" panose="02000503020000020003" pitchFamily="2" charset="0"/>
              </a:rPr>
              <a:t>Module studies (see some targets for development below)</a:t>
            </a:r>
          </a:p>
          <a:p>
            <a:pPr marL="571500" indent="-571500">
              <a:spcBef>
                <a:spcPts val="200"/>
              </a:spcBef>
              <a:buFont typeface="Arial" panose="020B0604020202020204" pitchFamily="34" charset="0"/>
              <a:buChar char="•"/>
            </a:pPr>
            <a:r>
              <a:rPr lang="en-US" sz="2800" dirty="0" err="1">
                <a:latin typeface="Avenir Roman" panose="02000503020000020003" pitchFamily="2" charset="0"/>
              </a:rPr>
              <a:t>Beamdynamics</a:t>
            </a:r>
            <a:r>
              <a:rPr lang="en-US" sz="2800" dirty="0">
                <a:latin typeface="Avenir Roman" panose="02000503020000020003" pitchFamily="2" charset="0"/>
              </a:rPr>
              <a:t> and parameters: Nanobeams (focus on beam-delivery), pushing multi </a:t>
            </a:r>
            <a:r>
              <a:rPr lang="en-US" sz="2800" dirty="0" err="1">
                <a:latin typeface="Avenir Roman" panose="02000503020000020003" pitchFamily="2" charset="0"/>
              </a:rPr>
              <a:t>TeV</a:t>
            </a:r>
            <a:r>
              <a:rPr lang="en-US" sz="2800" dirty="0">
                <a:latin typeface="Avenir Roman" panose="02000503020000020003" pitchFamily="2" charset="0"/>
              </a:rPr>
              <a:t> region (parameters and beam structure vs energy efficiency) </a:t>
            </a:r>
          </a:p>
          <a:p>
            <a:pPr marL="571500" indent="-571500">
              <a:spcBef>
                <a:spcPts val="200"/>
              </a:spcBef>
              <a:buFont typeface="Arial" panose="020B0604020202020204" pitchFamily="34" charset="0"/>
              <a:buChar char="•"/>
            </a:pPr>
            <a:r>
              <a:rPr lang="en-US" sz="2800" dirty="0">
                <a:latin typeface="Avenir Roman" panose="02000503020000020003" pitchFamily="2" charset="0"/>
              </a:rPr>
              <a:t>Tests in CLEAR (wakefields, instrumentation) and other facilities (e.g. ATF2)</a:t>
            </a:r>
          </a:p>
          <a:p>
            <a:pPr marL="571500" indent="-571500">
              <a:spcBef>
                <a:spcPts val="200"/>
              </a:spcBef>
              <a:buFont typeface="Arial" panose="020B0604020202020204" pitchFamily="34" charset="0"/>
              <a:buChar char="•"/>
            </a:pPr>
            <a:r>
              <a:rPr lang="en-US" sz="2800" dirty="0">
                <a:latin typeface="Avenir Roman" panose="02000503020000020003" pitchFamily="2" charset="0"/>
              </a:rPr>
              <a:t>High efficiency klystrons </a:t>
            </a:r>
          </a:p>
          <a:p>
            <a:pPr marL="571500" indent="-571500">
              <a:spcBef>
                <a:spcPts val="200"/>
              </a:spcBef>
              <a:buFont typeface="Arial" panose="020B0604020202020204" pitchFamily="34" charset="0"/>
              <a:buChar char="•"/>
            </a:pPr>
            <a:r>
              <a:rPr lang="en-US" sz="2800" dirty="0">
                <a:latin typeface="Avenir Roman" panose="02000503020000020003" pitchFamily="2" charset="0"/>
              </a:rPr>
              <a:t>Injector studies suitable for X-band </a:t>
            </a:r>
            <a:r>
              <a:rPr lang="en-US" sz="2800" dirty="0" err="1">
                <a:latin typeface="Avenir Roman" panose="02000503020000020003" pitchFamily="2" charset="0"/>
              </a:rPr>
              <a:t>linacs</a:t>
            </a:r>
            <a:r>
              <a:rPr lang="en-US" sz="2800" dirty="0">
                <a:latin typeface="Avenir Roman" panose="02000503020000020003" pitchFamily="2" charset="0"/>
              </a:rPr>
              <a:t> (coll. with Frascati) </a:t>
            </a:r>
          </a:p>
        </p:txBody>
      </p:sp>
      <p:pic>
        <p:nvPicPr>
          <p:cNvPr id="15" name="Picture 14">
            <a:extLst>
              <a:ext uri="{FF2B5EF4-FFF2-40B4-BE49-F238E27FC236}">
                <a16:creationId xmlns:a16="http://schemas.microsoft.com/office/drawing/2014/main" id="{B921DFB9-9A80-F647-B8F7-0CC2208853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98645" y="10987698"/>
            <a:ext cx="4712202" cy="2102668"/>
          </a:xfrm>
          <a:prstGeom prst="rect">
            <a:avLst/>
          </a:prstGeom>
        </p:spPr>
      </p:pic>
      <p:pic>
        <p:nvPicPr>
          <p:cNvPr id="16" name="Picture 15">
            <a:extLst>
              <a:ext uri="{FF2B5EF4-FFF2-40B4-BE49-F238E27FC236}">
                <a16:creationId xmlns:a16="http://schemas.microsoft.com/office/drawing/2014/main" id="{079B634D-C88F-9849-8BE1-5E40EEC05C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360904" y="5390528"/>
            <a:ext cx="4669280" cy="3112852"/>
          </a:xfrm>
          <a:prstGeom prst="rect">
            <a:avLst/>
          </a:prstGeom>
        </p:spPr>
      </p:pic>
      <p:pic>
        <p:nvPicPr>
          <p:cNvPr id="20" name="Picture 19">
            <a:extLst>
              <a:ext uri="{FF2B5EF4-FFF2-40B4-BE49-F238E27FC236}">
                <a16:creationId xmlns:a16="http://schemas.microsoft.com/office/drawing/2014/main" id="{37637704-885C-CE43-B920-A1860213ED7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920241" y="1725290"/>
            <a:ext cx="2106748" cy="3281692"/>
          </a:xfrm>
          <a:prstGeom prst="rect">
            <a:avLst/>
          </a:prstGeom>
        </p:spPr>
      </p:pic>
      <p:pic>
        <p:nvPicPr>
          <p:cNvPr id="21" name="Picture 20">
            <a:extLst>
              <a:ext uri="{FF2B5EF4-FFF2-40B4-BE49-F238E27FC236}">
                <a16:creationId xmlns:a16="http://schemas.microsoft.com/office/drawing/2014/main" id="{E8272363-EC72-DC41-946A-E11D1C3681B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8" t="70517" r="63637"/>
          <a:stretch/>
        </p:blipFill>
        <p:spPr>
          <a:xfrm>
            <a:off x="4684299" y="1725290"/>
            <a:ext cx="5049709" cy="3281692"/>
          </a:xfrm>
          <a:prstGeom prst="rect">
            <a:avLst/>
          </a:prstGeom>
          <a:solidFill>
            <a:schemeClr val="bg1"/>
          </a:solidFill>
        </p:spPr>
      </p:pic>
    </p:spTree>
    <p:extLst>
      <p:ext uri="{BB962C8B-B14F-4D97-AF65-F5344CB8AC3E}">
        <p14:creationId xmlns:p14="http://schemas.microsoft.com/office/powerpoint/2010/main" val="151499164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EFE5D-80C8-354E-96EC-D3B99E89BD41}"/>
              </a:ext>
            </a:extLst>
          </p:cNvPr>
          <p:cNvSpPr>
            <a:spLocks noGrp="1"/>
          </p:cNvSpPr>
          <p:nvPr>
            <p:ph type="title"/>
          </p:nvPr>
        </p:nvSpPr>
        <p:spPr>
          <a:xfrm>
            <a:off x="3302000" y="369887"/>
            <a:ext cx="18389599" cy="1899999"/>
          </a:xfrm>
        </p:spPr>
        <p:txBody>
          <a:bodyPr/>
          <a:lstStyle/>
          <a:p>
            <a:r>
              <a:rPr lang="en-US" dirty="0"/>
              <a:t>Some recent overview talks and papers</a:t>
            </a:r>
          </a:p>
        </p:txBody>
      </p:sp>
      <p:sp>
        <p:nvSpPr>
          <p:cNvPr id="3" name="Text Placeholder 2">
            <a:extLst>
              <a:ext uri="{FF2B5EF4-FFF2-40B4-BE49-F238E27FC236}">
                <a16:creationId xmlns:a16="http://schemas.microsoft.com/office/drawing/2014/main" id="{D3CC6ED5-8E09-4448-BADC-BB5CE9BAF12A}"/>
              </a:ext>
            </a:extLst>
          </p:cNvPr>
          <p:cNvSpPr>
            <a:spLocks noGrp="1"/>
          </p:cNvSpPr>
          <p:nvPr>
            <p:ph type="body" idx="1"/>
          </p:nvPr>
        </p:nvSpPr>
        <p:spPr>
          <a:xfrm>
            <a:off x="557463" y="3260486"/>
            <a:ext cx="22811874" cy="8979495"/>
          </a:xfrm>
        </p:spPr>
        <p:txBody>
          <a:bodyPr/>
          <a:lstStyle/>
          <a:p>
            <a:pPr marL="317500" indent="0" algn="ctr">
              <a:buNone/>
            </a:pPr>
            <a:r>
              <a:rPr lang="en-US" sz="3200" dirty="0"/>
              <a:t>A slightly more substantial talk in June: </a:t>
            </a:r>
            <a:r>
              <a:rPr lang="en-US" sz="3200" i="1" dirty="0">
                <a:hlinkClick r:id="rId3"/>
              </a:rPr>
              <a:t>https://indico.fnal.gov/event/43871/contributions/188884/attachments/130314/158693/clic_stapnes_short.pptx</a:t>
            </a:r>
            <a:endParaRPr lang="en-US" sz="3200" i="1" dirty="0"/>
          </a:p>
          <a:p>
            <a:pPr marL="317500" indent="0" algn="ctr">
              <a:spcBef>
                <a:spcPts val="0"/>
              </a:spcBef>
              <a:buNone/>
            </a:pPr>
            <a:r>
              <a:rPr lang="en-US" sz="3200" dirty="0"/>
              <a:t>(more about technology, cost/energy, power) </a:t>
            </a:r>
          </a:p>
          <a:p>
            <a:pPr marL="317500" indent="0" algn="ctr">
              <a:buNone/>
            </a:pPr>
            <a:endParaRPr lang="en-US" sz="3200" dirty="0"/>
          </a:p>
          <a:p>
            <a:pPr marL="317500" indent="0" algn="ctr">
              <a:buNone/>
            </a:pPr>
            <a:endParaRPr lang="en-US" sz="3200" dirty="0"/>
          </a:p>
          <a:p>
            <a:pPr marL="317500" indent="0" algn="ctr">
              <a:buNone/>
            </a:pPr>
            <a:r>
              <a:rPr lang="en-US" sz="3200" dirty="0"/>
              <a:t>Several </a:t>
            </a:r>
            <a:r>
              <a:rPr lang="en-US" sz="3200" dirty="0" err="1"/>
              <a:t>LoIs</a:t>
            </a:r>
            <a:r>
              <a:rPr lang="en-US" sz="3200" dirty="0"/>
              <a:t> have been submitted on behalf of CLIC and </a:t>
            </a:r>
            <a:r>
              <a:rPr lang="en-US" sz="3200" dirty="0" err="1"/>
              <a:t>CLICdp</a:t>
            </a:r>
            <a:r>
              <a:rPr lang="en-US" sz="3200" dirty="0"/>
              <a:t> to the Snowmass process: </a:t>
            </a:r>
          </a:p>
          <a:p>
            <a:pPr marL="317500" indent="0" algn="ctr">
              <a:buNone/>
            </a:pPr>
            <a:br>
              <a:rPr lang="en-US" sz="3200" dirty="0"/>
            </a:br>
            <a:r>
              <a:rPr lang="en-US" sz="3200" dirty="0"/>
              <a:t>The CLIC accelerator study: </a:t>
            </a:r>
            <a:r>
              <a:rPr lang="en-US" sz="3200" dirty="0">
                <a:hlinkClick r:id="rId4"/>
              </a:rPr>
              <a:t>Link</a:t>
            </a:r>
            <a:r>
              <a:rPr lang="en-US" sz="3200" dirty="0"/>
              <a:t> </a:t>
            </a:r>
          </a:p>
          <a:p>
            <a:pPr marL="317500" indent="0" algn="ctr">
              <a:spcBef>
                <a:spcPts val="0"/>
              </a:spcBef>
              <a:buNone/>
            </a:pPr>
            <a:r>
              <a:rPr lang="en-US" sz="3200" dirty="0"/>
              <a:t>Beam-dynamics focused on very high energies: </a:t>
            </a:r>
            <a:r>
              <a:rPr lang="en-US" sz="3200" dirty="0">
                <a:hlinkClick r:id="rId5"/>
              </a:rPr>
              <a:t>Link</a:t>
            </a:r>
            <a:r>
              <a:rPr lang="en-US" sz="3200" dirty="0"/>
              <a:t> </a:t>
            </a:r>
            <a:br>
              <a:rPr lang="en-US" sz="3200" dirty="0"/>
            </a:br>
            <a:r>
              <a:rPr lang="en-US" sz="3200" dirty="0"/>
              <a:t>The physics potential: </a:t>
            </a:r>
            <a:r>
              <a:rPr lang="en-US" sz="3200" dirty="0">
                <a:hlinkClick r:id="rId6"/>
              </a:rPr>
              <a:t>Link</a:t>
            </a:r>
            <a:br>
              <a:rPr lang="en-US" sz="3200" dirty="0"/>
            </a:br>
            <a:r>
              <a:rPr lang="en-US" sz="3200" dirty="0"/>
              <a:t>The detector: </a:t>
            </a:r>
            <a:r>
              <a:rPr lang="en-US" sz="3200" dirty="0">
                <a:hlinkClick r:id="rId7"/>
              </a:rPr>
              <a:t>Link</a:t>
            </a:r>
            <a:br>
              <a:rPr lang="en-US" sz="3200" dirty="0"/>
            </a:br>
            <a:endParaRPr lang="en-US" sz="3200" dirty="0"/>
          </a:p>
        </p:txBody>
      </p:sp>
    </p:spTree>
    <p:extLst>
      <p:ext uri="{BB962C8B-B14F-4D97-AF65-F5344CB8AC3E}">
        <p14:creationId xmlns:p14="http://schemas.microsoft.com/office/powerpoint/2010/main" val="306532008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CLIC_SummaryYR2018_Cover_Size13.jpg" descr="CLIC_SummaryYR2018_Cover_Size13.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3615237" y="0"/>
            <a:ext cx="10770483" cy="13164456"/>
          </a:xfrm>
          <a:prstGeom prst="rect">
            <a:avLst/>
          </a:prstGeom>
          <a:ln w="12700">
            <a:miter lim="400000"/>
          </a:ln>
        </p:spPr>
      </p:pic>
      <p:sp>
        <p:nvSpPr>
          <p:cNvPr id="219" name="Slide Number"/>
          <p:cNvSpPr>
            <a:spLocks noGrp="1"/>
          </p:cNvSpPr>
          <p:nvPr>
            <p:ph type="sldNum" sz="quarter" idx="2"/>
          </p:nvPr>
        </p:nvSpPr>
        <p:spPr>
          <a:xfrm>
            <a:off x="23912344" y="13160219"/>
            <a:ext cx="332106" cy="5746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220" name="Rectangle"/>
          <p:cNvSpPr/>
          <p:nvPr/>
        </p:nvSpPr>
        <p:spPr>
          <a:xfrm>
            <a:off x="13558078" y="639198"/>
            <a:ext cx="10973734" cy="13183050"/>
          </a:xfrm>
          <a:prstGeom prst="rect">
            <a:avLst/>
          </a:prstGeom>
          <a:gradFill>
            <a:gsLst>
              <a:gs pos="0">
                <a:srgbClr val="FFFFFF">
                  <a:alpha val="0"/>
                </a:srgbClr>
              </a:gs>
              <a:gs pos="23052">
                <a:srgbClr val="FFFFFF">
                  <a:alpha val="50000"/>
                </a:srgbClr>
              </a:gs>
              <a:gs pos="100000">
                <a:srgbClr val="FFFFFF"/>
              </a:gs>
            </a:gsLst>
            <a:lin ang="10800000"/>
          </a:gradFill>
          <a:ln w="12700">
            <a:miter lim="400000"/>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221" name="Picture 3" descr="Picture 3"/>
          <p:cNvPicPr>
            <a:picLocks noChangeAspect="1"/>
          </p:cNvPicPr>
          <p:nvPr/>
        </p:nvPicPr>
        <p:blipFill>
          <a:blip r:embed="rId4">
            <a:extLst/>
          </a:blip>
          <a:stretch>
            <a:fillRect/>
          </a:stretch>
        </p:blipFill>
        <p:spPr>
          <a:xfrm>
            <a:off x="1134470" y="2920163"/>
            <a:ext cx="2666639" cy="3777740"/>
          </a:xfrm>
          <a:prstGeom prst="rect">
            <a:avLst/>
          </a:prstGeom>
          <a:ln w="12700">
            <a:miter lim="400000"/>
          </a:ln>
        </p:spPr>
      </p:pic>
      <p:pic>
        <p:nvPicPr>
          <p:cNvPr id="222" name="Picture 5" descr="Picture 5"/>
          <p:cNvPicPr>
            <a:picLocks noChangeAspect="1"/>
          </p:cNvPicPr>
          <p:nvPr/>
        </p:nvPicPr>
        <p:blipFill>
          <a:blip r:embed="rId5">
            <a:extLst/>
          </a:blip>
          <a:stretch>
            <a:fillRect/>
          </a:stretch>
        </p:blipFill>
        <p:spPr>
          <a:xfrm>
            <a:off x="6595338" y="2908067"/>
            <a:ext cx="2666639" cy="3807369"/>
          </a:xfrm>
          <a:prstGeom prst="rect">
            <a:avLst/>
          </a:prstGeom>
          <a:ln w="12700">
            <a:miter lim="400000"/>
          </a:ln>
        </p:spPr>
      </p:pic>
      <p:pic>
        <p:nvPicPr>
          <p:cNvPr id="223" name="Picture 6" descr="Picture 6"/>
          <p:cNvPicPr>
            <a:picLocks noChangeAspect="1"/>
          </p:cNvPicPr>
          <p:nvPr/>
        </p:nvPicPr>
        <p:blipFill>
          <a:blip r:embed="rId6">
            <a:extLst/>
          </a:blip>
          <a:stretch>
            <a:fillRect/>
          </a:stretch>
        </p:blipFill>
        <p:spPr>
          <a:xfrm>
            <a:off x="3868213" y="2908068"/>
            <a:ext cx="2666639" cy="3807368"/>
          </a:xfrm>
          <a:prstGeom prst="rect">
            <a:avLst/>
          </a:prstGeom>
          <a:ln w="12700">
            <a:miter lim="400000"/>
          </a:ln>
        </p:spPr>
      </p:pic>
      <p:pic>
        <p:nvPicPr>
          <p:cNvPr id="224" name="Picture 8" descr="Picture 8"/>
          <p:cNvPicPr>
            <a:picLocks noChangeAspect="1"/>
          </p:cNvPicPr>
          <p:nvPr/>
        </p:nvPicPr>
        <p:blipFill>
          <a:blip r:embed="rId7">
            <a:extLst/>
          </a:blip>
          <a:stretch>
            <a:fillRect/>
          </a:stretch>
        </p:blipFill>
        <p:spPr>
          <a:xfrm>
            <a:off x="10996424" y="2898567"/>
            <a:ext cx="2707746" cy="3820931"/>
          </a:xfrm>
          <a:prstGeom prst="rect">
            <a:avLst/>
          </a:prstGeom>
          <a:ln w="12700">
            <a:miter lim="400000"/>
          </a:ln>
        </p:spPr>
      </p:pic>
      <p:pic>
        <p:nvPicPr>
          <p:cNvPr id="225" name="Picture 12" descr="Picture 12"/>
          <p:cNvPicPr>
            <a:picLocks noChangeAspect="1"/>
          </p:cNvPicPr>
          <p:nvPr/>
        </p:nvPicPr>
        <p:blipFill>
          <a:blip r:embed="rId8">
            <a:extLst/>
          </a:blip>
          <a:stretch>
            <a:fillRect/>
          </a:stretch>
        </p:blipFill>
        <p:spPr>
          <a:xfrm>
            <a:off x="3653368" y="7743829"/>
            <a:ext cx="2677138" cy="3777739"/>
          </a:xfrm>
          <a:prstGeom prst="rect">
            <a:avLst/>
          </a:prstGeom>
          <a:ln w="12700">
            <a:miter lim="400000"/>
          </a:ln>
        </p:spPr>
      </p:pic>
      <p:pic>
        <p:nvPicPr>
          <p:cNvPr id="226" name="Picture 13" descr="Picture 13"/>
          <p:cNvPicPr>
            <a:picLocks noChangeAspect="1"/>
          </p:cNvPicPr>
          <p:nvPr/>
        </p:nvPicPr>
        <p:blipFill>
          <a:blip r:embed="rId9">
            <a:extLst/>
          </a:blip>
          <a:stretch>
            <a:fillRect/>
          </a:stretch>
        </p:blipFill>
        <p:spPr>
          <a:xfrm>
            <a:off x="920697" y="7743829"/>
            <a:ext cx="2677137" cy="3777739"/>
          </a:xfrm>
          <a:prstGeom prst="rect">
            <a:avLst/>
          </a:prstGeom>
          <a:ln w="12700">
            <a:miter lim="400000"/>
          </a:ln>
        </p:spPr>
      </p:pic>
      <p:pic>
        <p:nvPicPr>
          <p:cNvPr id="227" name="Picture 14" descr="Picture 1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89598" y="7739371"/>
            <a:ext cx="2677137" cy="3782197"/>
          </a:xfrm>
          <a:prstGeom prst="rect">
            <a:avLst/>
          </a:prstGeom>
          <a:ln w="12700">
            <a:miter lim="400000"/>
          </a:ln>
        </p:spPr>
      </p:pic>
      <p:grpSp>
        <p:nvGrpSpPr>
          <p:cNvPr id="230" name="Group 15"/>
          <p:cNvGrpSpPr/>
          <p:nvPr/>
        </p:nvGrpSpPr>
        <p:grpSpPr>
          <a:xfrm>
            <a:off x="9123341" y="7743829"/>
            <a:ext cx="2707746" cy="3777739"/>
            <a:chOff x="0" y="0"/>
            <a:chExt cx="2707745" cy="3777738"/>
          </a:xfrm>
        </p:grpSpPr>
        <p:pic>
          <p:nvPicPr>
            <p:cNvPr id="228" name="Picture 16" descr="Picture 16"/>
            <p:cNvPicPr>
              <a:picLocks noChangeAspect="1"/>
            </p:cNvPicPr>
            <p:nvPr/>
          </p:nvPicPr>
          <p:blipFill>
            <a:blip r:embed="rId11">
              <a:extLst/>
            </a:blip>
            <a:stretch>
              <a:fillRect/>
            </a:stretch>
          </p:blipFill>
          <p:spPr>
            <a:xfrm>
              <a:off x="0" y="0"/>
              <a:ext cx="2707746" cy="3777739"/>
            </a:xfrm>
            <a:prstGeom prst="rect">
              <a:avLst/>
            </a:prstGeom>
            <a:ln w="12700" cap="flat">
              <a:noFill/>
              <a:miter lim="400000"/>
            </a:ln>
            <a:effectLst/>
          </p:spPr>
        </p:pic>
        <p:pic>
          <p:nvPicPr>
            <p:cNvPr id="229" name="Picture 17" descr="Picture 17"/>
            <p:cNvPicPr>
              <a:picLocks noChangeAspect="1"/>
            </p:cNvPicPr>
            <p:nvPr/>
          </p:nvPicPr>
          <p:blipFill>
            <a:blip r:embed="rId12">
              <a:extLst/>
            </a:blip>
            <a:stretch>
              <a:fillRect/>
            </a:stretch>
          </p:blipFill>
          <p:spPr>
            <a:xfrm>
              <a:off x="609358" y="1135461"/>
              <a:ext cx="1507221" cy="1486972"/>
            </a:xfrm>
            <a:prstGeom prst="rect">
              <a:avLst/>
            </a:prstGeom>
            <a:ln w="12700" cap="flat">
              <a:noFill/>
              <a:miter lim="400000"/>
            </a:ln>
            <a:effectLst/>
          </p:spPr>
        </p:pic>
      </p:grpSp>
      <p:sp>
        <p:nvSpPr>
          <p:cNvPr id="231" name="3-volume CDR 2012"/>
          <p:cNvSpPr txBox="1"/>
          <p:nvPr/>
        </p:nvSpPr>
        <p:spPr>
          <a:xfrm>
            <a:off x="2632002" y="2018336"/>
            <a:ext cx="4720464" cy="841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venir Book Oblique"/>
                <a:ea typeface="Avenir Book Oblique"/>
                <a:cs typeface="Avenir Book Oblique"/>
                <a:sym typeface="Avenir Book Oblique"/>
              </a:defRPr>
            </a:lvl1pPr>
          </a:lstStyle>
          <a:p>
            <a:r>
              <a:rPr dirty="0"/>
              <a:t>3-volume CDR 2012</a:t>
            </a:r>
          </a:p>
        </p:txBody>
      </p:sp>
      <p:sp>
        <p:nvSpPr>
          <p:cNvPr id="232" name="4 CERN Yellow Reports 2018"/>
          <p:cNvSpPr txBox="1"/>
          <p:nvPr/>
        </p:nvSpPr>
        <p:spPr>
          <a:xfrm>
            <a:off x="3049834" y="6813282"/>
            <a:ext cx="6676264" cy="841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venir Book Oblique"/>
                <a:ea typeface="Avenir Book Oblique"/>
                <a:cs typeface="Avenir Book Oblique"/>
                <a:sym typeface="Avenir Book Oblique"/>
              </a:defRPr>
            </a:lvl1pPr>
          </a:lstStyle>
          <a:p>
            <a:r>
              <a:t>4 CERN Yellow Reports 2018</a:t>
            </a:r>
          </a:p>
        </p:txBody>
      </p:sp>
      <p:sp>
        <p:nvSpPr>
          <p:cNvPr id="233" name="Updated Staging Baseline 2016"/>
          <p:cNvSpPr txBox="1"/>
          <p:nvPr/>
        </p:nvSpPr>
        <p:spPr>
          <a:xfrm>
            <a:off x="11001079" y="1985303"/>
            <a:ext cx="7534056" cy="759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ctr">
              <a:defRPr>
                <a:latin typeface="Avenir Book Oblique"/>
                <a:ea typeface="Avenir Book Oblique"/>
                <a:cs typeface="Avenir Book Oblique"/>
                <a:sym typeface="Avenir Book Oblique"/>
              </a:defRPr>
            </a:lvl1pPr>
          </a:lstStyle>
          <a:p>
            <a:r>
              <a:rPr dirty="0"/>
              <a:t>Updated Staging Baseline 2016</a:t>
            </a:r>
          </a:p>
        </p:txBody>
      </p:sp>
      <p:sp>
        <p:nvSpPr>
          <p:cNvPr id="234" name="2 formal submissions to the ESPPU 2018"/>
          <p:cNvSpPr txBox="1"/>
          <p:nvPr/>
        </p:nvSpPr>
        <p:spPr>
          <a:xfrm>
            <a:off x="13509104" y="6831199"/>
            <a:ext cx="10403240" cy="759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ctr">
              <a:defRPr>
                <a:latin typeface="Avenir Book Oblique"/>
                <a:ea typeface="Avenir Book Oblique"/>
                <a:cs typeface="Avenir Book Oblique"/>
                <a:sym typeface="Avenir Book Oblique"/>
              </a:defRPr>
            </a:lvl1pPr>
          </a:lstStyle>
          <a:p>
            <a:r>
              <a:rPr lang="en-US" i="1" dirty="0"/>
              <a:t>Two</a:t>
            </a:r>
            <a:r>
              <a:rPr i="1" dirty="0"/>
              <a:t> formal submissions to the ESPPU 2018</a:t>
            </a:r>
          </a:p>
        </p:txBody>
      </p:sp>
      <p:pic>
        <p:nvPicPr>
          <p:cNvPr id="235" name="Picture 12" descr="Picture 12"/>
          <p:cNvPicPr>
            <a:picLocks noChangeAspect="1"/>
          </p:cNvPicPr>
          <p:nvPr/>
        </p:nvPicPr>
        <p:blipFill>
          <a:blip r:embed="rId13">
            <a:extLst/>
          </a:blip>
          <a:stretch>
            <a:fillRect/>
          </a:stretch>
        </p:blipFill>
        <p:spPr>
          <a:xfrm>
            <a:off x="15662954" y="7744691"/>
            <a:ext cx="2538822" cy="3808231"/>
          </a:xfrm>
          <a:prstGeom prst="rect">
            <a:avLst/>
          </a:prstGeom>
          <a:ln w="12700">
            <a:noFill/>
          </a:ln>
        </p:spPr>
      </p:pic>
      <p:pic>
        <p:nvPicPr>
          <p:cNvPr id="236" name="Picture 13" descr="Picture 13"/>
          <p:cNvPicPr>
            <a:picLocks noChangeAspect="1"/>
          </p:cNvPicPr>
          <p:nvPr/>
        </p:nvPicPr>
        <p:blipFill>
          <a:blip r:embed="rId14">
            <a:extLst/>
          </a:blip>
          <a:stretch>
            <a:fillRect/>
          </a:stretch>
        </p:blipFill>
        <p:spPr>
          <a:xfrm>
            <a:off x="18323083" y="7760327"/>
            <a:ext cx="2615888" cy="3808231"/>
          </a:xfrm>
          <a:prstGeom prst="rect">
            <a:avLst/>
          </a:prstGeom>
          <a:ln w="12700">
            <a:noFill/>
          </a:ln>
        </p:spPr>
      </p:pic>
      <p:sp>
        <p:nvSpPr>
          <p:cNvPr id="237" name="Available at:…"/>
          <p:cNvSpPr txBox="1"/>
          <p:nvPr/>
        </p:nvSpPr>
        <p:spPr>
          <a:xfrm>
            <a:off x="15598489" y="4105955"/>
            <a:ext cx="6892912" cy="14061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defTabSz="1371323">
              <a:defRPr sz="4100">
                <a:latin typeface="Avenir Heavy"/>
                <a:ea typeface="Avenir Heavy"/>
                <a:cs typeface="Avenir Heavy"/>
                <a:sym typeface="Avenir Heavy"/>
              </a:defRPr>
            </a:pPr>
            <a:r>
              <a:rPr dirty="0"/>
              <a:t>Available at:</a:t>
            </a:r>
          </a:p>
          <a:p>
            <a:pPr defTabSz="1371323">
              <a:defRPr sz="4100">
                <a:latin typeface="Avenir Heavy"/>
                <a:ea typeface="Avenir Heavy"/>
                <a:cs typeface="Avenir Heavy"/>
                <a:sym typeface="Avenir Heavy"/>
              </a:defRPr>
            </a:pPr>
            <a:r>
              <a:rPr dirty="0">
                <a:hlinkClick r:id="rId15"/>
              </a:rPr>
              <a:t>clic.cern/european-strategy</a:t>
            </a:r>
            <a:endParaRPr lang="en-US" dirty="0">
              <a:hlinkClick r:id="rId15"/>
            </a:endParaRPr>
          </a:p>
        </p:txBody>
      </p:sp>
      <p:sp>
        <p:nvSpPr>
          <p:cNvPr id="238" name="Resources"/>
          <p:cNvSpPr/>
          <p:nvPr/>
        </p:nvSpPr>
        <p:spPr>
          <a:xfrm>
            <a:off x="4284025" y="127863"/>
            <a:ext cx="14716126" cy="1899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a:defRPr sz="7500">
                <a:latin typeface="Avenir Light"/>
                <a:ea typeface="Avenir Light"/>
                <a:cs typeface="Avenir Light"/>
                <a:sym typeface="Avenir Light"/>
              </a:defRPr>
            </a:lvl1pPr>
          </a:lstStyle>
          <a:p>
            <a:r>
              <a:rPr dirty="0"/>
              <a:t>Resources</a:t>
            </a:r>
          </a:p>
        </p:txBody>
      </p:sp>
      <p:sp>
        <p:nvSpPr>
          <p:cNvPr id="23" name="2 formal submissions to the ESPPU 2018">
            <a:extLst>
              <a:ext uri="{FF2B5EF4-FFF2-40B4-BE49-F238E27FC236}">
                <a16:creationId xmlns:a16="http://schemas.microsoft.com/office/drawing/2014/main" id="{CE50BA94-BD75-1C4B-AE2A-072CCD357551}"/>
              </a:ext>
            </a:extLst>
          </p:cNvPr>
          <p:cNvSpPr txBox="1"/>
          <p:nvPr/>
        </p:nvSpPr>
        <p:spPr>
          <a:xfrm>
            <a:off x="-35128" y="11632750"/>
            <a:ext cx="15410720" cy="1375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ctr">
              <a:defRPr>
                <a:latin typeface="Avenir Book Oblique"/>
                <a:ea typeface="Avenir Book Oblique"/>
                <a:cs typeface="Avenir Book Oblique"/>
                <a:sym typeface="Avenir Book Oblique"/>
              </a:defRPr>
            </a:lvl1pPr>
          </a:lstStyle>
          <a:p>
            <a:r>
              <a:rPr lang="en-US" dirty="0"/>
              <a:t>Details about the accelerator, detector R&amp;D, physics studies for Higgs/top and BSM</a:t>
            </a:r>
            <a:endParaRPr dirty="0">
              <a:solidFill>
                <a:schemeClr val="accent5">
                  <a:lumMod val="60000"/>
                  <a:lumOff val="40000"/>
                </a:schemeClr>
              </a:solidFill>
            </a:endParaRPr>
          </a:p>
        </p:txBody>
      </p:sp>
    </p:spTree>
    <p:extLst>
      <p:ext uri="{BB962C8B-B14F-4D97-AF65-F5344CB8AC3E}">
        <p14:creationId xmlns:p14="http://schemas.microsoft.com/office/powerpoint/2010/main" val="201969309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lide Numb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252" name="Collaborations"/>
          <p:cNvSpPr>
            <a:spLocks noGrp="1"/>
          </p:cNvSpPr>
          <p:nvPr>
            <p:ph type="title"/>
          </p:nvPr>
        </p:nvSpPr>
        <p:spPr>
          <a:prstGeom prst="rect">
            <a:avLst/>
          </a:prstGeom>
        </p:spPr>
        <p:txBody>
          <a:bodyPr/>
          <a:lstStyle>
            <a:lvl1pPr>
              <a:defRPr>
                <a:latin typeface="Avenir Light"/>
                <a:ea typeface="Avenir Light"/>
                <a:cs typeface="Avenir Light"/>
                <a:sym typeface="Avenir Light"/>
              </a:defRPr>
            </a:lvl1pPr>
          </a:lstStyle>
          <a:p>
            <a:r>
              <a:t>Collaborations</a:t>
            </a:r>
          </a:p>
        </p:txBody>
      </p:sp>
      <p:sp>
        <p:nvSpPr>
          <p:cNvPr id="253" name="CLIC accelerator…"/>
          <p:cNvSpPr txBox="1"/>
          <p:nvPr/>
        </p:nvSpPr>
        <p:spPr>
          <a:xfrm>
            <a:off x="1163320" y="2796432"/>
            <a:ext cx="12025155" cy="3899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nSpc>
                <a:spcPct val="120000"/>
              </a:lnSpc>
              <a:defRPr sz="3700">
                <a:latin typeface="Avenir Heavy"/>
                <a:ea typeface="Avenir Heavy"/>
                <a:cs typeface="Avenir Heavy"/>
                <a:sym typeface="Avenir Heavy"/>
              </a:defRPr>
            </a:pPr>
            <a:r>
              <a:rPr dirty="0"/>
              <a:t>CLIC accelerator</a:t>
            </a:r>
          </a:p>
          <a:p>
            <a:pPr marL="355599" lvl="1" indent="-355599">
              <a:lnSpc>
                <a:spcPct val="120000"/>
              </a:lnSpc>
              <a:buSzPct val="100000"/>
              <a:buChar char="•"/>
              <a:defRPr sz="3700"/>
            </a:pPr>
            <a:r>
              <a:rPr dirty="0"/>
              <a:t>~50 institutes from 28 countries</a:t>
            </a:r>
          </a:p>
          <a:p>
            <a:pPr marL="355599" lvl="1" indent="-355599">
              <a:lnSpc>
                <a:spcPct val="120000"/>
              </a:lnSpc>
              <a:buSzPct val="100000"/>
              <a:buChar char="•"/>
              <a:defRPr sz="3700"/>
            </a:pPr>
            <a:r>
              <a:rPr dirty="0"/>
              <a:t>CLIC accelerator studies</a:t>
            </a:r>
          </a:p>
          <a:p>
            <a:pPr marL="355599" lvl="1" indent="-355599">
              <a:lnSpc>
                <a:spcPct val="120000"/>
              </a:lnSpc>
              <a:buSzPct val="100000"/>
              <a:buChar char="•"/>
              <a:defRPr sz="3700"/>
            </a:pPr>
            <a:r>
              <a:rPr dirty="0"/>
              <a:t>CLIC accelerator design and development</a:t>
            </a:r>
          </a:p>
          <a:p>
            <a:pPr marL="355599" lvl="1" indent="-355599">
              <a:lnSpc>
                <a:spcPct val="120000"/>
              </a:lnSpc>
              <a:buSzPct val="100000"/>
              <a:buChar char="•"/>
              <a:defRPr sz="3700"/>
            </a:pPr>
            <a:r>
              <a:rPr dirty="0"/>
              <a:t>Construction and operation of CLIC Test Facility, CTF3</a:t>
            </a:r>
          </a:p>
        </p:txBody>
      </p:sp>
      <p:pic>
        <p:nvPicPr>
          <p:cNvPr id="254" name="MoC_institutes_map_20171220.png" descr="MoC_institutes_map_20171220.png"/>
          <p:cNvPicPr>
            <a:picLocks noChangeAspect="1"/>
          </p:cNvPicPr>
          <p:nvPr/>
        </p:nvPicPr>
        <p:blipFill>
          <a:blip r:embed="rId3">
            <a:extLst/>
          </a:blip>
          <a:stretch>
            <a:fillRect/>
          </a:stretch>
        </p:blipFill>
        <p:spPr>
          <a:xfrm>
            <a:off x="13779234" y="6973627"/>
            <a:ext cx="8570063" cy="5235981"/>
          </a:xfrm>
          <a:prstGeom prst="rect">
            <a:avLst/>
          </a:prstGeom>
          <a:ln w="12700">
            <a:miter lim="400000"/>
          </a:ln>
        </p:spPr>
      </p:pic>
      <p:sp>
        <p:nvSpPr>
          <p:cNvPr id="255" name="CLIC detector and physics (CLICdp)…"/>
          <p:cNvSpPr txBox="1"/>
          <p:nvPr/>
        </p:nvSpPr>
        <p:spPr>
          <a:xfrm>
            <a:off x="13970000" y="2899392"/>
            <a:ext cx="9437940" cy="3122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nSpc>
                <a:spcPct val="120000"/>
              </a:lnSpc>
              <a:defRPr sz="3700">
                <a:latin typeface="Avenir Heavy"/>
                <a:ea typeface="Avenir Heavy"/>
                <a:cs typeface="Avenir Heavy"/>
                <a:sym typeface="Avenir Heavy"/>
              </a:defRPr>
            </a:pPr>
            <a:r>
              <a:t>CLIC detector and physics (CLICdp)</a:t>
            </a:r>
          </a:p>
          <a:p>
            <a:pPr marL="355599" lvl="1" indent="-355599">
              <a:lnSpc>
                <a:spcPct val="120000"/>
              </a:lnSpc>
              <a:buSzPct val="100000"/>
              <a:buChar char="•"/>
              <a:defRPr sz="3700"/>
            </a:pPr>
            <a:r>
              <a:t>30 institutes from 18 countries</a:t>
            </a:r>
          </a:p>
          <a:p>
            <a:pPr marL="355599" lvl="1" indent="-355599">
              <a:lnSpc>
                <a:spcPct val="120000"/>
              </a:lnSpc>
              <a:buSzPct val="100000"/>
              <a:buChar char="•"/>
              <a:defRPr sz="3700"/>
            </a:pPr>
            <a:r>
              <a:t>Physics prospects &amp; simulations studies</a:t>
            </a:r>
          </a:p>
          <a:p>
            <a:pPr marL="355599" lvl="1" indent="-355599">
              <a:lnSpc>
                <a:spcPct val="120000"/>
              </a:lnSpc>
              <a:buSzPct val="100000"/>
              <a:buChar char="•"/>
              <a:defRPr sz="3700"/>
            </a:pPr>
            <a:r>
              <a:t>Detector optimisation + R&amp;D for CLIC</a:t>
            </a:r>
          </a:p>
        </p:txBody>
      </p:sp>
      <p:pic>
        <p:nvPicPr>
          <p:cNvPr id="256" name="Picture 12" descr="Picture 12"/>
          <p:cNvPicPr>
            <a:picLocks noChangeAspect="1"/>
          </p:cNvPicPr>
          <p:nvPr/>
        </p:nvPicPr>
        <p:blipFill>
          <a:blip r:embed="rId4" cstate="print">
            <a:extLst>
              <a:ext uri="{28A0092B-C50C-407E-A947-70E740481C1C}">
                <a14:useLocalDpi xmlns:a14="http://schemas.microsoft.com/office/drawing/2010/main"/>
              </a:ext>
            </a:extLst>
          </a:blip>
          <a:srcRect l="1383"/>
          <a:stretch>
            <a:fillRect/>
          </a:stretch>
        </p:blipFill>
        <p:spPr>
          <a:xfrm>
            <a:off x="1586080" y="7294233"/>
            <a:ext cx="7602540" cy="5248804"/>
          </a:xfrm>
          <a:prstGeom prst="rect">
            <a:avLst/>
          </a:prstGeom>
          <a:ln w="12700">
            <a:miter lim="400000"/>
          </a:ln>
        </p:spPr>
      </p:pic>
      <p:sp>
        <p:nvSpPr>
          <p:cNvPr id="257" name="+strong participation in the CALICE and FCAL Collaborations and in AIDA-2020"/>
          <p:cNvSpPr txBox="1"/>
          <p:nvPr/>
        </p:nvSpPr>
        <p:spPr>
          <a:xfrm>
            <a:off x="9398000" y="10522019"/>
            <a:ext cx="5706533" cy="1483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defRPr sz="2900">
                <a:solidFill>
                  <a:srgbClr val="FF581E"/>
                </a:solidFill>
                <a:latin typeface="Chalkduster"/>
                <a:ea typeface="Chalkduster"/>
                <a:cs typeface="Chalkduster"/>
                <a:sym typeface="Chalkduster"/>
              </a:defRPr>
            </a:lvl1pPr>
          </a:lstStyle>
          <a:p>
            <a:r>
              <a:rPr dirty="0">
                <a:latin typeface="Avenir Roman" panose="02000503020000020003" pitchFamily="2" charset="0"/>
              </a:rPr>
              <a:t>+</a:t>
            </a:r>
            <a:r>
              <a:rPr lang="en-US" dirty="0">
                <a:latin typeface="Avenir Roman" panose="02000503020000020003" pitchFamily="2" charset="0"/>
              </a:rPr>
              <a:t> </a:t>
            </a:r>
            <a:r>
              <a:rPr dirty="0">
                <a:latin typeface="Avenir Roman" panose="02000503020000020003" pitchFamily="2" charset="0"/>
              </a:rPr>
              <a:t>strong participation in the CALICE and FCAL Collaborations and in AIDA-2020</a:t>
            </a:r>
          </a:p>
        </p:txBody>
      </p:sp>
    </p:spTree>
    <p:extLst>
      <p:ext uri="{BB962C8B-B14F-4D97-AF65-F5344CB8AC3E}">
        <p14:creationId xmlns:p14="http://schemas.microsoft.com/office/powerpoint/2010/main" val="1880374943"/>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9459</TotalTime>
  <Words>884</Words>
  <Application>Microsoft Macintosh PowerPoint</Application>
  <PresentationFormat>Custom</PresentationFormat>
  <Paragraphs>102</Paragraphs>
  <Slides>9</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Arial</vt:lpstr>
      <vt:lpstr>Avenir Book</vt:lpstr>
      <vt:lpstr>Avenir Book Oblique</vt:lpstr>
      <vt:lpstr>Avenir Heavy</vt:lpstr>
      <vt:lpstr>Avenir Light</vt:lpstr>
      <vt:lpstr>Avenir Roman</vt:lpstr>
      <vt:lpstr>Calibri</vt:lpstr>
      <vt:lpstr>Chalkduster</vt:lpstr>
      <vt:lpstr>Gill Sans</vt:lpstr>
      <vt:lpstr>Lucida Grande</vt:lpstr>
      <vt:lpstr>Times New Roman</vt:lpstr>
      <vt:lpstr>White</vt:lpstr>
      <vt:lpstr>PowerPoint Presentation</vt:lpstr>
      <vt:lpstr>Proposed e+e– linear colliders – CLIC</vt:lpstr>
      <vt:lpstr>CLIC parameters</vt:lpstr>
      <vt:lpstr>CLIC acc. studies 2019/20 – some examples    </vt:lpstr>
      <vt:lpstr>CLIC timeline</vt:lpstr>
      <vt:lpstr>CLIC studies 2021-25 (Snow-mass slide)</vt:lpstr>
      <vt:lpstr>Some recent overview talks and papers</vt:lpstr>
      <vt:lpstr>PowerPoint Presentation</vt:lpstr>
      <vt:lpstr>Collaborations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Steinar Stapnes</cp:lastModifiedBy>
  <cp:revision>151</cp:revision>
  <dcterms:modified xsi:type="dcterms:W3CDTF">2020-10-06T11:57:07Z</dcterms:modified>
</cp:coreProperties>
</file>