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4624" r:id="rId1"/>
  </p:sldMasterIdLst>
  <p:notesMasterIdLst>
    <p:notesMasterId r:id="rId8"/>
  </p:notesMasterIdLst>
  <p:handoutMasterIdLst>
    <p:handoutMasterId r:id="rId9"/>
  </p:handoutMasterIdLst>
  <p:sldIdLst>
    <p:sldId id="271" r:id="rId2"/>
    <p:sldId id="272" r:id="rId3"/>
    <p:sldId id="277" r:id="rId4"/>
    <p:sldId id="273" r:id="rId5"/>
    <p:sldId id="274" r:id="rId6"/>
    <p:sldId id="278" r:id="rId7"/>
  </p:sldIdLst>
  <p:sldSz cx="9144000" cy="6858000" type="screen4x3"/>
  <p:notesSz cx="6858000" cy="9144000"/>
  <p:custDataLst>
    <p:tags r:id="rId10"/>
  </p:custDataLst>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4238">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3399"/>
    <a:srgbClr val="FF9933"/>
    <a:srgbClr val="FF9966"/>
    <a:srgbClr val="33CC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1928" y="168"/>
      </p:cViewPr>
      <p:guideLst>
        <p:guide orient="horz" pos="4238"/>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D641E0-C0FB-FB45-BE20-B5E285E46BDA}" type="datetimeFigureOut">
              <a:rPr lang="en-US" smtClean="0"/>
              <a:t>10/5/20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CD667F-4C0A-F045-9861-4468224AED64}" type="slidenum">
              <a:rPr lang="en-US" smtClean="0"/>
              <a:t>‹#›</a:t>
            </a:fld>
            <a:endParaRPr lang="en-US"/>
          </a:p>
        </p:txBody>
      </p:sp>
    </p:spTree>
    <p:extLst>
      <p:ext uri="{BB962C8B-B14F-4D97-AF65-F5344CB8AC3E}">
        <p14:creationId xmlns:p14="http://schemas.microsoft.com/office/powerpoint/2010/main" val="3643596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40E8FAF-0EB9-4F3C-9D18-30F5214B3A3C}" type="slidenum">
              <a:rPr lang="en-US"/>
              <a:pPr>
                <a:defRPr/>
              </a:pPr>
              <a:t>‹#›</a:t>
            </a:fld>
            <a:endParaRPr lang="en-US"/>
          </a:p>
        </p:txBody>
      </p:sp>
    </p:spTree>
    <p:extLst>
      <p:ext uri="{BB962C8B-B14F-4D97-AF65-F5344CB8AC3E}">
        <p14:creationId xmlns:p14="http://schemas.microsoft.com/office/powerpoint/2010/main" val="14291687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Community Planning Meeting, 10/6/20</a:t>
            </a:r>
          </a:p>
        </p:txBody>
      </p:sp>
      <p:sp>
        <p:nvSpPr>
          <p:cNvPr id="5" name="Footer Placeholder 4"/>
          <p:cNvSpPr>
            <a:spLocks noGrp="1"/>
          </p:cNvSpPr>
          <p:nvPr>
            <p:ph type="ftr" sz="quarter" idx="11"/>
          </p:nvPr>
        </p:nvSpPr>
        <p:spPr/>
        <p:txBody>
          <a:bodyPr/>
          <a:lstStyle/>
          <a:p>
            <a:r>
              <a:rPr lang="en-US"/>
              <a:t>E. Prebys, AF5</a:t>
            </a:r>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Community Planning Meeting, 10/6/20</a:t>
            </a:r>
            <a:endParaRPr lang="en-US" dirty="0"/>
          </a:p>
        </p:txBody>
      </p:sp>
      <p:sp>
        <p:nvSpPr>
          <p:cNvPr id="5" name="Footer Placeholder 4"/>
          <p:cNvSpPr>
            <a:spLocks noGrp="1"/>
          </p:cNvSpPr>
          <p:nvPr>
            <p:ph type="ftr" sz="quarter" idx="11"/>
          </p:nvPr>
        </p:nvSpPr>
        <p:spPr/>
        <p:txBody>
          <a:bodyPr/>
          <a:lstStyle/>
          <a:p>
            <a:pPr>
              <a:defRPr/>
            </a:pPr>
            <a:r>
              <a:rPr lang="en-US"/>
              <a:t>E. Prebys, AF5</a:t>
            </a:r>
            <a:endParaRPr lang="en-US">
              <a:latin typeface="+mn-lt"/>
            </a:endParaRPr>
          </a:p>
        </p:txBody>
      </p:sp>
      <p:sp>
        <p:nvSpPr>
          <p:cNvPr id="6" name="Slide Number Placeholder 5"/>
          <p:cNvSpPr>
            <a:spLocks noGrp="1"/>
          </p:cNvSpPr>
          <p:nvPr>
            <p:ph type="sldNum" sz="quarter" idx="12"/>
          </p:nvPr>
        </p:nvSpPr>
        <p:spPr/>
        <p:txBody>
          <a:bodyPr/>
          <a:lstStyle/>
          <a:p>
            <a:pPr>
              <a:defRPr/>
            </a:pPr>
            <a:fld id="{8309CFA1-B09C-442F-85C3-919131D33D24}" type="slidenum">
              <a:rPr lang="en-US" smtClean="0"/>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Community Planning Meeting, 10/6/20</a:t>
            </a:r>
          </a:p>
        </p:txBody>
      </p:sp>
      <p:sp>
        <p:nvSpPr>
          <p:cNvPr id="5" name="Footer Placeholder 4"/>
          <p:cNvSpPr>
            <a:spLocks noGrp="1"/>
          </p:cNvSpPr>
          <p:nvPr>
            <p:ph type="ftr" sz="quarter" idx="11"/>
          </p:nvPr>
        </p:nvSpPr>
        <p:spPr/>
        <p:txBody>
          <a:bodyPr/>
          <a:lstStyle/>
          <a:p>
            <a:pPr>
              <a:defRPr/>
            </a:pPr>
            <a:r>
              <a:rPr lang="en-US"/>
              <a:t>E. Prebys, AF5</a:t>
            </a:r>
            <a:endParaRPr lang="en-US">
              <a:latin typeface="+mn-lt"/>
            </a:endParaRPr>
          </a:p>
        </p:txBody>
      </p:sp>
      <p:sp>
        <p:nvSpPr>
          <p:cNvPr id="6" name="Slide Number Placeholder 5"/>
          <p:cNvSpPr>
            <a:spLocks noGrp="1"/>
          </p:cNvSpPr>
          <p:nvPr>
            <p:ph type="sldNum" sz="quarter" idx="12"/>
          </p:nvPr>
        </p:nvSpPr>
        <p:spPr/>
        <p:txBody>
          <a:bodyPr/>
          <a:lstStyle/>
          <a:p>
            <a:pPr>
              <a:defRPr/>
            </a:pPr>
            <a:fld id="{05B137E2-35D0-4667-9362-8260FF57AB09}" type="slidenum">
              <a:rPr lang="en-US" smtClean="0"/>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685800"/>
          </a:xfrm>
        </p:spPr>
        <p:txBody>
          <a:bodyPr/>
          <a:lstStyle/>
          <a:p>
            <a:r>
              <a:rPr lang="en-US"/>
              <a:t>Click to edit Master title style</a:t>
            </a:r>
          </a:p>
        </p:txBody>
      </p:sp>
      <p:sp>
        <p:nvSpPr>
          <p:cNvPr id="3" name="Text Placeholder 2"/>
          <p:cNvSpPr>
            <a:spLocks noGrp="1"/>
          </p:cNvSpPr>
          <p:nvPr>
            <p:ph type="body" sz="half" idx="1"/>
          </p:nvPr>
        </p:nvSpPr>
        <p:spPr>
          <a:xfrm>
            <a:off x="381000" y="1219200"/>
            <a:ext cx="40767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076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733800"/>
            <a:ext cx="4076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pPr>
              <a:defRPr/>
            </a:pPr>
            <a:r>
              <a:rPr lang="en-US"/>
              <a:t>Community Planning Meeting, 10/6/20</a:t>
            </a: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r>
              <a:rPr lang="en-US"/>
              <a:t>E. Prebys, AF5</a:t>
            </a:r>
            <a:endParaRPr lang="en-US">
              <a:latin typeface="+mn-lt"/>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pPr>
              <a:defRPr/>
            </a:pPr>
            <a:fld id="{BA33168C-16D6-42A2-AF6D-3D5C06C9F0F0}" type="slidenum">
              <a:rPr lang="en-US"/>
              <a:pPr>
                <a:defRPr/>
              </a:pPr>
              <a:t>‹#›</a:t>
            </a:fld>
            <a:endParaRPr lang="en-US"/>
          </a:p>
        </p:txBody>
      </p:sp>
    </p:spTree>
    <p:extLst>
      <p:ext uri="{BB962C8B-B14F-4D97-AF65-F5344CB8AC3E}">
        <p14:creationId xmlns:p14="http://schemas.microsoft.com/office/powerpoint/2010/main" val="218671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Community Planning Meeting, 10/6/20</a:t>
            </a:r>
            <a:endParaRPr lang="en-US" dirty="0"/>
          </a:p>
        </p:txBody>
      </p:sp>
      <p:sp>
        <p:nvSpPr>
          <p:cNvPr id="5" name="Footer Placeholder 4"/>
          <p:cNvSpPr>
            <a:spLocks noGrp="1"/>
          </p:cNvSpPr>
          <p:nvPr>
            <p:ph type="ftr" sz="quarter" idx="11"/>
          </p:nvPr>
        </p:nvSpPr>
        <p:spPr/>
        <p:txBody>
          <a:bodyPr/>
          <a:lstStyle/>
          <a:p>
            <a:pPr>
              <a:defRPr/>
            </a:pPr>
            <a:r>
              <a:rPr lang="en-US"/>
              <a:t>E. Prebys, AF5</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Community Planning Meeting, 10/6/20</a:t>
            </a:r>
          </a:p>
        </p:txBody>
      </p:sp>
      <p:sp>
        <p:nvSpPr>
          <p:cNvPr id="5" name="Footer Placeholder 4"/>
          <p:cNvSpPr>
            <a:spLocks noGrp="1"/>
          </p:cNvSpPr>
          <p:nvPr>
            <p:ph type="ftr" sz="quarter" idx="11"/>
          </p:nvPr>
        </p:nvSpPr>
        <p:spPr/>
        <p:txBody>
          <a:bodyPr/>
          <a:lstStyle/>
          <a:p>
            <a:r>
              <a:rPr lang="en-US"/>
              <a:t>E. Prebys, AF5</a:t>
            </a:r>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52486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52486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Community Planning Meeting, 10/6/20</a:t>
            </a:r>
            <a:endParaRPr lang="en-US" dirty="0"/>
          </a:p>
        </p:txBody>
      </p:sp>
      <p:sp>
        <p:nvSpPr>
          <p:cNvPr id="6" name="Footer Placeholder 5"/>
          <p:cNvSpPr>
            <a:spLocks noGrp="1"/>
          </p:cNvSpPr>
          <p:nvPr>
            <p:ph type="ftr" sz="quarter" idx="11"/>
          </p:nvPr>
        </p:nvSpPr>
        <p:spPr/>
        <p:txBody>
          <a:bodyPr/>
          <a:lstStyle/>
          <a:p>
            <a:pPr>
              <a:defRPr/>
            </a:pPr>
            <a:r>
              <a:rPr lang="en-US"/>
              <a:t>E. Prebys, AF5</a:t>
            </a:r>
            <a:endParaRPr lang="en-US">
              <a:latin typeface="+mn-lt"/>
            </a:endParaRPr>
          </a:p>
        </p:txBody>
      </p:sp>
      <p:sp>
        <p:nvSpPr>
          <p:cNvPr id="7" name="Slide Number Placeholder 6"/>
          <p:cNvSpPr>
            <a:spLocks noGrp="1"/>
          </p:cNvSpPr>
          <p:nvPr>
            <p:ph type="sldNum" sz="quarter" idx="12"/>
          </p:nvPr>
        </p:nvSpPr>
        <p:spPr/>
        <p:txBody>
          <a:bodyPr/>
          <a:lstStyle/>
          <a:p>
            <a:pPr>
              <a:defRPr/>
            </a:pPr>
            <a:fld id="{8D914655-DFE5-45AD-AEB7-B6324F535D89}" type="slidenum">
              <a:rPr lang="en-US" smtClean="0"/>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Community Planning Meeting, 10/6/20</a:t>
            </a:r>
            <a:endParaRPr lang="en-US" dirty="0"/>
          </a:p>
        </p:txBody>
      </p:sp>
      <p:sp>
        <p:nvSpPr>
          <p:cNvPr id="8" name="Footer Placeholder 7"/>
          <p:cNvSpPr>
            <a:spLocks noGrp="1"/>
          </p:cNvSpPr>
          <p:nvPr>
            <p:ph type="ftr" sz="quarter" idx="11"/>
          </p:nvPr>
        </p:nvSpPr>
        <p:spPr/>
        <p:txBody>
          <a:bodyPr/>
          <a:lstStyle/>
          <a:p>
            <a:pPr>
              <a:defRPr/>
            </a:pPr>
            <a:r>
              <a:rPr lang="en-US"/>
              <a:t>E. Prebys, AF5</a:t>
            </a:r>
            <a:endParaRPr lang="en-US">
              <a:latin typeface="+mn-lt"/>
            </a:endParaRPr>
          </a:p>
        </p:txBody>
      </p:sp>
      <p:sp>
        <p:nvSpPr>
          <p:cNvPr id="9" name="Slide Number Placeholder 8"/>
          <p:cNvSpPr>
            <a:spLocks noGrp="1"/>
          </p:cNvSpPr>
          <p:nvPr>
            <p:ph type="sldNum" sz="quarter" idx="12"/>
          </p:nvPr>
        </p:nvSpPr>
        <p:spPr/>
        <p:txBody>
          <a:bodyPr/>
          <a:lstStyle/>
          <a:p>
            <a:pPr>
              <a:defRPr/>
            </a:pPr>
            <a:fld id="{71013A5A-BD10-4E42-8EDD-42C4A14A642B}"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r>
              <a:rPr lang="en-US"/>
              <a:t>Community Planning Meeting, 10/6/20</a:t>
            </a:r>
            <a:endParaRPr lang="en-US" dirty="0"/>
          </a:p>
        </p:txBody>
      </p:sp>
      <p:sp>
        <p:nvSpPr>
          <p:cNvPr id="4" name="Footer Placeholder 3"/>
          <p:cNvSpPr>
            <a:spLocks noGrp="1"/>
          </p:cNvSpPr>
          <p:nvPr>
            <p:ph type="ftr" sz="quarter" idx="11"/>
          </p:nvPr>
        </p:nvSpPr>
        <p:spPr/>
        <p:txBody>
          <a:bodyPr/>
          <a:lstStyle/>
          <a:p>
            <a:pPr>
              <a:defRPr/>
            </a:pPr>
            <a:r>
              <a:rPr lang="en-US"/>
              <a:t>E. Prebys, AF5</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Community Planning Meeting, 10/6/20</a:t>
            </a:r>
            <a:endParaRPr lang="en-US" dirty="0"/>
          </a:p>
        </p:txBody>
      </p:sp>
      <p:sp>
        <p:nvSpPr>
          <p:cNvPr id="3" name="Footer Placeholder 2"/>
          <p:cNvSpPr>
            <a:spLocks noGrp="1"/>
          </p:cNvSpPr>
          <p:nvPr>
            <p:ph type="ftr" sz="quarter" idx="11"/>
          </p:nvPr>
        </p:nvSpPr>
        <p:spPr/>
        <p:txBody>
          <a:bodyPr/>
          <a:lstStyle/>
          <a:p>
            <a:pPr>
              <a:defRPr/>
            </a:pPr>
            <a:r>
              <a:rPr lang="en-US"/>
              <a:t>E. Prebys, AF5</a:t>
            </a:r>
            <a:endParaRPr lang="en-US">
              <a:latin typeface="+mn-lt"/>
            </a:endParaRPr>
          </a:p>
        </p:txBody>
      </p:sp>
      <p:sp>
        <p:nvSpPr>
          <p:cNvPr id="4" name="Slide Number Placeholder 3"/>
          <p:cNvSpPr>
            <a:spLocks noGrp="1"/>
          </p:cNvSpPr>
          <p:nvPr>
            <p:ph type="sldNum" sz="quarter" idx="12"/>
          </p:nvPr>
        </p:nvSpPr>
        <p:spPr/>
        <p:txBody>
          <a:bodyPr/>
          <a:lstStyle/>
          <a:p>
            <a:pPr>
              <a:defRPr/>
            </a:pPr>
            <a:fld id="{7A871096-0617-41A5-9758-D80165640925}" type="slidenum">
              <a:rPr lang="en-US" smtClean="0"/>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Community Planning Meeting, 10/6/20</a:t>
            </a:r>
            <a:endParaRPr lang="en-US" dirty="0"/>
          </a:p>
        </p:txBody>
      </p:sp>
      <p:sp>
        <p:nvSpPr>
          <p:cNvPr id="6" name="Footer Placeholder 5"/>
          <p:cNvSpPr>
            <a:spLocks noGrp="1"/>
          </p:cNvSpPr>
          <p:nvPr>
            <p:ph type="ftr" sz="quarter" idx="11"/>
          </p:nvPr>
        </p:nvSpPr>
        <p:spPr/>
        <p:txBody>
          <a:bodyPr/>
          <a:lstStyle/>
          <a:p>
            <a:pPr>
              <a:defRPr/>
            </a:pPr>
            <a:r>
              <a:rPr lang="en-US"/>
              <a:t>E. Prebys, AF5</a:t>
            </a:r>
            <a:endParaRPr lang="en-US">
              <a:latin typeface="+mn-lt"/>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Community Planning Meeting, 10/6/20</a:t>
            </a:r>
          </a:p>
        </p:txBody>
      </p:sp>
      <p:sp>
        <p:nvSpPr>
          <p:cNvPr id="6" name="Footer Placeholder 5"/>
          <p:cNvSpPr>
            <a:spLocks noGrp="1"/>
          </p:cNvSpPr>
          <p:nvPr>
            <p:ph type="ftr" sz="quarter" idx="11"/>
          </p:nvPr>
        </p:nvSpPr>
        <p:spPr/>
        <p:txBody>
          <a:bodyPr/>
          <a:lstStyle/>
          <a:p>
            <a:pPr>
              <a:defRPr/>
            </a:pPr>
            <a:r>
              <a:rPr lang="en-US"/>
              <a:t>E. Prebys, AF5</a:t>
            </a:r>
            <a:endParaRPr lang="en-US">
              <a:latin typeface="+mn-lt"/>
            </a:endParaRPr>
          </a:p>
        </p:txBody>
      </p:sp>
      <p:sp>
        <p:nvSpPr>
          <p:cNvPr id="7" name="Slide Number Placeholder 6"/>
          <p:cNvSpPr>
            <a:spLocks noGrp="1"/>
          </p:cNvSpPr>
          <p:nvPr>
            <p:ph type="sldNum" sz="quarter" idx="12"/>
          </p:nvPr>
        </p:nvSpPr>
        <p:spPr/>
        <p:txBody>
          <a:bodyPr/>
          <a:lstStyle/>
          <a:p>
            <a:pPr>
              <a:defRPr/>
            </a:pPr>
            <a:fld id="{F58A0D8F-9A19-4D03-8318-653C6FCD8B95}" type="slidenum">
              <a:rPr lang="en-US" smtClean="0"/>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41713" y="471448"/>
            <a:ext cx="8229600" cy="62820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713" y="1182021"/>
            <a:ext cx="8229600" cy="54417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r>
              <a:rPr lang="en-US"/>
              <a:t>Community Planning Meeting, 10/6/20</a:t>
            </a:r>
            <a:endParaRPr lang="en-US" dirty="0"/>
          </a:p>
        </p:txBody>
      </p:sp>
      <p:sp>
        <p:nvSpPr>
          <p:cNvPr id="5" name="Footer Placeholder 4"/>
          <p:cNvSpPr>
            <a:spLocks noGrp="1"/>
          </p:cNvSpPr>
          <p:nvPr>
            <p:ph type="ftr" sz="quarter" idx="3"/>
          </p:nvPr>
        </p:nvSpPr>
        <p:spPr>
          <a:xfrm>
            <a:off x="3429000" y="18288"/>
            <a:ext cx="440944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en-US"/>
              <a:t>E. Prebys, AF5</a:t>
            </a:r>
            <a:endParaRPr lang="en-US" dirty="0">
              <a:latin typeface="+mn-lt"/>
            </a:endParaRPr>
          </a:p>
        </p:txBody>
      </p:sp>
      <p:sp>
        <p:nvSpPr>
          <p:cNvPr id="6" name="Slide Number Placeholder 5"/>
          <p:cNvSpPr>
            <a:spLocks noGrp="1"/>
          </p:cNvSpPr>
          <p:nvPr>
            <p:ph type="sldNum" sz="quarter" idx="4"/>
          </p:nvPr>
        </p:nvSpPr>
        <p:spPr>
          <a:xfrm>
            <a:off x="7909560" y="18288"/>
            <a:ext cx="77724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61210FB4-E372-466D-A3EB-21FD966A10F2}" type="slidenum">
              <a:rPr lang="en-US" smtClean="0"/>
              <a:pPr>
                <a:defRPr/>
              </a:pPr>
              <a:t>‹#›</a:t>
            </a:fld>
            <a:endParaRPr lang="en-US" dirty="0"/>
          </a:p>
        </p:txBody>
      </p:sp>
      <p:sp>
        <p:nvSpPr>
          <p:cNvPr id="9" name="Text Box 11"/>
          <p:cNvSpPr txBox="1">
            <a:spLocks noChangeArrowheads="1"/>
          </p:cNvSpPr>
          <p:nvPr userDrawn="1"/>
        </p:nvSpPr>
        <p:spPr bwMode="auto">
          <a:xfrm>
            <a:off x="381000" y="6553200"/>
            <a:ext cx="1676400" cy="579438"/>
          </a:xfrm>
          <a:prstGeom prst="rect">
            <a:avLst/>
          </a:prstGeom>
          <a:noFill/>
          <a:ln w="9525">
            <a:noFill/>
            <a:miter lim="800000"/>
            <a:headEnd/>
            <a:tailEnd/>
          </a:ln>
          <a:effectLst/>
        </p:spPr>
        <p:txBody>
          <a:bodyPr>
            <a:spAutoFit/>
          </a:bodyPr>
          <a:lstStyle/>
          <a:p>
            <a:pPr>
              <a:spcBef>
                <a:spcPct val="50000"/>
              </a:spcBef>
              <a:defRPr/>
            </a:pPr>
            <a:endParaRPr lang="en-US"/>
          </a:p>
        </p:txBody>
      </p:sp>
      <p:pic>
        <p:nvPicPr>
          <p:cNvPr id="8" name="Picture 7" descr="USPAS-logo.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0" y="0"/>
            <a:ext cx="392347" cy="360536"/>
          </a:xfrm>
          <a:prstGeom prst="rect">
            <a:avLst/>
          </a:prstGeom>
        </p:spPr>
      </p:pic>
      <p:pic>
        <p:nvPicPr>
          <p:cNvPr id="13" name="Picture 12"/>
          <p:cNvPicPr>
            <a:picLocks noChangeAspect="1"/>
          </p:cNvPicPr>
          <p:nvPr userDrawn="1"/>
        </p:nvPicPr>
        <p:blipFill>
          <a:blip r:embed="rId15"/>
          <a:stretch>
            <a:fillRect/>
          </a:stretch>
        </p:blipFill>
        <p:spPr>
          <a:xfrm>
            <a:off x="8781336" y="1"/>
            <a:ext cx="362663" cy="370830"/>
          </a:xfrm>
          <a:prstGeom prst="rect">
            <a:avLst/>
          </a:prstGeom>
        </p:spPr>
      </p:pic>
    </p:spTree>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 id="2147484636" r:id="rId12"/>
  </p:sldLayoutIdLst>
  <p:transition>
    <p:fade thruBlk="1"/>
  </p:transition>
  <p:hf hdr="0"/>
  <p:txStyles>
    <p:titleStyle>
      <a:lvl1pPr algn="l" defTabSz="914400" rtl="0" eaLnBrk="1" latinLnBrk="0" hangingPunct="1">
        <a:spcBef>
          <a:spcPct val="0"/>
        </a:spcBef>
        <a:buNone/>
        <a:defRPr sz="32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milner@mit.edu"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mailto:Mike.Lamont@cern.ch" TargetMode="External"/><Relationship Id="rId5" Type="http://schemas.openxmlformats.org/officeDocument/2006/relationships/hyperlink" Target="mailto:eprebys@ucdavis.edu"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arxiv.org/abs/1902.00260" TargetMode="External"/><Relationship Id="rId2" Type="http://schemas.openxmlformats.org/officeDocument/2006/relationships/hyperlink" Target="https://arxiv.org/abs/1901.0996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ship.web.cern.ch/" TargetMode="External"/><Relationship Id="rId13" Type="http://schemas.openxmlformats.org/officeDocument/2006/relationships/hyperlink" Target="https://arxiv.org/abs/1808.05219" TargetMode="External"/><Relationship Id="rId18" Type="http://schemas.openxmlformats.org/officeDocument/2006/relationships/hyperlink" Target="https://indico.cern.ch/event/706741/contributions/3017537/attachments/1667814/2703428/TauFV_PBC.pdf" TargetMode="External"/><Relationship Id="rId3" Type="http://schemas.openxmlformats.org/officeDocument/2006/relationships/hyperlink" Target="https://depts.washington.edu/admx/" TargetMode="External"/><Relationship Id="rId21" Type="http://schemas.openxmlformats.org/officeDocument/2006/relationships/hyperlink" Target="https://mu2e.fnal.gov/" TargetMode="External"/><Relationship Id="rId7" Type="http://schemas.openxmlformats.org/officeDocument/2006/relationships/hyperlink" Target="https://snowmass21.org/cosmic/start" TargetMode="External"/><Relationship Id="rId12" Type="http://schemas.openxmlformats.org/officeDocument/2006/relationships/hyperlink" Target="https://na64.web.cern.ch/" TargetMode="External"/><Relationship Id="rId17" Type="http://schemas.openxmlformats.org/officeDocument/2006/relationships/hyperlink" Target="https://arxiv.org/abs/1901.03099" TargetMode="External"/><Relationship Id="rId25" Type="http://schemas.openxmlformats.org/officeDocument/2006/relationships/hyperlink" Target="https://muon-g-2.fnal.gov/" TargetMode="External"/><Relationship Id="rId2" Type="http://schemas.openxmlformats.org/officeDocument/2006/relationships/hyperlink" Target="http://iaxo.web.cern.ch/" TargetMode="External"/><Relationship Id="rId16" Type="http://schemas.openxmlformats.org/officeDocument/2006/relationships/hyperlink" Target="http://koto.kek.jp/" TargetMode="External"/><Relationship Id="rId20" Type="http://schemas.openxmlformats.org/officeDocument/2006/relationships/hyperlink" Target="https://meg.web.psi.ch/news/index.html" TargetMode="External"/><Relationship Id="rId1" Type="http://schemas.openxmlformats.org/officeDocument/2006/relationships/slideLayout" Target="../slideLayouts/slideLayout2.xml"/><Relationship Id="rId6" Type="http://schemas.openxmlformats.org/officeDocument/2006/relationships/hyperlink" Target="https://arxiv.org/abs/1609.05105" TargetMode="External"/><Relationship Id="rId11" Type="http://schemas.openxmlformats.org/officeDocument/2006/relationships/hyperlink" Target="https://inspirehep.net/literature/1665691" TargetMode="External"/><Relationship Id="rId24" Type="http://schemas.openxmlformats.org/officeDocument/2006/relationships/hyperlink" Target="https://inspirehep.net/literature/1786975" TargetMode="External"/><Relationship Id="rId5" Type="http://schemas.openxmlformats.org/officeDocument/2006/relationships/hyperlink" Target="http://neutrinohistory2018.in2p3.fr/proceedings/vannucci.pdf" TargetMode="External"/><Relationship Id="rId15" Type="http://schemas.openxmlformats.org/officeDocument/2006/relationships/hyperlink" Target="https://home.cern/science/experiments/na62" TargetMode="External"/><Relationship Id="rId23" Type="http://schemas.openxmlformats.org/officeDocument/2006/relationships/hyperlink" Target="https://arxiv.org/pdf/1901.09966.pdf" TargetMode="External"/><Relationship Id="rId10" Type="http://schemas.openxmlformats.org/officeDocument/2006/relationships/hyperlink" Target="https://www.fnal.gov/directorate/program_planning/Jan2014PACPublic/MB_Request_2013_v2.pdf" TargetMode="External"/><Relationship Id="rId19" Type="http://schemas.openxmlformats.org/officeDocument/2006/relationships/hyperlink" Target="https://www.psi.ch/en/mu3e" TargetMode="External"/><Relationship Id="rId4" Type="http://schemas.openxmlformats.org/officeDocument/2006/relationships/hyperlink" Target="http://www.iexp.uni-hamburg.de/groups/pd/contents/index/index-28.html?q=content/madmax-experiment" TargetMode="External"/><Relationship Id="rId9" Type="http://schemas.openxmlformats.org/officeDocument/2006/relationships/hyperlink" Target="https://inspirehep.net/literature/1695497" TargetMode="External"/><Relationship Id="rId14" Type="http://schemas.openxmlformats.org/officeDocument/2006/relationships/hyperlink" Target="https://www.jlab.org/accel/ops/ops_liaison/BDX/BDX.html" TargetMode="External"/><Relationship Id="rId22" Type="http://schemas.openxmlformats.org/officeDocument/2006/relationships/hyperlink" Target="https://arxiv.org/ftp/arxiv/papers/1802/1802.02599.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ctrTitle"/>
          </p:nvPr>
        </p:nvSpPr>
        <p:spPr>
          <a:xfrm>
            <a:off x="704840" y="533400"/>
            <a:ext cx="7280777" cy="2868168"/>
          </a:xfrm>
        </p:spPr>
        <p:txBody>
          <a:bodyPr/>
          <a:lstStyle/>
          <a:p>
            <a:pPr>
              <a:defRPr/>
            </a:pPr>
            <a:r>
              <a:rPr lang="en-US" sz="4000" dirty="0"/>
              <a:t>AF5:  Accelerators for PBC and Rare Processes</a:t>
            </a:r>
          </a:p>
        </p:txBody>
      </p:sp>
      <p:pic>
        <p:nvPicPr>
          <p:cNvPr id="6" name="Picture 5">
            <a:extLst>
              <a:ext uri="{FF2B5EF4-FFF2-40B4-BE49-F238E27FC236}">
                <a16:creationId xmlns:a16="http://schemas.microsoft.com/office/drawing/2014/main" id="{EAE6217D-C8CA-9A4A-B2DC-CA77A5A7C637}"/>
              </a:ext>
            </a:extLst>
          </p:cNvPr>
          <p:cNvPicPr>
            <a:picLocks noChangeAspect="1"/>
          </p:cNvPicPr>
          <p:nvPr/>
        </p:nvPicPr>
        <p:blipFill rotWithShape="1">
          <a:blip r:embed="rId2"/>
          <a:srcRect l="64049" t="7159" b="17637"/>
          <a:stretch/>
        </p:blipFill>
        <p:spPr>
          <a:xfrm>
            <a:off x="653224" y="3559631"/>
            <a:ext cx="1930550" cy="2271486"/>
          </a:xfrm>
          <a:prstGeom prst="rect">
            <a:avLst/>
          </a:prstGeom>
        </p:spPr>
      </p:pic>
      <p:pic>
        <p:nvPicPr>
          <p:cNvPr id="7" name="Picture 6">
            <a:extLst>
              <a:ext uri="{FF2B5EF4-FFF2-40B4-BE49-F238E27FC236}">
                <a16:creationId xmlns:a16="http://schemas.microsoft.com/office/drawing/2014/main" id="{BF1E1E17-CD10-0A4C-A532-CBEF835E40AD}"/>
              </a:ext>
            </a:extLst>
          </p:cNvPr>
          <p:cNvPicPr>
            <a:picLocks noChangeAspect="1"/>
          </p:cNvPicPr>
          <p:nvPr/>
        </p:nvPicPr>
        <p:blipFill rotWithShape="1">
          <a:blip r:embed="rId3"/>
          <a:srcRect l="-1" r="42739" b="20555"/>
          <a:stretch/>
        </p:blipFill>
        <p:spPr>
          <a:xfrm>
            <a:off x="3429003" y="3559631"/>
            <a:ext cx="2182987" cy="2271486"/>
          </a:xfrm>
          <a:prstGeom prst="rect">
            <a:avLst/>
          </a:prstGeom>
        </p:spPr>
      </p:pic>
      <p:pic>
        <p:nvPicPr>
          <p:cNvPr id="8" name="Picture 7">
            <a:extLst>
              <a:ext uri="{FF2B5EF4-FFF2-40B4-BE49-F238E27FC236}">
                <a16:creationId xmlns:a16="http://schemas.microsoft.com/office/drawing/2014/main" id="{1F7C1454-B9FD-C640-A2B6-1A287FEF4145}"/>
              </a:ext>
            </a:extLst>
          </p:cNvPr>
          <p:cNvPicPr>
            <a:picLocks noChangeAspect="1"/>
          </p:cNvPicPr>
          <p:nvPr/>
        </p:nvPicPr>
        <p:blipFill>
          <a:blip r:embed="rId4"/>
          <a:stretch>
            <a:fillRect/>
          </a:stretch>
        </p:blipFill>
        <p:spPr>
          <a:xfrm>
            <a:off x="6315433" y="3559631"/>
            <a:ext cx="2275114" cy="2275114"/>
          </a:xfrm>
          <a:prstGeom prst="rect">
            <a:avLst/>
          </a:prstGeom>
        </p:spPr>
      </p:pic>
      <p:sp>
        <p:nvSpPr>
          <p:cNvPr id="9" name="Rectangle 8">
            <a:extLst>
              <a:ext uri="{FF2B5EF4-FFF2-40B4-BE49-F238E27FC236}">
                <a16:creationId xmlns:a16="http://schemas.microsoft.com/office/drawing/2014/main" id="{2F48E007-9A0B-AD42-99F9-F9637EED9436}"/>
              </a:ext>
            </a:extLst>
          </p:cNvPr>
          <p:cNvSpPr/>
          <p:nvPr/>
        </p:nvSpPr>
        <p:spPr>
          <a:xfrm>
            <a:off x="148731" y="5814468"/>
            <a:ext cx="2735943" cy="830997"/>
          </a:xfrm>
          <a:prstGeom prst="rect">
            <a:avLst/>
          </a:prstGeom>
        </p:spPr>
        <p:txBody>
          <a:bodyPr wrap="square">
            <a:spAutoFit/>
          </a:bodyPr>
          <a:lstStyle/>
          <a:p>
            <a:pPr lvl="1" algn="ctr"/>
            <a:r>
              <a:rPr lang="en-US" sz="1600" dirty="0"/>
              <a:t>Eric Prebys </a:t>
            </a:r>
          </a:p>
          <a:p>
            <a:pPr lvl="1" algn="ctr"/>
            <a:r>
              <a:rPr lang="en-US" sz="1600" dirty="0"/>
              <a:t>UC Davis </a:t>
            </a:r>
          </a:p>
          <a:p>
            <a:pPr lvl="1" algn="ctr"/>
            <a:r>
              <a:rPr lang="en-US" sz="1600" dirty="0">
                <a:hlinkClick r:id="rId5"/>
              </a:rPr>
              <a:t>eprebys@ucdavis.edu</a:t>
            </a:r>
            <a:endParaRPr lang="en-US" sz="1600" dirty="0"/>
          </a:p>
        </p:txBody>
      </p:sp>
      <p:sp>
        <p:nvSpPr>
          <p:cNvPr id="10" name="Rectangle 9">
            <a:extLst>
              <a:ext uri="{FF2B5EF4-FFF2-40B4-BE49-F238E27FC236}">
                <a16:creationId xmlns:a16="http://schemas.microsoft.com/office/drawing/2014/main" id="{9BFA6DB4-127D-444E-9022-F3D9324F18B7}"/>
              </a:ext>
            </a:extLst>
          </p:cNvPr>
          <p:cNvSpPr/>
          <p:nvPr/>
        </p:nvSpPr>
        <p:spPr>
          <a:xfrm>
            <a:off x="3026234" y="5806571"/>
            <a:ext cx="2768600" cy="830997"/>
          </a:xfrm>
          <a:prstGeom prst="rect">
            <a:avLst/>
          </a:prstGeom>
        </p:spPr>
        <p:txBody>
          <a:bodyPr wrap="square">
            <a:spAutoFit/>
          </a:bodyPr>
          <a:lstStyle/>
          <a:p>
            <a:pPr lvl="1" algn="ctr"/>
            <a:r>
              <a:rPr lang="en-US" sz="1600" dirty="0"/>
              <a:t>Mike Lamont</a:t>
            </a:r>
          </a:p>
          <a:p>
            <a:pPr lvl="1" algn="ctr"/>
            <a:r>
              <a:rPr lang="en-US" sz="1600" dirty="0"/>
              <a:t>CERN </a:t>
            </a:r>
            <a:r>
              <a:rPr lang="en-US" sz="1600" dirty="0">
                <a:hlinkClick r:id="rId6"/>
              </a:rPr>
              <a:t>Mike.Lamont@cern.ch</a:t>
            </a:r>
            <a:endParaRPr lang="en-US" sz="1600" dirty="0"/>
          </a:p>
        </p:txBody>
      </p:sp>
      <p:sp>
        <p:nvSpPr>
          <p:cNvPr id="11" name="Rectangle 10">
            <a:extLst>
              <a:ext uri="{FF2B5EF4-FFF2-40B4-BE49-F238E27FC236}">
                <a16:creationId xmlns:a16="http://schemas.microsoft.com/office/drawing/2014/main" id="{DB2ADCC8-F1B5-CA48-9532-620E58D26723}"/>
              </a:ext>
            </a:extLst>
          </p:cNvPr>
          <p:cNvSpPr/>
          <p:nvPr/>
        </p:nvSpPr>
        <p:spPr>
          <a:xfrm>
            <a:off x="6097718" y="5849750"/>
            <a:ext cx="2275114" cy="830997"/>
          </a:xfrm>
          <a:prstGeom prst="rect">
            <a:avLst/>
          </a:prstGeom>
        </p:spPr>
        <p:txBody>
          <a:bodyPr wrap="square">
            <a:spAutoFit/>
          </a:bodyPr>
          <a:lstStyle/>
          <a:p>
            <a:pPr lvl="1" algn="ctr"/>
            <a:r>
              <a:rPr lang="en-US" sz="1600" dirty="0"/>
              <a:t>Richard Milner MIT </a:t>
            </a:r>
            <a:r>
              <a:rPr lang="en-US" sz="1600" dirty="0">
                <a:hlinkClick r:id="rId7"/>
              </a:rPr>
              <a:t>milner@mit.edu</a:t>
            </a:r>
            <a:endParaRPr lang="en-US" sz="1600"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F7AA-92E1-3341-A172-E86133407B3F}"/>
              </a:ext>
            </a:extLst>
          </p:cNvPr>
          <p:cNvSpPr>
            <a:spLocks noGrp="1"/>
          </p:cNvSpPr>
          <p:nvPr>
            <p:ph type="title"/>
          </p:nvPr>
        </p:nvSpPr>
        <p:spPr/>
        <p:txBody>
          <a:bodyPr>
            <a:normAutofit fontScale="90000"/>
          </a:bodyPr>
          <a:lstStyle/>
          <a:p>
            <a:r>
              <a:rPr lang="en-US" b="1" dirty="0"/>
              <a:t>AF5: Accelerators for PBC and Rare Processes</a:t>
            </a:r>
          </a:p>
        </p:txBody>
      </p:sp>
      <p:sp>
        <p:nvSpPr>
          <p:cNvPr id="3" name="Content Placeholder 2">
            <a:extLst>
              <a:ext uri="{FF2B5EF4-FFF2-40B4-BE49-F238E27FC236}">
                <a16:creationId xmlns:a16="http://schemas.microsoft.com/office/drawing/2014/main" id="{D5110359-AE03-8648-B860-327173F68104}"/>
              </a:ext>
            </a:extLst>
          </p:cNvPr>
          <p:cNvSpPr>
            <a:spLocks noGrp="1"/>
          </p:cNvSpPr>
          <p:nvPr>
            <p:ph idx="1"/>
          </p:nvPr>
        </p:nvSpPr>
        <p:spPr/>
        <p:txBody>
          <a:bodyPr>
            <a:normAutofit/>
          </a:bodyPr>
          <a:lstStyle/>
          <a:p>
            <a:r>
              <a:rPr lang="en-US" dirty="0"/>
              <a:t>Description:</a:t>
            </a:r>
          </a:p>
          <a:p>
            <a:pPr marL="274320" lvl="1" indent="0">
              <a:buNone/>
            </a:pPr>
            <a:r>
              <a:rPr lang="en-US" dirty="0"/>
              <a:t> </a:t>
            </a:r>
            <a:r>
              <a:rPr lang="en-US" sz="1600" dirty="0"/>
              <a:t>A number of fundamental physics questions require exploration of rare processes and what is called Physics Beyond Colliders (PBC). These are similar in spirit to those addressed by high-energy colliders, but require different types of beams and experiments. Modifications of existing accelerator complexes and future dedicated scientific infrastructure are considered for the next two decades through projects complementary to the LHC/HL-LHC and other possible future colliders.</a:t>
            </a:r>
          </a:p>
          <a:p>
            <a:pPr marL="274320" lvl="1" indent="0">
              <a:buNone/>
            </a:pPr>
            <a:endParaRPr lang="en-US" sz="1600" dirty="0"/>
          </a:p>
          <a:p>
            <a:r>
              <a:rPr lang="en-US" sz="2000" dirty="0"/>
              <a:t>This </a:t>
            </a:r>
            <a:r>
              <a:rPr lang="en-US" sz="2000" dirty="0" err="1"/>
              <a:t>efffort</a:t>
            </a:r>
            <a:r>
              <a:rPr lang="en-US" sz="2000" dirty="0"/>
              <a:t> has greatly benefitted from the The Physics Beyond Collider study at CERN was set-up in 2016 and reported to the European Strategy for Particle Physics in 2019. Although it naturally had a CERN/European bent, it did attempt to evaluate things in a worldwide context. A couple of potentially interesting references follow. </a:t>
            </a:r>
          </a:p>
          <a:p>
            <a:pPr lvl="1"/>
            <a:r>
              <a:rPr lang="en-US" sz="1600" dirty="0"/>
              <a:t>Beyond the Standard Model Working Group Report </a:t>
            </a:r>
            <a:r>
              <a:rPr lang="en-US" sz="1600" dirty="0">
                <a:hlinkClick r:id="rId2" tooltip="https://arxiv.org/abs/1901.09966"/>
              </a:rPr>
              <a:t>https://arxiv.org/abs/1901.09966</a:t>
            </a:r>
            <a:endParaRPr lang="en-US" sz="1600" dirty="0"/>
          </a:p>
          <a:p>
            <a:pPr lvl="1"/>
            <a:r>
              <a:rPr lang="en-US" sz="1600" dirty="0"/>
              <a:t>Summary Report of Physics Beyond Colliders at CERN </a:t>
            </a:r>
            <a:r>
              <a:rPr lang="en-US" sz="1600" dirty="0">
                <a:hlinkClick r:id="rId3" tooltip="https://arxiv.org/abs/1902.00260"/>
              </a:rPr>
              <a:t>https://arxiv.org/abs/1902.00260</a:t>
            </a:r>
            <a:endParaRPr lang="en-US" sz="1600" dirty="0"/>
          </a:p>
          <a:p>
            <a:pPr marL="274320" lvl="1" indent="0">
              <a:buNone/>
            </a:pPr>
            <a:endParaRPr lang="en-US" dirty="0"/>
          </a:p>
        </p:txBody>
      </p:sp>
      <p:sp>
        <p:nvSpPr>
          <p:cNvPr id="4" name="Date Placeholder 3">
            <a:extLst>
              <a:ext uri="{FF2B5EF4-FFF2-40B4-BE49-F238E27FC236}">
                <a16:creationId xmlns:a16="http://schemas.microsoft.com/office/drawing/2014/main" id="{46C9A7D4-92A0-2D4C-A3E1-207474D9026C}"/>
              </a:ext>
            </a:extLst>
          </p:cNvPr>
          <p:cNvSpPr>
            <a:spLocks noGrp="1"/>
          </p:cNvSpPr>
          <p:nvPr>
            <p:ph type="dt" sz="half" idx="10"/>
          </p:nvPr>
        </p:nvSpPr>
        <p:spPr/>
        <p:txBody>
          <a:bodyPr/>
          <a:lstStyle/>
          <a:p>
            <a:pPr>
              <a:defRPr/>
            </a:pPr>
            <a:r>
              <a:rPr lang="en-US"/>
              <a:t>Community Planning Meeting, 10/6/20</a:t>
            </a:r>
            <a:endParaRPr lang="en-US" dirty="0"/>
          </a:p>
        </p:txBody>
      </p:sp>
      <p:sp>
        <p:nvSpPr>
          <p:cNvPr id="5" name="Footer Placeholder 4">
            <a:extLst>
              <a:ext uri="{FF2B5EF4-FFF2-40B4-BE49-F238E27FC236}">
                <a16:creationId xmlns:a16="http://schemas.microsoft.com/office/drawing/2014/main" id="{723AAF4A-D38E-2D4D-8F1E-7F2DF73078C8}"/>
              </a:ext>
            </a:extLst>
          </p:cNvPr>
          <p:cNvSpPr>
            <a:spLocks noGrp="1"/>
          </p:cNvSpPr>
          <p:nvPr>
            <p:ph type="ftr" sz="quarter" idx="11"/>
          </p:nvPr>
        </p:nvSpPr>
        <p:spPr/>
        <p:txBody>
          <a:bodyPr/>
          <a:lstStyle/>
          <a:p>
            <a:pPr>
              <a:defRPr/>
            </a:pPr>
            <a:r>
              <a:rPr lang="en-US"/>
              <a:t>E. Prebys, AF5</a:t>
            </a:r>
            <a:endParaRPr lang="en-US">
              <a:latin typeface="+mn-lt"/>
            </a:endParaRPr>
          </a:p>
        </p:txBody>
      </p:sp>
      <p:sp>
        <p:nvSpPr>
          <p:cNvPr id="6" name="Slide Number Placeholder 5">
            <a:extLst>
              <a:ext uri="{FF2B5EF4-FFF2-40B4-BE49-F238E27FC236}">
                <a16:creationId xmlns:a16="http://schemas.microsoft.com/office/drawing/2014/main" id="{F7CC9FE7-8574-1B41-8C48-AC2087862F27}"/>
              </a:ext>
            </a:extLst>
          </p:cNvPr>
          <p:cNvSpPr>
            <a:spLocks noGrp="1"/>
          </p:cNvSpPr>
          <p:nvPr>
            <p:ph type="sldNum" sz="quarter" idx="12"/>
          </p:nvPr>
        </p:nvSpPr>
        <p:spPr/>
        <p:txBody>
          <a:bodyPr/>
          <a:lstStyle/>
          <a:p>
            <a:pPr>
              <a:defRPr/>
            </a:pPr>
            <a:fld id="{BCA26155-0DCC-45D2-90B6-32F65F3F6C0F}" type="slidenum">
              <a:rPr lang="en-US" smtClean="0"/>
              <a:pPr>
                <a:defRPr/>
              </a:pPr>
              <a:t>2</a:t>
            </a:fld>
            <a:endParaRPr lang="en-US"/>
          </a:p>
        </p:txBody>
      </p:sp>
    </p:spTree>
    <p:extLst>
      <p:ext uri="{BB962C8B-B14F-4D97-AF65-F5344CB8AC3E}">
        <p14:creationId xmlns:p14="http://schemas.microsoft.com/office/powerpoint/2010/main" val="1912964562"/>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1557-0B84-F449-8CC0-5F9311639C7F}"/>
              </a:ext>
            </a:extLst>
          </p:cNvPr>
          <p:cNvSpPr>
            <a:spLocks noGrp="1"/>
          </p:cNvSpPr>
          <p:nvPr>
            <p:ph type="title"/>
          </p:nvPr>
        </p:nvSpPr>
        <p:spPr/>
        <p:txBody>
          <a:bodyPr/>
          <a:lstStyle/>
          <a:p>
            <a:r>
              <a:rPr lang="en-US" dirty="0"/>
              <a:t>Scope of AF5</a:t>
            </a:r>
          </a:p>
        </p:txBody>
      </p:sp>
      <p:sp>
        <p:nvSpPr>
          <p:cNvPr id="3" name="Content Placeholder 2">
            <a:extLst>
              <a:ext uri="{FF2B5EF4-FFF2-40B4-BE49-F238E27FC236}">
                <a16:creationId xmlns:a16="http://schemas.microsoft.com/office/drawing/2014/main" id="{EA4A1CF3-F26F-3C4D-8629-BA45FE74A8FB}"/>
              </a:ext>
            </a:extLst>
          </p:cNvPr>
          <p:cNvSpPr>
            <a:spLocks noGrp="1"/>
          </p:cNvSpPr>
          <p:nvPr>
            <p:ph idx="1"/>
          </p:nvPr>
        </p:nvSpPr>
        <p:spPr/>
        <p:txBody>
          <a:bodyPr/>
          <a:lstStyle/>
          <a:p>
            <a:r>
              <a:rPr lang="en-US" dirty="0"/>
              <a:t>Accelerator applications for rare processes and BSM physics:</a:t>
            </a:r>
          </a:p>
          <a:p>
            <a:pPr lvl="1"/>
            <a:r>
              <a:rPr lang="en-US" dirty="0"/>
              <a:t>rare processes: muons, </a:t>
            </a:r>
            <a:r>
              <a:rPr lang="en-US" dirty="0" err="1"/>
              <a:t>taus</a:t>
            </a:r>
            <a:r>
              <a:rPr lang="en-US" dirty="0"/>
              <a:t>, kaons, </a:t>
            </a:r>
            <a:r>
              <a:rPr lang="en-US" dirty="0" err="1"/>
              <a:t>etc</a:t>
            </a:r>
            <a:endParaRPr lang="en-US" dirty="0"/>
          </a:p>
          <a:p>
            <a:pPr lvl="1"/>
            <a:r>
              <a:rPr lang="en-US" dirty="0"/>
              <a:t>dark matter/hidden sector experiments: beam dumps, </a:t>
            </a:r>
            <a:r>
              <a:rPr lang="en-US" dirty="0" err="1"/>
              <a:t>etc</a:t>
            </a:r>
            <a:endParaRPr lang="en-US" dirty="0"/>
          </a:p>
          <a:p>
            <a:r>
              <a:rPr lang="en-US" dirty="0"/>
              <a:t>Experiments that leverage HEP accelerator technology for non-accelerator experiments</a:t>
            </a:r>
          </a:p>
          <a:p>
            <a:pPr lvl="1"/>
            <a:r>
              <a:rPr lang="en-US" dirty="0"/>
              <a:t>Magnets</a:t>
            </a:r>
          </a:p>
          <a:p>
            <a:pPr lvl="1"/>
            <a:r>
              <a:rPr lang="en-US" dirty="0"/>
              <a:t>RF</a:t>
            </a:r>
          </a:p>
          <a:p>
            <a:pPr lvl="1"/>
            <a:r>
              <a:rPr lang="en-US" dirty="0"/>
              <a:t>Quantum sensors</a:t>
            </a:r>
          </a:p>
          <a:p>
            <a:r>
              <a:rPr lang="en-US" dirty="0"/>
              <a:t>(Mostly) Excluded:</a:t>
            </a:r>
          </a:p>
          <a:p>
            <a:pPr lvl="1"/>
            <a:r>
              <a:rPr lang="en-US" dirty="0"/>
              <a:t>Things that are purely parasitic on other frontiers:</a:t>
            </a:r>
          </a:p>
          <a:p>
            <a:pPr lvl="2"/>
            <a:r>
              <a:rPr lang="en-US" dirty="0"/>
              <a:t>Colliders</a:t>
            </a:r>
          </a:p>
          <a:p>
            <a:pPr lvl="2"/>
            <a:r>
              <a:rPr lang="en-US" dirty="0"/>
              <a:t>Neutrino beam lines</a:t>
            </a:r>
          </a:p>
        </p:txBody>
      </p:sp>
      <p:sp>
        <p:nvSpPr>
          <p:cNvPr id="4" name="Date Placeholder 3">
            <a:extLst>
              <a:ext uri="{FF2B5EF4-FFF2-40B4-BE49-F238E27FC236}">
                <a16:creationId xmlns:a16="http://schemas.microsoft.com/office/drawing/2014/main" id="{2F0492C8-4090-104A-90DA-6D170F9337D2}"/>
              </a:ext>
            </a:extLst>
          </p:cNvPr>
          <p:cNvSpPr>
            <a:spLocks noGrp="1"/>
          </p:cNvSpPr>
          <p:nvPr>
            <p:ph type="dt" sz="half" idx="10"/>
          </p:nvPr>
        </p:nvSpPr>
        <p:spPr/>
        <p:txBody>
          <a:bodyPr/>
          <a:lstStyle/>
          <a:p>
            <a:pPr>
              <a:defRPr/>
            </a:pPr>
            <a:r>
              <a:rPr lang="en-US"/>
              <a:t>Community Planning Meeting, 10/6/20</a:t>
            </a:r>
            <a:endParaRPr lang="en-US" dirty="0"/>
          </a:p>
        </p:txBody>
      </p:sp>
      <p:sp>
        <p:nvSpPr>
          <p:cNvPr id="5" name="Footer Placeholder 4">
            <a:extLst>
              <a:ext uri="{FF2B5EF4-FFF2-40B4-BE49-F238E27FC236}">
                <a16:creationId xmlns:a16="http://schemas.microsoft.com/office/drawing/2014/main" id="{F73436AC-4991-364C-85DE-9D8F534AD941}"/>
              </a:ext>
            </a:extLst>
          </p:cNvPr>
          <p:cNvSpPr>
            <a:spLocks noGrp="1"/>
          </p:cNvSpPr>
          <p:nvPr>
            <p:ph type="ftr" sz="quarter" idx="11"/>
          </p:nvPr>
        </p:nvSpPr>
        <p:spPr/>
        <p:txBody>
          <a:bodyPr/>
          <a:lstStyle/>
          <a:p>
            <a:pPr>
              <a:defRPr/>
            </a:pPr>
            <a:r>
              <a:rPr lang="en-US"/>
              <a:t>E. Prebys, AF5</a:t>
            </a:r>
            <a:endParaRPr lang="en-US">
              <a:latin typeface="+mn-lt"/>
            </a:endParaRPr>
          </a:p>
        </p:txBody>
      </p:sp>
      <p:sp>
        <p:nvSpPr>
          <p:cNvPr id="6" name="Slide Number Placeholder 5">
            <a:extLst>
              <a:ext uri="{FF2B5EF4-FFF2-40B4-BE49-F238E27FC236}">
                <a16:creationId xmlns:a16="http://schemas.microsoft.com/office/drawing/2014/main" id="{864F66F5-3CCC-9742-BDB3-E40D56160DBD}"/>
              </a:ext>
            </a:extLst>
          </p:cNvPr>
          <p:cNvSpPr>
            <a:spLocks noGrp="1"/>
          </p:cNvSpPr>
          <p:nvPr>
            <p:ph type="sldNum" sz="quarter" idx="12"/>
          </p:nvPr>
        </p:nvSpPr>
        <p:spPr/>
        <p:txBody>
          <a:bodyPr/>
          <a:lstStyle/>
          <a:p>
            <a:pPr>
              <a:defRPr/>
            </a:pPr>
            <a:fld id="{BCA26155-0DCC-45D2-90B6-32F65F3F6C0F}" type="slidenum">
              <a:rPr lang="en-US" smtClean="0"/>
              <a:pPr>
                <a:defRPr/>
              </a:pPr>
              <a:t>3</a:t>
            </a:fld>
            <a:endParaRPr lang="en-US"/>
          </a:p>
        </p:txBody>
      </p:sp>
    </p:spTree>
    <p:extLst>
      <p:ext uri="{BB962C8B-B14F-4D97-AF65-F5344CB8AC3E}">
        <p14:creationId xmlns:p14="http://schemas.microsoft.com/office/powerpoint/2010/main" val="2485086033"/>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07EC-837D-C343-9290-40CDB32AD4D5}"/>
              </a:ext>
            </a:extLst>
          </p:cNvPr>
          <p:cNvSpPr>
            <a:spLocks noGrp="1"/>
          </p:cNvSpPr>
          <p:nvPr>
            <p:ph type="title"/>
          </p:nvPr>
        </p:nvSpPr>
        <p:spPr/>
        <p:txBody>
          <a:bodyPr/>
          <a:lstStyle/>
          <a:p>
            <a:r>
              <a:rPr lang="en-US" dirty="0"/>
              <a:t>AF5 Areas of Interest</a:t>
            </a:r>
          </a:p>
        </p:txBody>
      </p:sp>
      <p:sp>
        <p:nvSpPr>
          <p:cNvPr id="3" name="Content Placeholder 2">
            <a:extLst>
              <a:ext uri="{FF2B5EF4-FFF2-40B4-BE49-F238E27FC236}">
                <a16:creationId xmlns:a16="http://schemas.microsoft.com/office/drawing/2014/main" id="{68BDC34A-7406-A648-87B1-78D4ACB5ECA7}"/>
              </a:ext>
            </a:extLst>
          </p:cNvPr>
          <p:cNvSpPr>
            <a:spLocks noGrp="1"/>
          </p:cNvSpPr>
          <p:nvPr>
            <p:ph idx="1"/>
          </p:nvPr>
        </p:nvSpPr>
        <p:spPr/>
        <p:txBody>
          <a:bodyPr>
            <a:normAutofit fontScale="85000" lnSpcReduction="20000"/>
          </a:bodyPr>
          <a:lstStyle/>
          <a:p>
            <a:r>
              <a:rPr lang="en-US" b="1" dirty="0"/>
              <a:t>Low energy hidden sector searches</a:t>
            </a:r>
          </a:p>
          <a:p>
            <a:pPr lvl="1"/>
            <a:r>
              <a:rPr lang="en-US" dirty="0"/>
              <a:t>Helioscopes (e.g. </a:t>
            </a:r>
            <a:r>
              <a:rPr lang="en-US" dirty="0">
                <a:hlinkClick r:id="rId2" tooltip="http://iaxo.web.cern.ch/"/>
              </a:rPr>
              <a:t>BabyIAXO/IAXO</a:t>
            </a:r>
            <a:r>
              <a:rPr lang="en-US" dirty="0"/>
              <a:t>)</a:t>
            </a:r>
          </a:p>
          <a:p>
            <a:pPr lvl="1"/>
            <a:r>
              <a:rPr lang="en-US" dirty="0" err="1"/>
              <a:t>Haloscopes</a:t>
            </a:r>
            <a:r>
              <a:rPr lang="en-US" dirty="0"/>
              <a:t> using resonant cavities (e.g. </a:t>
            </a:r>
            <a:r>
              <a:rPr lang="en-US" dirty="0">
                <a:hlinkClick r:id="rId3" tooltip="https://depts.washington.edu/admx/"/>
              </a:rPr>
              <a:t>ADMX</a:t>
            </a:r>
            <a:r>
              <a:rPr lang="en-US" dirty="0"/>
              <a:t>) or other methods (e.g. </a:t>
            </a:r>
            <a:r>
              <a:rPr lang="en-US" dirty="0">
                <a:hlinkClick r:id="rId4" tooltip="http://www.iexp.uni-hamburg.de/groups/pd/contents/index/index-28.html?q=content/madmax-experiment"/>
              </a:rPr>
              <a:t>MADMAX</a:t>
            </a:r>
            <a:r>
              <a:rPr lang="en-US" dirty="0"/>
              <a:t>)</a:t>
            </a:r>
          </a:p>
          <a:p>
            <a:pPr lvl="1"/>
            <a:r>
              <a:rPr lang="en-US" dirty="0"/>
              <a:t>Light-shining-through-walls experiments (e.g. </a:t>
            </a:r>
            <a:r>
              <a:rPr lang="en-US" dirty="0">
                <a:hlinkClick r:id="rId5" tooltip="http://neutrinohistory2018.in2p3.fr/proceedings/vannucci.pdf"/>
              </a:rPr>
              <a:t>JURA</a:t>
            </a:r>
            <a:r>
              <a:rPr lang="en-US" dirty="0"/>
              <a:t>, </a:t>
            </a:r>
            <a:r>
              <a:rPr lang="en-US" dirty="0">
                <a:hlinkClick r:id="rId6" tooltip="https://arxiv.org/abs/1609.05105"/>
              </a:rPr>
              <a:t>STAX</a:t>
            </a:r>
            <a:r>
              <a:rPr lang="en-US" dirty="0"/>
              <a:t>)</a:t>
            </a:r>
          </a:p>
          <a:p>
            <a:r>
              <a:rPr lang="en-US" b="1" dirty="0"/>
              <a:t>Light Dark Matter searches</a:t>
            </a:r>
          </a:p>
          <a:p>
            <a:pPr lvl="1"/>
            <a:r>
              <a:rPr lang="en-US" dirty="0"/>
              <a:t>Direct detection WIMP searches (primarily addressed by the </a:t>
            </a:r>
            <a:r>
              <a:rPr lang="en-US" dirty="0">
                <a:hlinkClick r:id="rId7" tooltip="https://snowmass21.org/cosmic/start"/>
              </a:rPr>
              <a:t>Cosmic Frontier</a:t>
            </a:r>
            <a:r>
              <a:rPr lang="en-US" dirty="0"/>
              <a:t>).</a:t>
            </a:r>
          </a:p>
          <a:p>
            <a:pPr lvl="1"/>
            <a:r>
              <a:rPr lang="en-US" dirty="0"/>
              <a:t>Proton beam dump experiment: new proposals (e.g. </a:t>
            </a:r>
            <a:r>
              <a:rPr lang="en-US" dirty="0">
                <a:hlinkClick r:id="rId8" tooltip="https://ship.web.cern.ch/"/>
              </a:rPr>
              <a:t>BDF/SHiP</a:t>
            </a:r>
            <a:r>
              <a:rPr lang="en-US" dirty="0"/>
              <a:t>), re-purposed existing experiments (e.g. </a:t>
            </a:r>
            <a:r>
              <a:rPr lang="en-US" dirty="0">
                <a:hlinkClick r:id="rId9" tooltip="https://inspirehep.net/literature/1695497"/>
              </a:rPr>
              <a:t>NA62</a:t>
            </a:r>
            <a:r>
              <a:rPr lang="en-US" dirty="0"/>
              <a:t>, </a:t>
            </a:r>
            <a:r>
              <a:rPr lang="en-US" dirty="0">
                <a:hlinkClick r:id="rId10" tooltip="https://www.fnal.gov/directorate/program_planning/Jan2014PACPublic/MB_Request_2013_v2.pdf"/>
              </a:rPr>
              <a:t>MiniBooNE</a:t>
            </a:r>
            <a:r>
              <a:rPr lang="en-US" dirty="0"/>
              <a:t>, </a:t>
            </a:r>
            <a:r>
              <a:rPr lang="en-US" dirty="0">
                <a:hlinkClick r:id="rId11" tooltip="https://inspirehep.net/literature/1665691"/>
              </a:rPr>
              <a:t>SeaQuest</a:t>
            </a:r>
            <a:r>
              <a:rPr lang="en-US" dirty="0"/>
              <a:t>)</a:t>
            </a:r>
          </a:p>
          <a:p>
            <a:pPr lvl="1"/>
            <a:r>
              <a:rPr lang="en-US" dirty="0"/>
              <a:t>Electron beam dump experiments: </a:t>
            </a:r>
            <a:r>
              <a:rPr lang="en-US" dirty="0">
                <a:hlinkClick r:id="rId12" tooltip="https://na64.web.cern.ch/"/>
              </a:rPr>
              <a:t>NA64</a:t>
            </a:r>
            <a:r>
              <a:rPr lang="en-US" dirty="0"/>
              <a:t>, </a:t>
            </a:r>
            <a:r>
              <a:rPr lang="en-US" dirty="0">
                <a:hlinkClick r:id="rId13" tooltip="https://arxiv.org/abs/1808.05219"/>
              </a:rPr>
              <a:t>LDMX</a:t>
            </a:r>
            <a:r>
              <a:rPr lang="en-US" dirty="0"/>
              <a:t>, </a:t>
            </a:r>
            <a:r>
              <a:rPr lang="en-US" dirty="0">
                <a:hlinkClick r:id="rId14" tooltip="https://www.jlab.org/accel/ops/ops_liaison/BDX/BDX.html"/>
              </a:rPr>
              <a:t>BDX</a:t>
            </a:r>
            <a:endParaRPr lang="en-US" dirty="0"/>
          </a:p>
          <a:p>
            <a:pPr lvl="1"/>
            <a:r>
              <a:rPr lang="en-US" dirty="0"/>
              <a:t>Long lived particles at colliders (LHC, </a:t>
            </a:r>
            <a:r>
              <a:rPr lang="en-US" dirty="0" err="1"/>
              <a:t>SuperKEKB</a:t>
            </a:r>
            <a:r>
              <a:rPr lang="en-US" dirty="0"/>
              <a:t>)</a:t>
            </a:r>
          </a:p>
          <a:p>
            <a:r>
              <a:rPr lang="en-US" b="1" dirty="0"/>
              <a:t>Precision measurements and rare decays</a:t>
            </a:r>
          </a:p>
          <a:p>
            <a:pPr lvl="1"/>
            <a:r>
              <a:rPr lang="en-US" dirty="0"/>
              <a:t>Ultra-rare or forbidden decays/reactions:</a:t>
            </a:r>
          </a:p>
          <a:p>
            <a:pPr lvl="2"/>
            <a:r>
              <a:rPr lang="en-US" dirty="0"/>
              <a:t>Kaon sector (</a:t>
            </a:r>
            <a:r>
              <a:rPr lang="en-US" dirty="0">
                <a:hlinkClick r:id="rId15" tooltip="https://home.cern/science/experiments/na62"/>
              </a:rPr>
              <a:t>NA62</a:t>
            </a:r>
            <a:r>
              <a:rPr lang="en-US" dirty="0"/>
              <a:t>, </a:t>
            </a:r>
            <a:r>
              <a:rPr lang="en-US" dirty="0">
                <a:hlinkClick r:id="rId16" tooltip="http://koto.kek.jp/"/>
              </a:rPr>
              <a:t>KOTO</a:t>
            </a:r>
            <a:r>
              <a:rPr lang="en-US" dirty="0"/>
              <a:t>, </a:t>
            </a:r>
            <a:r>
              <a:rPr lang="en-US" dirty="0">
                <a:hlinkClick r:id="rId17" tooltip="https://arxiv.org/abs/1901.03099"/>
              </a:rPr>
              <a:t>KLEVER</a:t>
            </a:r>
            <a:r>
              <a:rPr lang="en-US" dirty="0"/>
              <a:t>}</a:t>
            </a:r>
          </a:p>
          <a:p>
            <a:pPr lvl="2"/>
            <a:r>
              <a:rPr lang="en-US" dirty="0"/>
              <a:t>Lepton sector (</a:t>
            </a:r>
            <a:r>
              <a:rPr lang="en-US" dirty="0">
                <a:hlinkClick r:id="rId18" tooltip="https://indico.cern.ch/event/706741/contributions/3017537/attachments/1667814/2703428&#10;/TauFV_PBC.pdf"/>
              </a:rPr>
              <a:t>TauFV</a:t>
            </a:r>
            <a:r>
              <a:rPr lang="en-US" dirty="0"/>
              <a:t>, </a:t>
            </a:r>
            <a:r>
              <a:rPr lang="en-US" dirty="0">
                <a:hlinkClick r:id="rId19" tooltip="https://www.psi.ch/en/mu3e"/>
              </a:rPr>
              <a:t>Mu3e</a:t>
            </a:r>
            <a:r>
              <a:rPr lang="en-US" dirty="0"/>
              <a:t>, </a:t>
            </a:r>
            <a:r>
              <a:rPr lang="en-US" dirty="0">
                <a:hlinkClick r:id="rId20" tooltip="https://meg.web.psi.ch/news/index.html"/>
              </a:rPr>
              <a:t>MEG</a:t>
            </a:r>
            <a:r>
              <a:rPr lang="en-US" dirty="0"/>
              <a:t>,</a:t>
            </a:r>
            <a:r>
              <a:rPr lang="en-US" dirty="0">
                <a:hlinkClick r:id="rId21" tooltip="https://mu2e.fnal.gov/"/>
              </a:rPr>
              <a:t>mu2e</a:t>
            </a:r>
            <a:r>
              <a:rPr lang="en-US" dirty="0"/>
              <a:t>/</a:t>
            </a:r>
            <a:r>
              <a:rPr lang="en-US" dirty="0">
                <a:hlinkClick r:id="rId22" tooltip="https://arxiv.org/ftp/arxiv/papers/1802/1802.02599.pdf"/>
              </a:rPr>
              <a:t>mu2e-II</a:t>
            </a:r>
            <a:r>
              <a:rPr lang="en-US" dirty="0"/>
              <a:t>)</a:t>
            </a:r>
          </a:p>
          <a:p>
            <a:pPr lvl="1"/>
            <a:r>
              <a:rPr lang="en-US" dirty="0"/>
              <a:t>Precision measurements:</a:t>
            </a:r>
          </a:p>
          <a:p>
            <a:pPr lvl="2"/>
            <a:r>
              <a:rPr lang="en-US" dirty="0"/>
              <a:t>Permanent EDM </a:t>
            </a:r>
          </a:p>
          <a:p>
            <a:pPr lvl="3"/>
            <a:r>
              <a:rPr lang="en-US" dirty="0"/>
              <a:t>in protons/deuterons (</a:t>
            </a:r>
            <a:r>
              <a:rPr lang="en-US" dirty="0">
                <a:hlinkClick r:id="rId23" tooltip="https://arxiv.org/pdf/1901.09966.pdf"/>
              </a:rPr>
              <a:t>CPEDM</a:t>
            </a:r>
            <a:r>
              <a:rPr lang="en-US" dirty="0"/>
              <a:t>)</a:t>
            </a:r>
          </a:p>
          <a:p>
            <a:pPr lvl="3"/>
            <a:r>
              <a:rPr lang="en-US" dirty="0"/>
              <a:t>in strange/charmed baryons (</a:t>
            </a:r>
            <a:r>
              <a:rPr lang="en-US" dirty="0">
                <a:hlinkClick r:id="rId24" tooltip="https://inspirehep.net/literature/1786975"/>
              </a:rPr>
              <a:t>LHC-FT</a:t>
            </a:r>
            <a:r>
              <a:rPr lang="en-US" dirty="0"/>
              <a:t>)</a:t>
            </a:r>
          </a:p>
          <a:p>
            <a:pPr lvl="2"/>
            <a:r>
              <a:rPr lang="en-US" dirty="0"/>
              <a:t>Anomalous magnetic moment of muon (</a:t>
            </a:r>
            <a:r>
              <a:rPr lang="en-US" dirty="0">
                <a:hlinkClick r:id="rId25" tooltip="https://muon-g-2.fnal.gov/"/>
              </a:rPr>
              <a:t>g-2</a:t>
            </a:r>
            <a:r>
              <a:rPr lang="en-US" dirty="0"/>
              <a:t>)</a:t>
            </a:r>
          </a:p>
          <a:p>
            <a:endParaRPr lang="en-US" dirty="0"/>
          </a:p>
          <a:p>
            <a:endParaRPr lang="en-US" dirty="0"/>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1D87467B-1F99-C24D-A2E9-56171059466D}"/>
              </a:ext>
            </a:extLst>
          </p:cNvPr>
          <p:cNvSpPr>
            <a:spLocks noGrp="1"/>
          </p:cNvSpPr>
          <p:nvPr>
            <p:ph type="dt" sz="half" idx="10"/>
          </p:nvPr>
        </p:nvSpPr>
        <p:spPr/>
        <p:txBody>
          <a:bodyPr/>
          <a:lstStyle/>
          <a:p>
            <a:pPr>
              <a:defRPr/>
            </a:pPr>
            <a:r>
              <a:rPr lang="en-US"/>
              <a:t>EF/RP/AF Cross-Frontier Meeting, 7/15/2020</a:t>
            </a:r>
            <a:endParaRPr lang="en-US" dirty="0"/>
          </a:p>
        </p:txBody>
      </p:sp>
      <p:sp>
        <p:nvSpPr>
          <p:cNvPr id="5" name="Footer Placeholder 4">
            <a:extLst>
              <a:ext uri="{FF2B5EF4-FFF2-40B4-BE49-F238E27FC236}">
                <a16:creationId xmlns:a16="http://schemas.microsoft.com/office/drawing/2014/main" id="{4124932C-8962-E04C-A2AC-2781A5CEBC45}"/>
              </a:ext>
            </a:extLst>
          </p:cNvPr>
          <p:cNvSpPr>
            <a:spLocks noGrp="1"/>
          </p:cNvSpPr>
          <p:nvPr>
            <p:ph type="ftr" sz="quarter" idx="11"/>
          </p:nvPr>
        </p:nvSpPr>
        <p:spPr/>
        <p:txBody>
          <a:bodyPr/>
          <a:lstStyle/>
          <a:p>
            <a:pPr>
              <a:defRPr/>
            </a:pPr>
            <a:r>
              <a:rPr lang="en-US"/>
              <a:t>E. Prebys, AF5</a:t>
            </a:r>
            <a:endParaRPr lang="en-US">
              <a:latin typeface="+mn-lt"/>
            </a:endParaRPr>
          </a:p>
        </p:txBody>
      </p:sp>
      <p:sp>
        <p:nvSpPr>
          <p:cNvPr id="6" name="Slide Number Placeholder 5">
            <a:extLst>
              <a:ext uri="{FF2B5EF4-FFF2-40B4-BE49-F238E27FC236}">
                <a16:creationId xmlns:a16="http://schemas.microsoft.com/office/drawing/2014/main" id="{4FDBF410-B13A-BE49-8AD1-3407B2221860}"/>
              </a:ext>
            </a:extLst>
          </p:cNvPr>
          <p:cNvSpPr>
            <a:spLocks noGrp="1"/>
          </p:cNvSpPr>
          <p:nvPr>
            <p:ph type="sldNum" sz="quarter" idx="12"/>
          </p:nvPr>
        </p:nvSpPr>
        <p:spPr/>
        <p:txBody>
          <a:bodyPr/>
          <a:lstStyle/>
          <a:p>
            <a:pPr>
              <a:defRPr/>
            </a:pPr>
            <a:fld id="{BCA26155-0DCC-45D2-90B6-32F65F3F6C0F}" type="slidenum">
              <a:rPr lang="en-US" smtClean="0"/>
              <a:pPr>
                <a:defRPr/>
              </a:pPr>
              <a:t>4</a:t>
            </a:fld>
            <a:endParaRPr lang="en-US"/>
          </a:p>
        </p:txBody>
      </p:sp>
    </p:spTree>
    <p:extLst>
      <p:ext uri="{BB962C8B-B14F-4D97-AF65-F5344CB8AC3E}">
        <p14:creationId xmlns:p14="http://schemas.microsoft.com/office/powerpoint/2010/main" val="417788277"/>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7653-BCD1-6247-9DD7-D5116B4EEE7E}"/>
              </a:ext>
            </a:extLst>
          </p:cNvPr>
          <p:cNvSpPr>
            <a:spLocks noGrp="1"/>
          </p:cNvSpPr>
          <p:nvPr>
            <p:ph type="title"/>
          </p:nvPr>
        </p:nvSpPr>
        <p:spPr/>
        <p:txBody>
          <a:bodyPr/>
          <a:lstStyle/>
          <a:p>
            <a:r>
              <a:rPr lang="en-US" dirty="0"/>
              <a:t>AF5 </a:t>
            </a:r>
            <a:r>
              <a:rPr lang="en-US" dirty="0" err="1"/>
              <a:t>LoIs</a:t>
            </a:r>
            <a:endParaRPr lang="en-US" dirty="0"/>
          </a:p>
        </p:txBody>
      </p:sp>
      <p:sp>
        <p:nvSpPr>
          <p:cNvPr id="6" name="Content Placeholder 5">
            <a:extLst>
              <a:ext uri="{FF2B5EF4-FFF2-40B4-BE49-F238E27FC236}">
                <a16:creationId xmlns:a16="http://schemas.microsoft.com/office/drawing/2014/main" id="{D8C5E40C-41F6-9A45-B905-47ADC62CCC0E}"/>
              </a:ext>
            </a:extLst>
          </p:cNvPr>
          <p:cNvSpPr>
            <a:spLocks noGrp="1"/>
          </p:cNvSpPr>
          <p:nvPr>
            <p:ph idx="1"/>
          </p:nvPr>
        </p:nvSpPr>
        <p:spPr/>
        <p:txBody>
          <a:bodyPr>
            <a:normAutofit fontScale="85000" lnSpcReduction="20000"/>
          </a:bodyPr>
          <a:lstStyle/>
          <a:p>
            <a:r>
              <a:rPr lang="en-US" dirty="0"/>
              <a:t>Tagged AF5:</a:t>
            </a:r>
          </a:p>
          <a:p>
            <a:pPr lvl="1"/>
            <a:r>
              <a:rPr lang="en-US" dirty="0"/>
              <a:t>Dark Sector, beam based, facility: 		13</a:t>
            </a:r>
          </a:p>
          <a:p>
            <a:pPr lvl="1"/>
            <a:r>
              <a:rPr lang="en-US" dirty="0"/>
              <a:t>Dark Sector/axion, cosmic: 			5</a:t>
            </a:r>
          </a:p>
          <a:p>
            <a:pPr lvl="1"/>
            <a:r>
              <a:rPr lang="en-US" dirty="0"/>
              <a:t>Dark Sector, beam based, parasitic: 		4</a:t>
            </a:r>
          </a:p>
          <a:p>
            <a:pPr lvl="1"/>
            <a:r>
              <a:rPr lang="en-US" dirty="0"/>
              <a:t>Rare processes: 				4</a:t>
            </a:r>
          </a:p>
          <a:p>
            <a:pPr lvl="1"/>
            <a:r>
              <a:rPr lang="en-US" dirty="0"/>
              <a:t>Technology: 					4</a:t>
            </a:r>
          </a:p>
          <a:p>
            <a:pPr lvl="1"/>
            <a:r>
              <a:rPr lang="en-US" dirty="0"/>
              <a:t>EDM: 					2</a:t>
            </a:r>
          </a:p>
          <a:p>
            <a:pPr lvl="1"/>
            <a:r>
              <a:rPr lang="en-US" dirty="0"/>
              <a:t>Nuclear: 					1</a:t>
            </a:r>
          </a:p>
          <a:p>
            <a:pPr lvl="1"/>
            <a:r>
              <a:rPr lang="en-US" dirty="0"/>
              <a:t>Total:					33</a:t>
            </a:r>
          </a:p>
          <a:p>
            <a:r>
              <a:rPr lang="en-US" dirty="0"/>
              <a:t>Additional </a:t>
            </a:r>
            <a:r>
              <a:rPr lang="en-US" dirty="0" err="1"/>
              <a:t>LoIs</a:t>
            </a:r>
            <a:r>
              <a:rPr lang="en-US" dirty="0"/>
              <a:t> that probably </a:t>
            </a:r>
            <a:r>
              <a:rPr lang="en-US" i="1" dirty="0"/>
              <a:t>should</a:t>
            </a:r>
            <a:r>
              <a:rPr lang="en-US" dirty="0"/>
              <a:t> have been tagged AF5</a:t>
            </a:r>
          </a:p>
          <a:p>
            <a:pPr lvl="1"/>
            <a:r>
              <a:rPr lang="en-US" dirty="0"/>
              <a:t>Dark Sector Studies at High Intensities:		19</a:t>
            </a:r>
          </a:p>
          <a:p>
            <a:pPr lvl="1"/>
            <a:r>
              <a:rPr lang="en-US" dirty="0"/>
              <a:t>Charged Lepton Flavor Violation 			9</a:t>
            </a:r>
          </a:p>
          <a:p>
            <a:pPr lvl="1"/>
            <a:r>
              <a:rPr lang="en-US" dirty="0"/>
              <a:t>Dark Matter: Wave-like				6</a:t>
            </a:r>
          </a:p>
          <a:p>
            <a:pPr lvl="1"/>
            <a:r>
              <a:rPr lang="en-US" dirty="0"/>
              <a:t>Fundamental Physics in Small Experiments	4	</a:t>
            </a:r>
          </a:p>
          <a:p>
            <a:pPr lvl="1"/>
            <a:r>
              <a:rPr lang="en-US" dirty="0"/>
              <a:t>BSM Neutrino Frontier				1</a:t>
            </a:r>
          </a:p>
          <a:p>
            <a:pPr lvl="1"/>
            <a:r>
              <a:rPr lang="en-US" dirty="0"/>
              <a:t>EF: BSM - More general explorations		1</a:t>
            </a:r>
          </a:p>
          <a:p>
            <a:pPr lvl="1"/>
            <a:r>
              <a:rPr lang="en-US" dirty="0"/>
              <a:t>Dark Matter: Particle-like			1</a:t>
            </a:r>
          </a:p>
          <a:p>
            <a:pPr lvl="1"/>
            <a:r>
              <a:rPr lang="en-US" dirty="0"/>
              <a:t>Total:					41</a:t>
            </a:r>
          </a:p>
          <a:p>
            <a:r>
              <a:rPr lang="en-US" dirty="0"/>
              <a:t>Grand total					74	</a:t>
            </a:r>
          </a:p>
        </p:txBody>
      </p:sp>
      <p:sp>
        <p:nvSpPr>
          <p:cNvPr id="3" name="Date Placeholder 2">
            <a:extLst>
              <a:ext uri="{FF2B5EF4-FFF2-40B4-BE49-F238E27FC236}">
                <a16:creationId xmlns:a16="http://schemas.microsoft.com/office/drawing/2014/main" id="{1D467DDD-26E9-AF45-B028-1C64D65C23D5}"/>
              </a:ext>
            </a:extLst>
          </p:cNvPr>
          <p:cNvSpPr>
            <a:spLocks noGrp="1"/>
          </p:cNvSpPr>
          <p:nvPr>
            <p:ph type="dt" sz="half" idx="10"/>
          </p:nvPr>
        </p:nvSpPr>
        <p:spPr/>
        <p:txBody>
          <a:bodyPr/>
          <a:lstStyle/>
          <a:p>
            <a:pPr>
              <a:defRPr/>
            </a:pPr>
            <a:r>
              <a:rPr lang="en-US"/>
              <a:t>Community Planning Meeting, 10/6/20</a:t>
            </a:r>
            <a:endParaRPr lang="en-US" dirty="0"/>
          </a:p>
        </p:txBody>
      </p:sp>
      <p:sp>
        <p:nvSpPr>
          <p:cNvPr id="4" name="Footer Placeholder 3">
            <a:extLst>
              <a:ext uri="{FF2B5EF4-FFF2-40B4-BE49-F238E27FC236}">
                <a16:creationId xmlns:a16="http://schemas.microsoft.com/office/drawing/2014/main" id="{599659CC-151D-E543-95A6-44F214182B00}"/>
              </a:ext>
            </a:extLst>
          </p:cNvPr>
          <p:cNvSpPr>
            <a:spLocks noGrp="1"/>
          </p:cNvSpPr>
          <p:nvPr>
            <p:ph type="ftr" sz="quarter" idx="11"/>
          </p:nvPr>
        </p:nvSpPr>
        <p:spPr/>
        <p:txBody>
          <a:bodyPr/>
          <a:lstStyle/>
          <a:p>
            <a:pPr>
              <a:defRPr/>
            </a:pPr>
            <a:r>
              <a:rPr lang="en-US"/>
              <a:t>E. Prebys, AF5</a:t>
            </a:r>
            <a:endParaRPr lang="en-US">
              <a:latin typeface="+mn-lt"/>
            </a:endParaRPr>
          </a:p>
        </p:txBody>
      </p:sp>
      <p:sp>
        <p:nvSpPr>
          <p:cNvPr id="5" name="Slide Number Placeholder 4">
            <a:extLst>
              <a:ext uri="{FF2B5EF4-FFF2-40B4-BE49-F238E27FC236}">
                <a16:creationId xmlns:a16="http://schemas.microsoft.com/office/drawing/2014/main" id="{BD09E371-A6C3-EE41-9E38-89211E1DC6D9}"/>
              </a:ext>
            </a:extLst>
          </p:cNvPr>
          <p:cNvSpPr>
            <a:spLocks noGrp="1"/>
          </p:cNvSpPr>
          <p:nvPr>
            <p:ph type="sldNum" sz="quarter" idx="12"/>
          </p:nvPr>
        </p:nvSpPr>
        <p:spPr/>
        <p:txBody>
          <a:bodyPr/>
          <a:lstStyle/>
          <a:p>
            <a:pPr>
              <a:defRPr/>
            </a:pPr>
            <a:fld id="{BAB536C3-BB10-4165-8E74-99838CB51702}" type="slidenum">
              <a:rPr lang="en-US" smtClean="0"/>
              <a:pPr>
                <a:defRPr/>
              </a:pPr>
              <a:t>5</a:t>
            </a:fld>
            <a:endParaRPr lang="en-US"/>
          </a:p>
        </p:txBody>
      </p:sp>
    </p:spTree>
    <p:extLst>
      <p:ext uri="{BB962C8B-B14F-4D97-AF65-F5344CB8AC3E}">
        <p14:creationId xmlns:p14="http://schemas.microsoft.com/office/powerpoint/2010/main" val="3083879284"/>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F7462-483A-4C46-9448-BFF1542CD736}"/>
              </a:ext>
            </a:extLst>
          </p:cNvPr>
          <p:cNvSpPr>
            <a:spLocks noGrp="1"/>
          </p:cNvSpPr>
          <p:nvPr>
            <p:ph type="title"/>
          </p:nvPr>
        </p:nvSpPr>
        <p:spPr/>
        <p:txBody>
          <a:bodyPr/>
          <a:lstStyle/>
          <a:p>
            <a:r>
              <a:rPr lang="en-US" dirty="0"/>
              <a:t>Future Plans</a:t>
            </a:r>
          </a:p>
        </p:txBody>
      </p:sp>
      <p:sp>
        <p:nvSpPr>
          <p:cNvPr id="3" name="Content Placeholder 2">
            <a:extLst>
              <a:ext uri="{FF2B5EF4-FFF2-40B4-BE49-F238E27FC236}">
                <a16:creationId xmlns:a16="http://schemas.microsoft.com/office/drawing/2014/main" id="{174A46D0-0CC1-8943-8081-608EB13FFBE7}"/>
              </a:ext>
            </a:extLst>
          </p:cNvPr>
          <p:cNvSpPr>
            <a:spLocks noGrp="1"/>
          </p:cNvSpPr>
          <p:nvPr>
            <p:ph idx="1"/>
          </p:nvPr>
        </p:nvSpPr>
        <p:spPr/>
        <p:txBody>
          <a:bodyPr/>
          <a:lstStyle/>
          <a:p>
            <a:r>
              <a:rPr lang="en-US" dirty="0"/>
              <a:t>We see the primary responsibility of AF5 as tabulating the capabilities and potential capabilities of various facilities around the world.</a:t>
            </a:r>
          </a:p>
          <a:p>
            <a:pPr lvl="1"/>
            <a:r>
              <a:rPr lang="en-US" dirty="0"/>
              <a:t>Traditional facilities: FNAL, CERN, SLAC, DESY, </a:t>
            </a:r>
            <a:r>
              <a:rPr lang="en-US" dirty="0" err="1"/>
              <a:t>etc</a:t>
            </a:r>
            <a:endParaRPr lang="en-US" dirty="0"/>
          </a:p>
          <a:p>
            <a:pPr lvl="1"/>
            <a:r>
              <a:rPr lang="en-US" dirty="0"/>
              <a:t>Non-traditional facilities:  SNS, ESS, etc.</a:t>
            </a:r>
          </a:p>
          <a:p>
            <a:pPr lvl="1"/>
            <a:r>
              <a:rPr lang="en-US" dirty="0"/>
              <a:t>Non-accelerator expertise:  Magnets, RF, quantum sensors</a:t>
            </a:r>
          </a:p>
          <a:p>
            <a:r>
              <a:rPr lang="en-US" dirty="0"/>
              <a:t>Stay tuned for </a:t>
            </a:r>
            <a:r>
              <a:rPr lang="en-US"/>
              <a:t>upcoming workshop…</a:t>
            </a:r>
          </a:p>
        </p:txBody>
      </p:sp>
      <p:sp>
        <p:nvSpPr>
          <p:cNvPr id="4" name="Date Placeholder 3">
            <a:extLst>
              <a:ext uri="{FF2B5EF4-FFF2-40B4-BE49-F238E27FC236}">
                <a16:creationId xmlns:a16="http://schemas.microsoft.com/office/drawing/2014/main" id="{2201828E-C41B-1F42-9343-5186C3F61072}"/>
              </a:ext>
            </a:extLst>
          </p:cNvPr>
          <p:cNvSpPr>
            <a:spLocks noGrp="1"/>
          </p:cNvSpPr>
          <p:nvPr>
            <p:ph type="dt" sz="half" idx="10"/>
          </p:nvPr>
        </p:nvSpPr>
        <p:spPr/>
        <p:txBody>
          <a:bodyPr/>
          <a:lstStyle/>
          <a:p>
            <a:pPr>
              <a:defRPr/>
            </a:pPr>
            <a:r>
              <a:rPr lang="en-US"/>
              <a:t>Community Planning Meeting, 10/6/20</a:t>
            </a:r>
            <a:endParaRPr lang="en-US" dirty="0"/>
          </a:p>
        </p:txBody>
      </p:sp>
      <p:sp>
        <p:nvSpPr>
          <p:cNvPr id="5" name="Footer Placeholder 4">
            <a:extLst>
              <a:ext uri="{FF2B5EF4-FFF2-40B4-BE49-F238E27FC236}">
                <a16:creationId xmlns:a16="http://schemas.microsoft.com/office/drawing/2014/main" id="{1B7E388F-D125-DD4C-A40B-5FF2933EE869}"/>
              </a:ext>
            </a:extLst>
          </p:cNvPr>
          <p:cNvSpPr>
            <a:spLocks noGrp="1"/>
          </p:cNvSpPr>
          <p:nvPr>
            <p:ph type="ftr" sz="quarter" idx="11"/>
          </p:nvPr>
        </p:nvSpPr>
        <p:spPr/>
        <p:txBody>
          <a:bodyPr/>
          <a:lstStyle/>
          <a:p>
            <a:pPr>
              <a:defRPr/>
            </a:pPr>
            <a:r>
              <a:rPr lang="en-US"/>
              <a:t>E. Prebys, AF5</a:t>
            </a:r>
            <a:endParaRPr lang="en-US">
              <a:latin typeface="+mn-lt"/>
            </a:endParaRPr>
          </a:p>
        </p:txBody>
      </p:sp>
      <p:sp>
        <p:nvSpPr>
          <p:cNvPr id="6" name="Slide Number Placeholder 5">
            <a:extLst>
              <a:ext uri="{FF2B5EF4-FFF2-40B4-BE49-F238E27FC236}">
                <a16:creationId xmlns:a16="http://schemas.microsoft.com/office/drawing/2014/main" id="{82047A44-C9EB-5244-9571-144C78CA48AB}"/>
              </a:ext>
            </a:extLst>
          </p:cNvPr>
          <p:cNvSpPr>
            <a:spLocks noGrp="1"/>
          </p:cNvSpPr>
          <p:nvPr>
            <p:ph type="sldNum" sz="quarter" idx="12"/>
          </p:nvPr>
        </p:nvSpPr>
        <p:spPr/>
        <p:txBody>
          <a:bodyPr/>
          <a:lstStyle/>
          <a:p>
            <a:pPr>
              <a:defRPr/>
            </a:pPr>
            <a:fld id="{BCA26155-0DCC-45D2-90B6-32F65F3F6C0F}" type="slidenum">
              <a:rPr lang="en-US" smtClean="0"/>
              <a:pPr>
                <a:defRPr/>
              </a:pPr>
              <a:t>6</a:t>
            </a:fld>
            <a:endParaRPr lang="en-US"/>
          </a:p>
        </p:txBody>
      </p:sp>
    </p:spTree>
    <p:extLst>
      <p:ext uri="{BB962C8B-B14F-4D97-AF65-F5344CB8AC3E}">
        <p14:creationId xmlns:p14="http://schemas.microsoft.com/office/powerpoint/2010/main" val="1419663922"/>
      </p:ext>
    </p:extLst>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FIRSTPREBYS@7EJIGINFUVWYY57I" val="435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lnDef>
      <a:spPr>
        <a:ln>
          <a:solidFill>
            <a:srgbClr val="FF0000"/>
          </a:solidFill>
          <a:tailEnd type="arrow"/>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1400" dirty="0" smtClean="0">
            <a:latin typeface="+mn-lt"/>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3709</TotalTime>
  <Words>737</Words>
  <Application>Microsoft Macintosh PowerPoint</Application>
  <PresentationFormat>On-screen Show (4:3)</PresentationFormat>
  <Paragraphs>88</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Clarity</vt:lpstr>
      <vt:lpstr>AF5:  Accelerators for PBC and Rare Processes</vt:lpstr>
      <vt:lpstr>AF5: Accelerators for PBC and Rare Processes</vt:lpstr>
      <vt:lpstr>Scope of AF5</vt:lpstr>
      <vt:lpstr>AF5 Areas of Interest</vt:lpstr>
      <vt:lpstr>AF5 LoIs</vt:lpstr>
      <vt:lpstr>Future Plans</vt:lpstr>
    </vt:vector>
  </TitlesOfParts>
  <Company>Fermilab Beams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Antiproton Stacking and Cooling</dc:title>
  <dc:creator>localadmin</dc:creator>
  <cp:lastModifiedBy>Eric Prebys</cp:lastModifiedBy>
  <cp:revision>302</cp:revision>
  <dcterms:created xsi:type="dcterms:W3CDTF">2003-06-24T14:15:57Z</dcterms:created>
  <dcterms:modified xsi:type="dcterms:W3CDTF">2020-10-06T03:18:48Z</dcterms:modified>
</cp:coreProperties>
</file>