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80" r:id="rId5"/>
    <p:sldId id="324" r:id="rId6"/>
    <p:sldId id="291" r:id="rId7"/>
    <p:sldId id="352" r:id="rId8"/>
    <p:sldId id="353" r:id="rId9"/>
    <p:sldId id="354" r:id="rId10"/>
  </p:sldIdLst>
  <p:sldSz cx="9144000" cy="6858000" type="screen4x3"/>
  <p:notesSz cx="6950075" cy="92360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781F95-6031-8744-A332-01FD4250D05E}">
          <p14:sldIdLst>
            <p14:sldId id="380"/>
            <p14:sldId id="324"/>
            <p14:sldId id="291"/>
            <p14:sldId id="352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26" clrIdx="2"/>
  <p:cmAuthor id="3" name="Michael Fazio" initials="MVF" lastIdx="3" clrIdx="3">
    <p:extLst>
      <p:ext uri="{19B8F6BF-5375-455C-9EA6-DF929625EA0E}">
        <p15:presenceInfo xmlns:p15="http://schemas.microsoft.com/office/powerpoint/2012/main" userId="Michael Faz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FF"/>
    <a:srgbClr val="0004B0"/>
    <a:srgbClr val="FFFFFF"/>
    <a:srgbClr val="000000"/>
    <a:srgbClr val="FEFF00"/>
    <a:srgbClr val="75DBFF"/>
    <a:srgbClr val="0092C0"/>
    <a:srgbClr val="006686"/>
    <a:srgbClr val="00698A"/>
    <a:srgbClr val="FF3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65981" autoAdjust="0"/>
  </p:normalViewPr>
  <p:slideViewPr>
    <p:cSldViewPr snapToObjects="1" showGuides="1">
      <p:cViewPr varScale="1">
        <p:scale>
          <a:sx n="77" d="100"/>
          <a:sy n="77" d="100"/>
        </p:scale>
        <p:origin x="2480" y="17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-3420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2" d="100"/>
          <a:sy n="82" d="100"/>
        </p:scale>
        <p:origin x="-199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10/5/20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C4E5-2BC1-4F43-85DD-A1B8F74CB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7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Right: False color SEM of air-gap capacitor in development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plate,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= silicon dioxide (capacitor dielectric/sacrificial layer for releasing)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 = Niobium GND plane</a:t>
            </a:r>
          </a:p>
          <a:p>
            <a:pPr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= contact pad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Funds Received</a:t>
            </a:r>
            <a:r>
              <a:rPr lang="en-US" baseline="0" dirty="0"/>
              <a:t> $490k covers full period of award FY20/FY21</a:t>
            </a:r>
          </a:p>
          <a:p>
            <a:r>
              <a:rPr lang="en-US" baseline="0" dirty="0"/>
              <a:t>No deviation from expected budgetary expenditures or from proposed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9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  <a:p>
            <a:r>
              <a:rPr lang="en-US" dirty="0"/>
              <a:t>trap cold atoms in high-Q superconducting mm-wave </a:t>
            </a:r>
            <a:r>
              <a:rPr lang="en-US" dirty="0" err="1"/>
              <a:t>Fabry</a:t>
            </a:r>
            <a:r>
              <a:rPr lang="en-US" dirty="0"/>
              <a:t>-Perot</a:t>
            </a:r>
          </a:p>
          <a:p>
            <a:r>
              <a:rPr lang="en-US" dirty="0"/>
              <a:t>induce strong coupling between cavity mode and resonant atomic transition</a:t>
            </a:r>
          </a:p>
          <a:p>
            <a:r>
              <a:rPr lang="en-US" dirty="0"/>
              <a:t>cavity mode mediates effectively nonlocal atom-atom interactions</a:t>
            </a:r>
          </a:p>
          <a:p>
            <a:r>
              <a:rPr lang="en-US" dirty="0"/>
              <a:t>applications to quantum computation and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5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ne Dot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ni@slac.stanfor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NUL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tiff"/><Relationship Id="rId5" Type="http://schemas.openxmlformats.org/officeDocument/2006/relationships/image" Target="../media/image26.png"/><Relationship Id="rId10" Type="http://schemas.openxmlformats.org/officeDocument/2006/relationships/image" Target="../media/image28.tiff"/><Relationship Id="rId4" Type="http://schemas.openxmlformats.org/officeDocument/2006/relationships/image" Target="../media/image25.png"/><Relationship Id="rId9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1015600"/>
            <a:ext cx="8008937" cy="1408113"/>
          </a:xfrm>
        </p:spPr>
        <p:txBody>
          <a:bodyPr/>
          <a:lstStyle/>
          <a:p>
            <a:r>
              <a:rPr lang="en-US" dirty="0"/>
              <a:t>Transduction for New Regimes in Quantum Sensing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1" y="2384298"/>
            <a:ext cx="5943600" cy="2187702"/>
          </a:xfrm>
        </p:spPr>
        <p:txBody>
          <a:bodyPr/>
          <a:lstStyle/>
          <a:p>
            <a:r>
              <a:rPr lang="en-CA" sz="2800" b="1" dirty="0"/>
              <a:t>Snowmass CPM - AF5 organization with contributors</a:t>
            </a:r>
            <a:endParaRPr lang="en-CA" sz="2000" b="1" dirty="0"/>
          </a:p>
          <a:p>
            <a:r>
              <a:rPr lang="en-CA" sz="2400" b="1" dirty="0"/>
              <a:t>Oct. 5, 2020</a:t>
            </a:r>
          </a:p>
          <a:p>
            <a:r>
              <a:rPr lang="en-CA" sz="2400" b="1" dirty="0"/>
              <a:t>Emilio Nanni – </a:t>
            </a:r>
            <a:r>
              <a:rPr lang="en-CA" sz="2400" b="1" dirty="0">
                <a:hlinkClick r:id="rId3"/>
              </a:rPr>
              <a:t>nanni@slac.stanford.edu</a:t>
            </a:r>
            <a:r>
              <a:rPr lang="en-CA" sz="24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BE8B2-EAD4-3A43-8CF3-507BDF3B9CFC}"/>
              </a:ext>
            </a:extLst>
          </p:cNvPr>
          <p:cNvSpPr/>
          <p:nvPr/>
        </p:nvSpPr>
        <p:spPr>
          <a:xfrm>
            <a:off x="5638801" y="4525626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LOI:</a:t>
            </a:r>
          </a:p>
          <a:p>
            <a:r>
              <a:rPr lang="en-US" dirty="0"/>
              <a:t>SNOWMASS21-IF1_IF2-AF5_AF7_Nanni-162</a:t>
            </a:r>
          </a:p>
          <a:p>
            <a:r>
              <a:rPr lang="en-US" i="1" dirty="0"/>
              <a:t>Heinz, Nanni, Safavi-Naeini, </a:t>
            </a:r>
            <a:r>
              <a:rPr lang="en-US" i="1" dirty="0" err="1"/>
              <a:t>Schleier</a:t>
            </a:r>
            <a:r>
              <a:rPr lang="en-US" i="1" dirty="0"/>
              <a:t>-Smith, Welander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3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51F9DB-7C68-F345-9E9F-646784FFD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06" t="1045" b="79253"/>
          <a:stretch/>
        </p:blipFill>
        <p:spPr bwMode="auto">
          <a:xfrm>
            <a:off x="5496374" y="4909176"/>
            <a:ext cx="3637652" cy="136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8A596-A8F3-3044-B3C4-9D35340EE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890" y="1892254"/>
            <a:ext cx="4079910" cy="17653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Efficient Quantum Transduction Needed to Link Quantum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0" y="1295400"/>
                <a:ext cx="5105400" cy="5065522"/>
              </a:xfrm>
            </p:spPr>
            <p:txBody>
              <a:bodyPr>
                <a:normAutofit lnSpcReduction="10000"/>
              </a:bodyPr>
              <a:lstStyle/>
              <a:p>
                <a:pPr marL="347663" lvl="1"/>
                <a:r>
                  <a:rPr lang="en-US" sz="2000" dirty="0"/>
                  <a:t>Quantum computing at 10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qubit scale; needs 10</a:t>
                </a:r>
                <a:r>
                  <a:rPr lang="en-US" sz="2000" baseline="30000" dirty="0"/>
                  <a:t>6</a:t>
                </a:r>
                <a:r>
                  <a:rPr lang="en-US" sz="2000" dirty="0"/>
                  <a:t> qubits for applications</a:t>
                </a:r>
              </a:p>
              <a:p>
                <a:pPr marL="347663" lvl="1"/>
                <a:r>
                  <a:rPr lang="en-US" sz="2000" dirty="0"/>
                  <a:t>Efficient optical quantum memory systems; leading QC candidates are superconducting microwave qubits</a:t>
                </a:r>
              </a:p>
              <a:p>
                <a:pPr marL="347663" lvl="1"/>
                <a:r>
                  <a:rPr lang="en-US" sz="2000" dirty="0"/>
                  <a:t>Quantum advantage (ADMX, DM Radio, CASPER) of dark matter detectors up to 10s µeV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/>
                  <a:t>scale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Dark Matter BRN goes to meV</a:t>
                </a:r>
              </a:p>
              <a:p>
                <a:pPr marL="347663" lvl="1"/>
                <a:r>
                  <a:rPr lang="en-US" dirty="0"/>
                  <a:t>A scalable solution: utilize nonlinear high-kinetic inductance materials</a:t>
                </a:r>
              </a:p>
              <a:p>
                <a:pPr marL="625475" lvl="2" indent="-220663"/>
                <a:r>
                  <a:rPr lang="en-US" dirty="0"/>
                  <a:t>Two pump photons, </a:t>
                </a:r>
                <a:r>
                  <a:rPr lang="el-GR" i="1" dirty="0"/>
                  <a:t>ω</a:t>
                </a:r>
                <a:r>
                  <a:rPr lang="en-US" baseline="-25000" dirty="0"/>
                  <a:t>p</a:t>
                </a:r>
                <a:r>
                  <a:rPr lang="en-US" dirty="0"/>
                  <a:t> = (</a:t>
                </a:r>
                <a:r>
                  <a:rPr lang="el-GR" i="1" dirty="0"/>
                  <a:t>ω</a:t>
                </a:r>
                <a:r>
                  <a:rPr lang="en-US" baseline="-25000" dirty="0"/>
                  <a:t>mm</a:t>
                </a:r>
                <a:r>
                  <a:rPr lang="en-US" dirty="0"/>
                  <a:t> − </a:t>
                </a:r>
                <a:r>
                  <a:rPr lang="el-GR" i="1" dirty="0"/>
                  <a:t>ω</a:t>
                </a:r>
                <a:r>
                  <a:rPr lang="en-US" i="1" baseline="-25000" dirty="0"/>
                  <a:t>µ</a:t>
                </a:r>
                <a:r>
                  <a:rPr lang="en-US" baseline="-25000" dirty="0"/>
                  <a:t>wave</a:t>
                </a:r>
                <a:r>
                  <a:rPr lang="en-US" dirty="0"/>
                  <a:t>)/2 , combine with microwave photon to produce a mm-wave output  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0" y="1295400"/>
                <a:ext cx="5105400" cy="5065522"/>
              </a:xfrm>
              <a:blipFill>
                <a:blip r:embed="rId5"/>
                <a:stretch>
                  <a:fillRect l="-1313" t="-2289" r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7B8DA9-64FD-1245-B1FB-5516FA4F3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955" y="1282521"/>
            <a:ext cx="2229485" cy="1227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720CAC-2DB5-AC4A-9F97-95DF27FD9C01}"/>
              </a:ext>
            </a:extLst>
          </p:cNvPr>
          <p:cNvSpPr txBox="1"/>
          <p:nvPr/>
        </p:nvSpPr>
        <p:spPr>
          <a:xfrm>
            <a:off x="5703138" y="153695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Google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21B3E-9ADB-634C-AC54-5C6892DC4D48}"/>
              </a:ext>
            </a:extLst>
          </p:cNvPr>
          <p:cNvSpPr/>
          <p:nvPr/>
        </p:nvSpPr>
        <p:spPr>
          <a:xfrm>
            <a:off x="6782516" y="6300058"/>
            <a:ext cx="1943100" cy="44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M. Pechal, 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et al.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A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100" b="1" dirty="0">
                <a:solidFill>
                  <a:srgbClr val="222222"/>
                </a:solidFill>
                <a:latin typeface="Arial" panose="020B0604020202020204" pitchFamily="34" charset="0"/>
              </a:rPr>
              <a:t>96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042305 (2017).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340E5A-D316-8343-937D-8B96F4E957E8}"/>
              </a:ext>
            </a:extLst>
          </p:cNvPr>
          <p:cNvSpPr/>
          <p:nvPr/>
        </p:nvSpPr>
        <p:spPr>
          <a:xfrm>
            <a:off x="193792" y="6253398"/>
            <a:ext cx="6322195" cy="520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r>
              <a:rPr lang="en-US" sz="2400" b="1" baseline="30000" dirty="0"/>
              <a:t>6</a:t>
            </a:r>
            <a:r>
              <a:rPr lang="en-US" sz="2400" b="1" dirty="0"/>
              <a:t>-10</a:t>
            </a:r>
            <a:r>
              <a:rPr lang="en-US" sz="2400" b="1" baseline="30000" dirty="0"/>
              <a:t>9</a:t>
            </a:r>
            <a:r>
              <a:rPr lang="en-US" sz="2400" b="1" dirty="0"/>
              <a:t> Increase in Conversion Efficiency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99B88-219A-BC47-9855-30FF86E1A549}"/>
              </a:ext>
            </a:extLst>
          </p:cNvPr>
          <p:cNvSpPr/>
          <p:nvPr/>
        </p:nvSpPr>
        <p:spPr>
          <a:xfrm>
            <a:off x="5496374" y="4150964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Four-Wave Mixing Transduction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27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Transduction for New Regimes in Quantum Sensing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154547" y="1298917"/>
            <a:ext cx="431503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Exploring mm-wave regime as an intermediate quantum transduction channel between microwave/optical devices and quantum sensors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Transduction allows for sensing at higher frequencies, higher operation temperature, very high quantum efficiency, fast measurement, large bandwidth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B20854-AB15-49C6-9F7D-14F108F9C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9" t="21182" r="46147" b="39318"/>
          <a:stretch/>
        </p:blipFill>
        <p:spPr>
          <a:xfrm>
            <a:off x="6580097" y="1869980"/>
            <a:ext cx="1228272" cy="18595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4968009" y="2004759"/>
            <a:ext cx="1865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Theory of Quantum State Transduction: Three coupled nonlinear resonators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364429" y="2581015"/>
            <a:ext cx="1999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Pechal and Safavi-Naeini, </a:t>
            </a:r>
            <a:r>
              <a:rPr lang="en-US" sz="1000" i="1" dirty="0"/>
              <a:t>Phys. Rev. A</a:t>
            </a:r>
            <a:r>
              <a:rPr lang="en-US" sz="1000" dirty="0"/>
              <a:t> </a:t>
            </a:r>
            <a:r>
              <a:rPr lang="en-US" sz="1000" b="1" dirty="0"/>
              <a:t>96</a:t>
            </a:r>
            <a:r>
              <a:rPr lang="en-US" sz="1000" dirty="0"/>
              <a:t>, 042305 (2017)</a:t>
            </a:r>
          </a:p>
        </p:txBody>
      </p:sp>
      <p:pic>
        <p:nvPicPr>
          <p:cNvPr id="16" name="Google Shape;169;p24">
            <a:extLst>
              <a:ext uri="{FF2B5EF4-FFF2-40B4-BE49-F238E27FC236}">
                <a16:creationId xmlns:a16="http://schemas.microsoft.com/office/drawing/2014/main" id="{3E3F319D-2A50-D44E-9AA3-9A19A96862E3}"/>
              </a:ext>
            </a:extLst>
          </p:cNvPr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450" y="4742207"/>
            <a:ext cx="1646950" cy="1924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9FDE73-81E1-C343-91AE-E62BA88897EE}"/>
              </a:ext>
            </a:extLst>
          </p:cNvPr>
          <p:cNvSpPr txBox="1"/>
          <p:nvPr/>
        </p:nvSpPr>
        <p:spPr>
          <a:xfrm>
            <a:off x="304800" y="4157432"/>
            <a:ext cx="301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First mm-wave superconducting resonators</a:t>
            </a:r>
          </a:p>
        </p:txBody>
      </p:sp>
      <p:pic>
        <p:nvPicPr>
          <p:cNvPr id="19" name="Google Shape;174;p24">
            <a:extLst>
              <a:ext uri="{FF2B5EF4-FFF2-40B4-BE49-F238E27FC236}">
                <a16:creationId xmlns:a16="http://schemas.microsoft.com/office/drawing/2014/main" id="{814360EB-CB92-684D-B8E1-1E416085C98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54" y="4742207"/>
            <a:ext cx="946396" cy="19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99FDE73-81E1-C343-91AE-E62BA88897EE}"/>
              </a:ext>
            </a:extLst>
          </p:cNvPr>
          <p:cNvSpPr txBox="1"/>
          <p:nvPr/>
        </p:nvSpPr>
        <p:spPr>
          <a:xfrm>
            <a:off x="3323857" y="4114800"/>
            <a:ext cx="301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Preparing to test multi-frequency resonators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3841" y="126128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Microwave photon 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68572" y="127477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mm-Wave photon out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8851" y="3729541"/>
            <a:ext cx="195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mm-Wave pump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FDE73-81E1-C343-91AE-E62BA88897EE}"/>
              </a:ext>
            </a:extLst>
          </p:cNvPr>
          <p:cNvSpPr txBox="1"/>
          <p:nvPr/>
        </p:nvSpPr>
        <p:spPr>
          <a:xfrm>
            <a:off x="6225103" y="4114800"/>
            <a:ext cx="29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Developing microwave input air-gap capacitor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090" y="5630307"/>
            <a:ext cx="1629914" cy="91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584" y="4690930"/>
            <a:ext cx="676340" cy="1852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3060" y="524766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X-Wing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37370" y="4626445"/>
            <a:ext cx="9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Y-Wing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7051" y="491520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~50/100 GHz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B4223-6AAE-894A-8E34-D743CC73B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690930"/>
            <a:ext cx="2105845" cy="18521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CCA292-4DE5-BE4F-A0AA-5269E4BFD23E}"/>
              </a:ext>
            </a:extLst>
          </p:cNvPr>
          <p:cNvSpPr txBox="1"/>
          <p:nvPr/>
        </p:nvSpPr>
        <p:spPr>
          <a:xfrm>
            <a:off x="5046908" y="6509232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Multani, Stokowski, Das</a:t>
            </a:r>
          </a:p>
        </p:txBody>
      </p:sp>
    </p:spTree>
    <p:extLst>
      <p:ext uri="{BB962C8B-B14F-4D97-AF65-F5344CB8AC3E}">
        <p14:creationId xmlns:p14="http://schemas.microsoft.com/office/powerpoint/2010/main" val="203364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36A5B43-F7E3-408B-8662-6E36E8F0B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21" t="6307" r="31312" b="8951"/>
          <a:stretch/>
        </p:blipFill>
        <p:spPr>
          <a:xfrm rot="5400000">
            <a:off x="1276753" y="3989719"/>
            <a:ext cx="975861" cy="20334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in the Emerging QIS Landscape (1/3)</a:t>
            </a:r>
            <a:br>
              <a:rPr lang="en-US" dirty="0"/>
            </a:br>
            <a:r>
              <a:rPr lang="en-US" dirty="0"/>
              <a:t>RF and Cryogenic Instrumentation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Strong connections between QIS and accelerator technology</a:t>
            </a:r>
          </a:p>
          <a:p>
            <a:pPr marL="800100" lvl="1" indent="-342900"/>
            <a:r>
              <a:rPr lang="en-US" dirty="0"/>
              <a:t>Leveraging accel. fabrication capabilities for vacuum/</a:t>
            </a:r>
            <a:r>
              <a:rPr lang="en-US" dirty="0" err="1"/>
              <a:t>cryo</a:t>
            </a:r>
            <a:r>
              <a:rPr lang="en-US" dirty="0"/>
              <a:t> windows, waveguide, cavities, coatings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Partnering w/ QIS leaders to pursue new opportunities:</a:t>
            </a:r>
          </a:p>
          <a:p>
            <a:pPr marL="800100" lvl="1" indent="-342900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16659-1F5F-234B-B56E-48B45382609F}"/>
              </a:ext>
            </a:extLst>
          </p:cNvPr>
          <p:cNvSpPr txBox="1"/>
          <p:nvPr/>
        </p:nvSpPr>
        <p:spPr>
          <a:xfrm>
            <a:off x="5822713" y="3832961"/>
            <a:ext cx="17972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3D SRF Cavities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w/ Thin Films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4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 Bibber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81D32-35AC-DC4B-99E5-B3E4FCDB2438}"/>
              </a:ext>
            </a:extLst>
          </p:cNvPr>
          <p:cNvSpPr txBox="1"/>
          <p:nvPr/>
        </p:nvSpPr>
        <p:spPr>
          <a:xfrm>
            <a:off x="843942" y="3661827"/>
            <a:ext cx="15650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Vacuum/cry</a:t>
            </a:r>
            <a:r>
              <a:rPr lang="en-US" sz="1700" dirty="0">
                <a:solidFill>
                  <a:srgbClr val="000000"/>
                </a:solidFill>
                <a:latin typeface="Arial"/>
              </a:rPr>
              <a:t>o windows from mm-wave accel. R&amp;D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482F1-BAA7-DA4F-9026-D5D16139D5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857" y="4826877"/>
            <a:ext cx="1689343" cy="12663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562ABD-0745-394F-8206-81154CA2A132}"/>
              </a:ext>
            </a:extLst>
          </p:cNvPr>
          <p:cNvSpPr txBox="1"/>
          <p:nvPr/>
        </p:nvSpPr>
        <p:spPr>
          <a:xfrm>
            <a:off x="3124200" y="3804977"/>
            <a:ext cx="24445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mm-Wave Mediated Atomic Transitions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04B0"/>
                </a:solidFill>
                <a:latin typeface="Arial"/>
              </a:rPr>
              <a:t>Zhang,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4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Schleier-Smith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E4F6A-F3AB-C448-A608-79F2C5A5E62A}"/>
              </a:ext>
            </a:extLst>
          </p:cNvPr>
          <p:cNvSpPr txBox="1"/>
          <p:nvPr/>
        </p:nvSpPr>
        <p:spPr>
          <a:xfrm>
            <a:off x="381000" y="3364468"/>
            <a:ext cx="339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Technology for QIST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CB3402-5CA2-224C-9D26-4FF2B1B85EC9}"/>
              </a:ext>
            </a:extLst>
          </p:cNvPr>
          <p:cNvSpPr txBox="1"/>
          <p:nvPr/>
        </p:nvSpPr>
        <p:spPr>
          <a:xfrm>
            <a:off x="5427192" y="33644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QIS-based Quantum Devices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2ADA6A-9C65-0B43-84BA-6CA0257BE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752" y="3894517"/>
            <a:ext cx="1766648" cy="123399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99EDA5-C726-4E4A-95A1-7271C0B888C4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776225" y="3549134"/>
            <a:ext cx="16509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16A4DB-2A9C-9940-BA93-48323804D588}"/>
              </a:ext>
            </a:extLst>
          </p:cNvPr>
          <p:cNvSpPr txBox="1"/>
          <p:nvPr/>
        </p:nvSpPr>
        <p:spPr>
          <a:xfrm>
            <a:off x="284921" y="6197992"/>
            <a:ext cx="858028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Feedback to Accelerator R&amp;D: Improved SC films and cavity coatings; low-loss mm-wave/THz waveguides and mode convertors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1667" b="13367"/>
          <a:stretch/>
        </p:blipFill>
        <p:spPr>
          <a:xfrm>
            <a:off x="805470" y="5389656"/>
            <a:ext cx="1926949" cy="66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209845" y="4688351"/>
            <a:ext cx="2282666" cy="14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7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87" y="4406221"/>
            <a:ext cx="1882666" cy="23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AB065F-EC40-9A45-AF8B-79CB1E28E2D7}"/>
              </a:ext>
            </a:extLst>
          </p:cNvPr>
          <p:cNvSpPr txBox="1"/>
          <p:nvPr/>
        </p:nvSpPr>
        <p:spPr>
          <a:xfrm>
            <a:off x="4876800" y="3241147"/>
            <a:ext cx="255674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 Capacity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Dilution Refrigerator </a:t>
            </a:r>
            <a:r>
              <a:rPr lang="en-US" sz="1400" dirty="0">
                <a:latin typeface="Arial"/>
              </a:rPr>
              <a:t>(Support single cell L-band Cavity)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5" name="Google Shape;447;p50">
            <a:extLst>
              <a:ext uri="{FF2B5EF4-FFF2-40B4-BE49-F238E27FC236}">
                <a16:creationId xmlns:a16="http://schemas.microsoft.com/office/drawing/2014/main" id="{FC4F0C09-70B6-4647-9F6F-D19BF4B187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710"/>
          <a:stretch/>
        </p:blipFill>
        <p:spPr>
          <a:xfrm>
            <a:off x="1447800" y="4325288"/>
            <a:ext cx="3660286" cy="2544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in the Emerging QIS Landscape (2/3)</a:t>
            </a:r>
            <a:br>
              <a:rPr lang="en-US" dirty="0"/>
            </a:br>
            <a:r>
              <a:rPr lang="en-US" dirty="0"/>
              <a:t>System Architecture and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603704" cy="327859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technology develops we should be the first to utilize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Sources of high quality devices coming online (SLAC = DMF/Nano-X)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Infrastructure for multiple cryogenic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Investigate Q-LAN for experiments in distributed computing, communication and sensing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22B46-AA95-A649-93A7-3CC048D2F48D}"/>
              </a:ext>
            </a:extLst>
          </p:cNvPr>
          <p:cNvSpPr txBox="1"/>
          <p:nvPr/>
        </p:nvSpPr>
        <p:spPr>
          <a:xfrm>
            <a:off x="76200" y="4927378"/>
            <a:ext cx="1749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Fiber-linked and networked quantum data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481473"/>
            <a:ext cx="1436073" cy="1559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EE26E7-67C5-EC4B-B36E-1FF6F1FC036C}"/>
              </a:ext>
            </a:extLst>
          </p:cNvPr>
          <p:cNvSpPr txBox="1"/>
          <p:nvPr/>
        </p:nvSpPr>
        <p:spPr>
          <a:xfrm>
            <a:off x="7081388" y="1403208"/>
            <a:ext cx="194195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Integrate Process Development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for Tools 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Nano-X and DMF</a:t>
            </a:r>
          </a:p>
        </p:txBody>
      </p:sp>
      <p:pic>
        <p:nvPicPr>
          <p:cNvPr id="10" name="Picture 9" descr="https://bluefors.com/wp-content/uploads/2018/02/coax_02.png">
            <a:extLst>
              <a:ext uri="{FF2B5EF4-FFF2-40B4-BE49-F238E27FC236}">
                <a16:creationId xmlns:a16="http://schemas.microsoft.com/office/drawing/2014/main" id="{5FBFF8AD-2000-664C-8F15-64D3CE41EB95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0733" y="2859854"/>
            <a:ext cx="836089" cy="1297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AE53D1-509C-5F44-90B1-B4BE0D10A44D}"/>
              </a:ext>
            </a:extLst>
          </p:cNvPr>
          <p:cNvSpPr txBox="1"/>
          <p:nvPr/>
        </p:nvSpPr>
        <p:spPr>
          <a:xfrm rot="16200000">
            <a:off x="7104421" y="3291876"/>
            <a:ext cx="14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Bluefors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LD400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34451" y="4407937"/>
            <a:ext cx="17369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54305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1543050" algn="l"/>
                <a:tab pos="2857500" algn="l"/>
              </a:tabLst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Cryogenics Lab Layout at SLAC:</a:t>
            </a:r>
            <a:endParaRPr kumimoji="0" lang="en-US" altLang="en-US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1222" y="5029200"/>
            <a:ext cx="19201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4350" algn="l"/>
                <a:tab pos="1543050" algn="l"/>
                <a:tab pos="2857500" algn="l"/>
              </a:tabLst>
            </a:pPr>
            <a:r>
              <a:rPr lang="en-US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Occupancy w/ 5 Large Volume Dilution Units</a:t>
            </a:r>
            <a:endParaRPr lang="en-US" altLang="en-US" sz="1400" dirty="0">
              <a:latin typeface="+mj-lt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4350" algn="l"/>
                <a:tab pos="1543050" algn="l"/>
                <a:tab pos="2857500" algn="l"/>
              </a:tabLst>
            </a:pPr>
            <a:r>
              <a:rPr lang="en-US" alt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 unit on site; Q-NEXT has funding for additional two</a:t>
            </a:r>
            <a:endParaRPr lang="en-US" altLang="en-US" sz="14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6014" y="5756953"/>
            <a:ext cx="1140271" cy="8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in the Emerging QIS Landscape (3/3)</a:t>
            </a:r>
            <a:br>
              <a:rPr lang="en-US" dirty="0"/>
            </a:br>
            <a:r>
              <a:rPr lang="en-US" dirty="0"/>
              <a:t> Sources of Entanglement &amp; Precision Beams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7200" y="1243584"/>
                <a:ext cx="4343400" cy="506552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Source of Entanglement: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Entanglement of photonic sources can provide dramatic enhancement in sensitivity (quantum illumination</a:t>
                </a:r>
                <a14:m>
                  <m:oMath xmlns:m="http://schemas.openxmlformats.org/officeDocument/2006/math">
                    <m:r>
                      <a:rPr lang="en-US" sz="200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Explore implementing w/ e</a:t>
                </a:r>
                <a:r>
                  <a:rPr lang="en-US" sz="2000" baseline="30000" dirty="0"/>
                  <a:t>-</a:t>
                </a:r>
                <a:r>
                  <a:rPr lang="en-US" sz="2000" dirty="0"/>
                  <a:t> beams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7200" y="1243584"/>
                <a:ext cx="4343400" cy="5065522"/>
              </a:xfrm>
              <a:blipFill>
                <a:blip r:embed="rId3"/>
                <a:stretch>
                  <a:fillRect l="-4373" t="-1000"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-363846" y="4604861"/>
            <a:ext cx="2434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b="1" dirty="0"/>
              <a:t>Purcell-like enhancement of multi-photon transitions between Landau levels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2247" y="3628781"/>
            <a:ext cx="3291360" cy="3029276"/>
            <a:chOff x="5383695" y="3100635"/>
            <a:chExt cx="2984451" cy="27468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75F1A0-8FB8-BD45-83D1-8D9944EE5CD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20732" y="3638869"/>
              <a:ext cx="1947414" cy="2208572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75F1A0-8FB8-BD45-83D1-8D9944EE5CDE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83695" y="3100635"/>
              <a:ext cx="2590327" cy="569872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06977" y="1289553"/>
                <a:ext cx="136127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100" i="1" dirty="0"/>
                  <a:t>arXiv:1910.12277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77" y="1289553"/>
                <a:ext cx="1361270" cy="261610"/>
              </a:xfrm>
              <a:prstGeom prst="rect">
                <a:avLst/>
              </a:prstGeom>
              <a:blipFill>
                <a:blip r:embed="rId8"/>
                <a:stretch>
                  <a:fillRect t="-23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5AE03B7-7FD2-1846-A0E1-6EC7C3CD2AAF}"/>
              </a:ext>
            </a:extLst>
          </p:cNvPr>
          <p:cNvSpPr txBox="1"/>
          <p:nvPr/>
        </p:nvSpPr>
        <p:spPr>
          <a:xfrm>
            <a:off x="7011036" y="3803473"/>
            <a:ext cx="18192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 e</a:t>
            </a:r>
            <a:r>
              <a:rPr kumimoji="0" lang="en-US" sz="1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beam generation of Color-Centers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4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Vuckovic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4B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12AE5F-1FA2-804E-8FDF-BA8CF94831D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19" y="4896497"/>
            <a:ext cx="1648517" cy="1343899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42E6FF3-1A7D-664E-A76A-FA8E07974464}"/>
              </a:ext>
            </a:extLst>
          </p:cNvPr>
          <p:cNvSpPr txBox="1">
            <a:spLocks/>
          </p:cNvSpPr>
          <p:nvPr/>
        </p:nvSpPr>
        <p:spPr>
          <a:xfrm>
            <a:off x="5315614" y="1420358"/>
            <a:ext cx="3514647" cy="20262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Defect Creation: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/>
              <a:t>SiV-SiC</a:t>
            </a:r>
            <a:r>
              <a:rPr lang="en-US" sz="1800" dirty="0"/>
              <a:t> defects created by MeV e- beams as a qubit platform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Challenge – precision placement (&lt;100 nm) and coherence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4DFF8B-98CF-1242-850D-246F46B4DB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8553" y="5424015"/>
            <a:ext cx="1674384" cy="1364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49D2B6-B3F3-CC45-B5FE-BD75425FD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4747" y="4067449"/>
            <a:ext cx="1270992" cy="1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6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38FD574245945833A667A0675D5CB" ma:contentTypeVersion="15" ma:contentTypeDescription="Create a new document." ma:contentTypeScope="" ma:versionID="5e61766fb899695b1dd5b31c408ca052">
  <xsd:schema xmlns:xsd="http://www.w3.org/2001/XMLSchema" xmlns:xs="http://www.w3.org/2001/XMLSchema" xmlns:p="http://schemas.microsoft.com/office/2006/metadata/properties" xmlns:ns1="http://schemas.microsoft.com/sharepoint/v3" xmlns:ns3="e12ab24e-d747-47fb-a867-85eb51189222" xmlns:ns4="44e3dde9-c189-4260-b62e-91cc62fbd1b9" targetNamespace="http://schemas.microsoft.com/office/2006/metadata/properties" ma:root="true" ma:fieldsID="8030fc721a81a859128040a2b3da4a16" ns1:_="" ns3:_="" ns4:_="">
    <xsd:import namespace="http://schemas.microsoft.com/sharepoint/v3"/>
    <xsd:import namespace="e12ab24e-d747-47fb-a867-85eb51189222"/>
    <xsd:import namespace="44e3dde9-c189-4260-b62e-91cc62fbd1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ab24e-d747-47fb-a867-85eb511892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3dde9-c189-4260-b62e-91cc62fbd1b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3DD10-D6DB-4EB2-B75A-A04102900947}">
  <ds:schemaRefs>
    <ds:schemaRef ds:uri="http://schemas.microsoft.com/office/2006/documentManagement/types"/>
    <ds:schemaRef ds:uri="http://purl.org/dc/terms/"/>
    <ds:schemaRef ds:uri="44e3dde9-c189-4260-b62e-91cc62fbd1b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e12ab24e-d747-47fb-a867-85eb51189222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E65B6-7971-408A-9D55-2D78C02D8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2ab24e-d747-47fb-a867-85eb51189222"/>
    <ds:schemaRef ds:uri="44e3dde9-c189-4260-b62e-91cc62fbd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6A16E-9668-48BB-A5F3-6E2202F5F5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668</Words>
  <Application>Microsoft Macintosh PowerPoint</Application>
  <PresentationFormat>On-screen Show (4:3)</PresentationFormat>
  <Paragraphs>92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Blank</vt:lpstr>
      <vt:lpstr>Transduction for New Regimes in Quantum Sensing</vt:lpstr>
      <vt:lpstr>Efficient Quantum Transduction Needed to Link Quantum Systems</vt:lpstr>
      <vt:lpstr>Transduction for New Regimes in Quantum Sensing</vt:lpstr>
      <vt:lpstr>Opportunities in the Emerging QIS Landscape (1/3) RF and Cryogenic Instrumentation</vt:lpstr>
      <vt:lpstr>Opportunities in the Emerging QIS Landscape (2/3) System Architecture and Test</vt:lpstr>
      <vt:lpstr>Opportunities in the Emerging QIS Landscape (3/3)  Sources of Entanglement &amp; Precision Beams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2020-02-04T03:31:28Z</cp:lastPrinted>
  <dcterms:created xsi:type="dcterms:W3CDTF">2012-06-11T23:48:53Z</dcterms:created>
  <dcterms:modified xsi:type="dcterms:W3CDTF">2020-10-06T06:06:55Z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0x0101008E938FD574245945833A667A0675D5CB</vt:lpwstr>
  </property>
</Properties>
</file>