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5" r:id="rId11"/>
    <p:sldId id="263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B139A-39F7-4E42-B17A-D54C66C9E96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CAECCEF-4E1E-4862-BC4D-8ADE8CB3BB34}">
      <dgm:prSet/>
      <dgm:spPr/>
      <dgm:t>
        <a:bodyPr/>
        <a:lstStyle/>
        <a:p>
          <a:r>
            <a:rPr lang="en-US" dirty="0"/>
            <a:t>Collect groundwater or rock.  For groundwater, filter out bacteria.  </a:t>
          </a:r>
        </a:p>
      </dgm:t>
    </dgm:pt>
    <dgm:pt modelId="{701112AF-38A2-4513-BDDA-9D52443C371B}" type="parTrans" cxnId="{D59CE8A6-5FA2-43B0-9EB6-14BCCEA0DE23}">
      <dgm:prSet/>
      <dgm:spPr/>
      <dgm:t>
        <a:bodyPr/>
        <a:lstStyle/>
        <a:p>
          <a:endParaRPr lang="en-US"/>
        </a:p>
      </dgm:t>
    </dgm:pt>
    <dgm:pt modelId="{42BDF898-59A5-467C-AC40-A7487A6F263A}" type="sibTrans" cxnId="{D59CE8A6-5FA2-43B0-9EB6-14BCCEA0DE23}">
      <dgm:prSet/>
      <dgm:spPr/>
      <dgm:t>
        <a:bodyPr/>
        <a:lstStyle/>
        <a:p>
          <a:endParaRPr lang="en-US"/>
        </a:p>
      </dgm:t>
    </dgm:pt>
    <dgm:pt modelId="{E45228F9-18E8-4A69-BA8E-801172F693CD}">
      <dgm:prSet/>
      <dgm:spPr/>
      <dgm:t>
        <a:bodyPr/>
        <a:lstStyle/>
        <a:p>
          <a:r>
            <a:rPr lang="en-US"/>
            <a:t>Extract DNA or RNA, prep for sequencing and generate the genomic sequence of all major members of the microbial community.  </a:t>
          </a:r>
        </a:p>
      </dgm:t>
    </dgm:pt>
    <dgm:pt modelId="{E0AD9858-1913-4456-B20C-813188FA8610}" type="parTrans" cxnId="{927EE998-4B04-478E-A268-A424AF65C58C}">
      <dgm:prSet/>
      <dgm:spPr/>
      <dgm:t>
        <a:bodyPr/>
        <a:lstStyle/>
        <a:p>
          <a:endParaRPr lang="en-US"/>
        </a:p>
      </dgm:t>
    </dgm:pt>
    <dgm:pt modelId="{12B2352A-307C-453E-9BA5-79EA001977AF}" type="sibTrans" cxnId="{927EE998-4B04-478E-A268-A424AF65C58C}">
      <dgm:prSet/>
      <dgm:spPr/>
      <dgm:t>
        <a:bodyPr/>
        <a:lstStyle/>
        <a:p>
          <a:endParaRPr lang="en-US"/>
        </a:p>
      </dgm:t>
    </dgm:pt>
    <dgm:pt modelId="{84B2C50D-9E96-4061-9BBB-47B101DB8E7C}">
      <dgm:prSet/>
      <dgm:spPr/>
      <dgm:t>
        <a:bodyPr/>
        <a:lstStyle/>
        <a:p>
          <a:r>
            <a:rPr lang="en-US"/>
            <a:t>Assemble sequence to generate genomes of individual species and compare genes with database to determine the functions of individual genes. </a:t>
          </a:r>
        </a:p>
      </dgm:t>
    </dgm:pt>
    <dgm:pt modelId="{2F5089A0-585A-4080-8DD9-16B7D43067F3}" type="parTrans" cxnId="{2EB88033-E88D-4EF9-87A6-00C746C567C3}">
      <dgm:prSet/>
      <dgm:spPr/>
      <dgm:t>
        <a:bodyPr/>
        <a:lstStyle/>
        <a:p>
          <a:endParaRPr lang="en-US"/>
        </a:p>
      </dgm:t>
    </dgm:pt>
    <dgm:pt modelId="{771D637A-309A-4B95-8D85-CA5BDA5C2888}" type="sibTrans" cxnId="{2EB88033-E88D-4EF9-87A6-00C746C567C3}">
      <dgm:prSet/>
      <dgm:spPr/>
      <dgm:t>
        <a:bodyPr/>
        <a:lstStyle/>
        <a:p>
          <a:endParaRPr lang="en-US"/>
        </a:p>
      </dgm:t>
    </dgm:pt>
    <dgm:pt modelId="{6CE28C96-53D5-4D62-942D-02EE963C70B3}">
      <dgm:prSet/>
      <dgm:spPr/>
      <dgm:t>
        <a:bodyPr/>
        <a:lstStyle/>
        <a:p>
          <a:r>
            <a:rPr lang="en-US"/>
            <a:t>Function:  Determine the function of the species by looking at the individual functions together.  </a:t>
          </a:r>
        </a:p>
      </dgm:t>
    </dgm:pt>
    <dgm:pt modelId="{4CB0744B-57F4-45EC-B1E9-086DED939C3D}" type="parTrans" cxnId="{D71226B2-8641-476B-AA09-9825298C73FE}">
      <dgm:prSet/>
      <dgm:spPr/>
      <dgm:t>
        <a:bodyPr/>
        <a:lstStyle/>
        <a:p>
          <a:endParaRPr lang="en-US"/>
        </a:p>
      </dgm:t>
    </dgm:pt>
    <dgm:pt modelId="{C7049007-6524-4983-9FAE-D56B94D3E1E0}" type="sibTrans" cxnId="{D71226B2-8641-476B-AA09-9825298C73FE}">
      <dgm:prSet/>
      <dgm:spPr/>
      <dgm:t>
        <a:bodyPr/>
        <a:lstStyle/>
        <a:p>
          <a:endParaRPr lang="en-US"/>
        </a:p>
      </dgm:t>
    </dgm:pt>
    <dgm:pt modelId="{7A0BB2B0-AA33-7E41-85B8-8D44ADAF0E6C}" type="pres">
      <dgm:prSet presAssocID="{2BEB139A-39F7-4E42-B17A-D54C66C9E966}" presName="Name0" presStyleCnt="0">
        <dgm:presLayoutVars>
          <dgm:dir/>
          <dgm:resizeHandles val="exact"/>
        </dgm:presLayoutVars>
      </dgm:prSet>
      <dgm:spPr/>
    </dgm:pt>
    <dgm:pt modelId="{261DF170-8646-224F-B3F4-4B064EFE5555}" type="pres">
      <dgm:prSet presAssocID="{CCAECCEF-4E1E-4862-BC4D-8ADE8CB3BB34}" presName="node" presStyleLbl="node1" presStyleIdx="0" presStyleCnt="4">
        <dgm:presLayoutVars>
          <dgm:bulletEnabled val="1"/>
        </dgm:presLayoutVars>
      </dgm:prSet>
      <dgm:spPr/>
    </dgm:pt>
    <dgm:pt modelId="{0E9BCF4B-C72E-2844-AA92-1E2537093A50}" type="pres">
      <dgm:prSet presAssocID="{42BDF898-59A5-467C-AC40-A7487A6F263A}" presName="sibTrans" presStyleLbl="sibTrans1D1" presStyleIdx="0" presStyleCnt="3"/>
      <dgm:spPr/>
    </dgm:pt>
    <dgm:pt modelId="{EAD287F9-8B42-3040-B57F-CAA204F43F5A}" type="pres">
      <dgm:prSet presAssocID="{42BDF898-59A5-467C-AC40-A7487A6F263A}" presName="connectorText" presStyleLbl="sibTrans1D1" presStyleIdx="0" presStyleCnt="3"/>
      <dgm:spPr/>
    </dgm:pt>
    <dgm:pt modelId="{0BE060EA-0D14-ED4E-9660-CAAF8DC01F15}" type="pres">
      <dgm:prSet presAssocID="{E45228F9-18E8-4A69-BA8E-801172F693CD}" presName="node" presStyleLbl="node1" presStyleIdx="1" presStyleCnt="4">
        <dgm:presLayoutVars>
          <dgm:bulletEnabled val="1"/>
        </dgm:presLayoutVars>
      </dgm:prSet>
      <dgm:spPr/>
    </dgm:pt>
    <dgm:pt modelId="{430744A3-6740-6A42-95DD-0E7F7028DE3B}" type="pres">
      <dgm:prSet presAssocID="{12B2352A-307C-453E-9BA5-79EA001977AF}" presName="sibTrans" presStyleLbl="sibTrans1D1" presStyleIdx="1" presStyleCnt="3"/>
      <dgm:spPr/>
    </dgm:pt>
    <dgm:pt modelId="{911C62BA-202D-6644-99B2-40AFB0D6A500}" type="pres">
      <dgm:prSet presAssocID="{12B2352A-307C-453E-9BA5-79EA001977AF}" presName="connectorText" presStyleLbl="sibTrans1D1" presStyleIdx="1" presStyleCnt="3"/>
      <dgm:spPr/>
    </dgm:pt>
    <dgm:pt modelId="{72E21A20-3CAF-7245-BA47-92D8BDEF5D27}" type="pres">
      <dgm:prSet presAssocID="{84B2C50D-9E96-4061-9BBB-47B101DB8E7C}" presName="node" presStyleLbl="node1" presStyleIdx="2" presStyleCnt="4">
        <dgm:presLayoutVars>
          <dgm:bulletEnabled val="1"/>
        </dgm:presLayoutVars>
      </dgm:prSet>
      <dgm:spPr/>
    </dgm:pt>
    <dgm:pt modelId="{454C5C45-1F04-A548-BF9D-12CEA202B017}" type="pres">
      <dgm:prSet presAssocID="{771D637A-309A-4B95-8D85-CA5BDA5C2888}" presName="sibTrans" presStyleLbl="sibTrans1D1" presStyleIdx="2" presStyleCnt="3"/>
      <dgm:spPr/>
    </dgm:pt>
    <dgm:pt modelId="{31EA50EB-A84A-8049-910B-4EF95BF3B19F}" type="pres">
      <dgm:prSet presAssocID="{771D637A-309A-4B95-8D85-CA5BDA5C2888}" presName="connectorText" presStyleLbl="sibTrans1D1" presStyleIdx="2" presStyleCnt="3"/>
      <dgm:spPr/>
    </dgm:pt>
    <dgm:pt modelId="{AD3ED335-2DA9-A246-9922-E2BD34446281}" type="pres">
      <dgm:prSet presAssocID="{6CE28C96-53D5-4D62-942D-02EE963C70B3}" presName="node" presStyleLbl="node1" presStyleIdx="3" presStyleCnt="4">
        <dgm:presLayoutVars>
          <dgm:bulletEnabled val="1"/>
        </dgm:presLayoutVars>
      </dgm:prSet>
      <dgm:spPr/>
    </dgm:pt>
  </dgm:ptLst>
  <dgm:cxnLst>
    <dgm:cxn modelId="{7E728B05-FD7D-1245-B020-E47DB5BD69E9}" type="presOf" srcId="{CCAECCEF-4E1E-4862-BC4D-8ADE8CB3BB34}" destId="{261DF170-8646-224F-B3F4-4B064EFE5555}" srcOrd="0" destOrd="0" presId="urn:microsoft.com/office/officeart/2016/7/layout/RepeatingBendingProcessNew"/>
    <dgm:cxn modelId="{2B755A06-F11A-DF4A-97B2-C6B6B1D70D10}" type="presOf" srcId="{84B2C50D-9E96-4061-9BBB-47B101DB8E7C}" destId="{72E21A20-3CAF-7245-BA47-92D8BDEF5D27}" srcOrd="0" destOrd="0" presId="urn:microsoft.com/office/officeart/2016/7/layout/RepeatingBendingProcessNew"/>
    <dgm:cxn modelId="{2EB88033-E88D-4EF9-87A6-00C746C567C3}" srcId="{2BEB139A-39F7-4E42-B17A-D54C66C9E966}" destId="{84B2C50D-9E96-4061-9BBB-47B101DB8E7C}" srcOrd="2" destOrd="0" parTransId="{2F5089A0-585A-4080-8DD9-16B7D43067F3}" sibTransId="{771D637A-309A-4B95-8D85-CA5BDA5C2888}"/>
    <dgm:cxn modelId="{106FE233-9372-074E-821B-DB0E0BFDBD34}" type="presOf" srcId="{2BEB139A-39F7-4E42-B17A-D54C66C9E966}" destId="{7A0BB2B0-AA33-7E41-85B8-8D44ADAF0E6C}" srcOrd="0" destOrd="0" presId="urn:microsoft.com/office/officeart/2016/7/layout/RepeatingBendingProcessNew"/>
    <dgm:cxn modelId="{7B731344-B3F8-E74B-BCB9-D6D1DD16C286}" type="presOf" srcId="{771D637A-309A-4B95-8D85-CA5BDA5C2888}" destId="{31EA50EB-A84A-8049-910B-4EF95BF3B19F}" srcOrd="1" destOrd="0" presId="urn:microsoft.com/office/officeart/2016/7/layout/RepeatingBendingProcessNew"/>
    <dgm:cxn modelId="{57B22B78-0B52-C346-92C1-8B78F6696581}" type="presOf" srcId="{771D637A-309A-4B95-8D85-CA5BDA5C2888}" destId="{454C5C45-1F04-A548-BF9D-12CEA202B017}" srcOrd="0" destOrd="0" presId="urn:microsoft.com/office/officeart/2016/7/layout/RepeatingBendingProcessNew"/>
    <dgm:cxn modelId="{9267D47F-8630-6442-B8BF-D0A73BBA302B}" type="presOf" srcId="{6CE28C96-53D5-4D62-942D-02EE963C70B3}" destId="{AD3ED335-2DA9-A246-9922-E2BD34446281}" srcOrd="0" destOrd="0" presId="urn:microsoft.com/office/officeart/2016/7/layout/RepeatingBendingProcessNew"/>
    <dgm:cxn modelId="{927EE998-4B04-478E-A268-A424AF65C58C}" srcId="{2BEB139A-39F7-4E42-B17A-D54C66C9E966}" destId="{E45228F9-18E8-4A69-BA8E-801172F693CD}" srcOrd="1" destOrd="0" parTransId="{E0AD9858-1913-4456-B20C-813188FA8610}" sibTransId="{12B2352A-307C-453E-9BA5-79EA001977AF}"/>
    <dgm:cxn modelId="{D59CE8A6-5FA2-43B0-9EB6-14BCCEA0DE23}" srcId="{2BEB139A-39F7-4E42-B17A-D54C66C9E966}" destId="{CCAECCEF-4E1E-4862-BC4D-8ADE8CB3BB34}" srcOrd="0" destOrd="0" parTransId="{701112AF-38A2-4513-BDDA-9D52443C371B}" sibTransId="{42BDF898-59A5-467C-AC40-A7487A6F263A}"/>
    <dgm:cxn modelId="{D71226B2-8641-476B-AA09-9825298C73FE}" srcId="{2BEB139A-39F7-4E42-B17A-D54C66C9E966}" destId="{6CE28C96-53D5-4D62-942D-02EE963C70B3}" srcOrd="3" destOrd="0" parTransId="{4CB0744B-57F4-45EC-B1E9-086DED939C3D}" sibTransId="{C7049007-6524-4983-9FAE-D56B94D3E1E0}"/>
    <dgm:cxn modelId="{DAE93FC1-845D-294E-8F6F-01E6ABA21ACA}" type="presOf" srcId="{12B2352A-307C-453E-9BA5-79EA001977AF}" destId="{430744A3-6740-6A42-95DD-0E7F7028DE3B}" srcOrd="0" destOrd="0" presId="urn:microsoft.com/office/officeart/2016/7/layout/RepeatingBendingProcessNew"/>
    <dgm:cxn modelId="{3090F2D4-6873-C448-910A-48EEE3EA27D2}" type="presOf" srcId="{42BDF898-59A5-467C-AC40-A7487A6F263A}" destId="{0E9BCF4B-C72E-2844-AA92-1E2537093A50}" srcOrd="0" destOrd="0" presId="urn:microsoft.com/office/officeart/2016/7/layout/RepeatingBendingProcessNew"/>
    <dgm:cxn modelId="{EBEB0EE0-5458-E140-A924-C695D7D06AAF}" type="presOf" srcId="{E45228F9-18E8-4A69-BA8E-801172F693CD}" destId="{0BE060EA-0D14-ED4E-9660-CAAF8DC01F15}" srcOrd="0" destOrd="0" presId="urn:microsoft.com/office/officeart/2016/7/layout/RepeatingBendingProcessNew"/>
    <dgm:cxn modelId="{FB6FB5E8-4E3F-6841-9D95-8BD686890FF6}" type="presOf" srcId="{12B2352A-307C-453E-9BA5-79EA001977AF}" destId="{911C62BA-202D-6644-99B2-40AFB0D6A500}" srcOrd="1" destOrd="0" presId="urn:microsoft.com/office/officeart/2016/7/layout/RepeatingBendingProcessNew"/>
    <dgm:cxn modelId="{A46555F6-4554-3B4C-8318-9E5DF6FABFD3}" type="presOf" srcId="{42BDF898-59A5-467C-AC40-A7487A6F263A}" destId="{EAD287F9-8B42-3040-B57F-CAA204F43F5A}" srcOrd="1" destOrd="0" presId="urn:microsoft.com/office/officeart/2016/7/layout/RepeatingBendingProcessNew"/>
    <dgm:cxn modelId="{E6DC17CD-7E5D-0540-9082-0ED792E53A2A}" type="presParOf" srcId="{7A0BB2B0-AA33-7E41-85B8-8D44ADAF0E6C}" destId="{261DF170-8646-224F-B3F4-4B064EFE5555}" srcOrd="0" destOrd="0" presId="urn:microsoft.com/office/officeart/2016/7/layout/RepeatingBendingProcessNew"/>
    <dgm:cxn modelId="{67556F9D-F6B5-084E-AB2F-A4FFEFC61080}" type="presParOf" srcId="{7A0BB2B0-AA33-7E41-85B8-8D44ADAF0E6C}" destId="{0E9BCF4B-C72E-2844-AA92-1E2537093A50}" srcOrd="1" destOrd="0" presId="urn:microsoft.com/office/officeart/2016/7/layout/RepeatingBendingProcessNew"/>
    <dgm:cxn modelId="{20BC2A90-8716-5847-8A99-F522388AE0B3}" type="presParOf" srcId="{0E9BCF4B-C72E-2844-AA92-1E2537093A50}" destId="{EAD287F9-8B42-3040-B57F-CAA204F43F5A}" srcOrd="0" destOrd="0" presId="urn:microsoft.com/office/officeart/2016/7/layout/RepeatingBendingProcessNew"/>
    <dgm:cxn modelId="{1477317F-21E6-CC4F-A8F8-50A3256C9B6B}" type="presParOf" srcId="{7A0BB2B0-AA33-7E41-85B8-8D44ADAF0E6C}" destId="{0BE060EA-0D14-ED4E-9660-CAAF8DC01F15}" srcOrd="2" destOrd="0" presId="urn:microsoft.com/office/officeart/2016/7/layout/RepeatingBendingProcessNew"/>
    <dgm:cxn modelId="{D0085A26-5E6E-D14A-A6BD-59BFFFF6474F}" type="presParOf" srcId="{7A0BB2B0-AA33-7E41-85B8-8D44ADAF0E6C}" destId="{430744A3-6740-6A42-95DD-0E7F7028DE3B}" srcOrd="3" destOrd="0" presId="urn:microsoft.com/office/officeart/2016/7/layout/RepeatingBendingProcessNew"/>
    <dgm:cxn modelId="{9AFE9F34-B193-BC4E-943E-39B6E5A729E2}" type="presParOf" srcId="{430744A3-6740-6A42-95DD-0E7F7028DE3B}" destId="{911C62BA-202D-6644-99B2-40AFB0D6A500}" srcOrd="0" destOrd="0" presId="urn:microsoft.com/office/officeart/2016/7/layout/RepeatingBendingProcessNew"/>
    <dgm:cxn modelId="{A0991D8A-A333-CE49-80D1-E4E92C737104}" type="presParOf" srcId="{7A0BB2B0-AA33-7E41-85B8-8D44ADAF0E6C}" destId="{72E21A20-3CAF-7245-BA47-92D8BDEF5D27}" srcOrd="4" destOrd="0" presId="urn:microsoft.com/office/officeart/2016/7/layout/RepeatingBendingProcessNew"/>
    <dgm:cxn modelId="{2F700D8C-DF1E-F846-B5B3-1B6383C6325C}" type="presParOf" srcId="{7A0BB2B0-AA33-7E41-85B8-8D44ADAF0E6C}" destId="{454C5C45-1F04-A548-BF9D-12CEA202B017}" srcOrd="5" destOrd="0" presId="urn:microsoft.com/office/officeart/2016/7/layout/RepeatingBendingProcessNew"/>
    <dgm:cxn modelId="{AECEF4CE-AAFF-A042-8EBB-12B90087C535}" type="presParOf" srcId="{454C5C45-1F04-A548-BF9D-12CEA202B017}" destId="{31EA50EB-A84A-8049-910B-4EF95BF3B19F}" srcOrd="0" destOrd="0" presId="urn:microsoft.com/office/officeart/2016/7/layout/RepeatingBendingProcessNew"/>
    <dgm:cxn modelId="{15660453-8EB5-7B41-977E-09FA08B781DD}" type="presParOf" srcId="{7A0BB2B0-AA33-7E41-85B8-8D44ADAF0E6C}" destId="{AD3ED335-2DA9-A246-9922-E2BD34446281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BCF4B-C72E-2844-AA92-1E2537093A50}">
      <dsp:nvSpPr>
        <dsp:cNvPr id="0" name=""/>
        <dsp:cNvSpPr/>
      </dsp:nvSpPr>
      <dsp:spPr>
        <a:xfrm>
          <a:off x="3481828" y="867828"/>
          <a:ext cx="6688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88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8785" y="910051"/>
        <a:ext cx="34974" cy="6994"/>
      </dsp:txXfrm>
    </dsp:sp>
    <dsp:sp modelId="{261DF170-8646-224F-B3F4-4B064EFE5555}">
      <dsp:nvSpPr>
        <dsp:cNvPr id="0" name=""/>
        <dsp:cNvSpPr/>
      </dsp:nvSpPr>
      <dsp:spPr>
        <a:xfrm>
          <a:off x="442374" y="1172"/>
          <a:ext cx="3041253" cy="18247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24" tIns="156427" rIns="149024" bIns="15642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Collect groundwater or rock.  For groundwater, filter out bacteria.  </a:t>
          </a:r>
        </a:p>
      </dsp:txBody>
      <dsp:txXfrm>
        <a:off x="442374" y="1172"/>
        <a:ext cx="3041253" cy="1824752"/>
      </dsp:txXfrm>
    </dsp:sp>
    <dsp:sp modelId="{430744A3-6740-6A42-95DD-0E7F7028DE3B}">
      <dsp:nvSpPr>
        <dsp:cNvPr id="0" name=""/>
        <dsp:cNvSpPr/>
      </dsp:nvSpPr>
      <dsp:spPr>
        <a:xfrm>
          <a:off x="7222570" y="867828"/>
          <a:ext cx="6688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88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39527" y="910051"/>
        <a:ext cx="34974" cy="6994"/>
      </dsp:txXfrm>
    </dsp:sp>
    <dsp:sp modelId="{0BE060EA-0D14-ED4E-9660-CAAF8DC01F15}">
      <dsp:nvSpPr>
        <dsp:cNvPr id="0" name=""/>
        <dsp:cNvSpPr/>
      </dsp:nvSpPr>
      <dsp:spPr>
        <a:xfrm>
          <a:off x="4183116" y="1172"/>
          <a:ext cx="3041253" cy="18247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24" tIns="156427" rIns="149024" bIns="15642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Extract DNA or RNA, prep for sequencing and generate the genomic sequence of all major members of the microbial community.  </a:t>
          </a:r>
        </a:p>
      </dsp:txBody>
      <dsp:txXfrm>
        <a:off x="4183116" y="1172"/>
        <a:ext cx="3041253" cy="1824752"/>
      </dsp:txXfrm>
    </dsp:sp>
    <dsp:sp modelId="{454C5C45-1F04-A548-BF9D-12CEA202B017}">
      <dsp:nvSpPr>
        <dsp:cNvPr id="0" name=""/>
        <dsp:cNvSpPr/>
      </dsp:nvSpPr>
      <dsp:spPr>
        <a:xfrm>
          <a:off x="1963001" y="1824124"/>
          <a:ext cx="7481484" cy="668888"/>
        </a:xfrm>
        <a:custGeom>
          <a:avLst/>
          <a:gdLst/>
          <a:ahLst/>
          <a:cxnLst/>
          <a:rect l="0" t="0" r="0" b="0"/>
          <a:pathLst>
            <a:path>
              <a:moveTo>
                <a:pt x="7481484" y="0"/>
              </a:moveTo>
              <a:lnTo>
                <a:pt x="7481484" y="351544"/>
              </a:lnTo>
              <a:lnTo>
                <a:pt x="0" y="351544"/>
              </a:lnTo>
              <a:lnTo>
                <a:pt x="0" y="668888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5890" y="2155071"/>
        <a:ext cx="375705" cy="6994"/>
      </dsp:txXfrm>
    </dsp:sp>
    <dsp:sp modelId="{72E21A20-3CAF-7245-BA47-92D8BDEF5D27}">
      <dsp:nvSpPr>
        <dsp:cNvPr id="0" name=""/>
        <dsp:cNvSpPr/>
      </dsp:nvSpPr>
      <dsp:spPr>
        <a:xfrm>
          <a:off x="7923858" y="1172"/>
          <a:ext cx="3041253" cy="18247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24" tIns="156427" rIns="149024" bIns="15642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Assemble sequence to generate genomes of individual species and compare genes with database to determine the functions of individual genes. </a:t>
          </a:r>
        </a:p>
      </dsp:txBody>
      <dsp:txXfrm>
        <a:off x="7923858" y="1172"/>
        <a:ext cx="3041253" cy="1824752"/>
      </dsp:txXfrm>
    </dsp:sp>
    <dsp:sp modelId="{AD3ED335-2DA9-A246-9922-E2BD34446281}">
      <dsp:nvSpPr>
        <dsp:cNvPr id="0" name=""/>
        <dsp:cNvSpPr/>
      </dsp:nvSpPr>
      <dsp:spPr>
        <a:xfrm>
          <a:off x="442374" y="2525413"/>
          <a:ext cx="3041253" cy="18247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24" tIns="156427" rIns="149024" bIns="15642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Function:  Determine the function of the species by looking at the individual functions together.  </a:t>
          </a:r>
        </a:p>
      </dsp:txBody>
      <dsp:txXfrm>
        <a:off x="442374" y="2525413"/>
        <a:ext cx="3041253" cy="1824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CC4F-69B3-3C48-93C6-2DC250254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DE562-C634-4B44-BBB6-FD8A15BB9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F3499-0B6C-BB49-A828-0A54E273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899C-C0FF-414E-8C68-01E3D4200DAF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01D09-20BF-2642-A295-F7AA111E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DFD55-20AE-D44C-9A55-E33B93DE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F45-8C16-8C42-874C-3FC7FAC2D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4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1075-2BBB-3340-A4FF-48D54F9B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507E4-201D-1543-9785-C7F0F4BAB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08A6-4D4C-5946-B14B-ADB4CB57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899C-C0FF-414E-8C68-01E3D4200DAF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3874A-0F7F-5C42-B6D5-6DF4FF73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10A9E-0247-7D42-8CE1-543260D8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F45-8C16-8C42-874C-3FC7FAC2D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7EB6C-B383-7247-BDCE-3088A6D65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91307-D8B2-664A-8D26-3AA0C5CD1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A81C5-FF5E-0B40-93DF-5DA657DB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899C-C0FF-414E-8C68-01E3D4200DAF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F0E0A-6CF4-FF46-8C28-4A8B283E8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279A1-E0CB-1244-BB0E-414578C0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F45-8C16-8C42-874C-3FC7FAC2D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31BE-45B6-5941-AC8F-30DEBDB8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11F79-EB57-9441-B7A0-A341F4530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43C01-CE4F-E840-A5FD-54717E98A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899C-C0FF-414E-8C68-01E3D4200DAF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7A675-9365-394F-BDBF-E0613F3B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95B2D-04D9-A542-B4CE-E7533D6B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F45-8C16-8C42-874C-3FC7FAC2D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1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974B-9F04-1941-9FE0-C48EBB80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34FE0-B6CC-1743-8F3A-5B722BAA0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1D5A1-EF32-6749-9E32-25811112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899C-C0FF-414E-8C68-01E3D4200DAF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C65DE-28F5-4F4E-B7BE-DD62989C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5D194-DF16-E746-8ACA-BC529173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F45-8C16-8C42-874C-3FC7FAC2D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BA64-C463-B747-B3FB-2AFBDA3F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28891-6CD1-6C4F-9A8B-8EF5F5B35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662D2-88CD-8E46-AD50-F832D7A63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51612-ED48-3E40-A517-BB62A347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899C-C0FF-414E-8C68-01E3D4200DAF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2B39C-530E-2E43-A865-DC01A3A4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92AE4-CFF1-FC4E-9EAC-F69744CA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F45-8C16-8C42-874C-3FC7FAC2D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6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2B52-A1F9-644D-8A0B-EA2AE3D2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DBA14-20E8-3842-B3A2-4C878EC68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C6DBE-8673-F04B-B6FE-6AD212511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A0E5B-CA72-1444-A047-904414C89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6C1D8A-04DA-EB4E-A98C-DEABF865D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78E1E5-A226-3C4F-813A-34B4B90D7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899C-C0FF-414E-8C68-01E3D4200DAF}" type="datetimeFigureOut">
              <a:rPr lang="en-US" smtClean="0"/>
              <a:t>10/5/20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C8955C-956D-D440-969F-A60A1DA5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957FBA-9956-DB4D-9605-BA594E9B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F45-8C16-8C42-874C-3FC7FAC2D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4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4EC8-36EB-7C4A-9F82-A468F7383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8C1D2-D6E5-8041-A177-06B93105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899C-C0FF-414E-8C68-01E3D4200DAF}" type="datetimeFigureOut">
              <a:rPr lang="en-US" smtClean="0"/>
              <a:t>10/5/20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1F724-83DA-6A48-B74E-6C08C487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525FF-2CA4-3F44-BB39-96876C2D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F45-8C16-8C42-874C-3FC7FAC2D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6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DD2CD2-04E3-C344-B48C-03354282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899C-C0FF-414E-8C68-01E3D4200DAF}" type="datetimeFigureOut">
              <a:rPr lang="en-US" smtClean="0"/>
              <a:t>10/5/20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5B8EDF-CE3B-DF4D-97E2-548E0A62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838F4-EC7B-7349-B104-CEE4AD66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F45-8C16-8C42-874C-3FC7FAC2D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8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8320-BC81-6D4D-8B98-002D6113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9B273-CFC7-874C-B205-E159AD54B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8FE79-C20C-C04B-80D2-180A6C81E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B0D61-D71D-B244-B0F5-10B008EC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899C-C0FF-414E-8C68-01E3D4200DAF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84A46-C9E6-DC49-9892-22B6C20B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2B4B-092D-CC47-86E6-E317EDC7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F45-8C16-8C42-874C-3FC7FAC2D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0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7BEF-0798-7149-8939-9C98C883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EFB70-30FE-C642-8BE7-FB80D8C781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E2A29-FFF0-CB41-88A5-0F39D3598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7A635-36A0-1E4D-9D5E-BBD69A7E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899C-C0FF-414E-8C68-01E3D4200DAF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1772C-A993-7040-B828-0B3D7A7A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F3B6D-04F9-3B45-81AD-10B844A2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5F45-8C16-8C42-874C-3FC7FAC2D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7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95CF9-C413-6649-B697-8249A51D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28DC0-EC28-BF43-BE73-DF2357C19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64BAE-5F23-6F4F-A1AC-9F28618B1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8899C-C0FF-414E-8C68-01E3D4200DAF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196EA-D7A0-5A4E-968F-72F2E3BB6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46F04-E664-7D40-917F-FC8638542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65F45-8C16-8C42-874C-3FC7FAC2D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0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705A8-D0D9-1F4A-AE8E-CD56886AE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419" y="2359735"/>
            <a:ext cx="10343535" cy="1784402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Underground Facilities Biology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E6B1F-DE19-5D40-A5CD-EAE29B8F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3659799" cy="904005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Lee </a:t>
            </a:r>
            <a:r>
              <a:rPr lang="en-US" sz="3200" b="1" dirty="0" err="1">
                <a:solidFill>
                  <a:srgbClr val="FFFFFF"/>
                </a:solidFill>
              </a:rPr>
              <a:t>Krumholz</a:t>
            </a:r>
            <a:endParaRPr lang="en-US" sz="3200" b="1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University of Oklahoma</a:t>
            </a:r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Microscope">
            <a:extLst>
              <a:ext uri="{FF2B5EF4-FFF2-40B4-BE49-F238E27FC236}">
                <a16:creationId xmlns:a16="http://schemas.microsoft.com/office/drawing/2014/main" id="{DBE935DA-4AD4-4D0F-B899-3C061BC97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7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5167-7D83-7041-A8F6-CBBFDAF9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/>
              <a:t>Maggie </a:t>
            </a:r>
            <a:r>
              <a:rPr lang="en-US" sz="3200" b="1" dirty="0" err="1"/>
              <a:t>Osburn</a:t>
            </a:r>
            <a:endParaRPr lang="en-US" sz="3200" b="1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E07FE9A-9904-B448-A0C3-4078F7139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760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804217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DB5F4-7C62-E546-A8A8-DAEF475A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Kidd Creek Deep Fluid and Deep Life Observatory- Canada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1687E-3B82-2246-A24C-F7656EA61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48488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Barbara Sherwood-</a:t>
            </a:r>
            <a:r>
              <a:rPr lang="en-US" sz="4000" dirty="0" err="1"/>
              <a:t>Lollar</a:t>
            </a:r>
            <a:endParaRPr lang="en-US" sz="4000" dirty="0"/>
          </a:p>
          <a:p>
            <a:endParaRPr lang="en-US" sz="2000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C4CDAB-534D-3641-8F1B-8EE113ACD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312" y="3541986"/>
            <a:ext cx="8079251" cy="232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E9C7-0E22-9346-A9F6-7B58B66CA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/>
              <a:t>Barbara Sherwood </a:t>
            </a:r>
            <a:r>
              <a:rPr lang="en-US" sz="3600" dirty="0" err="1"/>
              <a:t>Lollar</a:t>
            </a:r>
            <a:r>
              <a:rPr lang="en-US" sz="3600" dirty="0"/>
              <a:t>- </a:t>
            </a:r>
            <a:r>
              <a:rPr lang="en-US" sz="3600" dirty="0" err="1"/>
              <a:t>Boulby</a:t>
            </a:r>
            <a:r>
              <a:rPr lang="en-US" sz="3600" dirty="0"/>
              <a:t> Mine, United Kingdom between 800 and 1300 m depth.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DCD0542-AAC9-4040-8AF1-AAEF19FCF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26" b="-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56152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FA69-8966-A345-AC40-3AC92639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Aspo Hard Rock Laboratory in Sweden-Karsten Pedersen 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2E96015-D766-EE47-A05A-8E650DB89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114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939925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4E84-2AC6-4E4E-AC09-B6FD3510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72" y="0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8B49E-E038-5F47-8900-0879AF5FE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1" y="1631093"/>
            <a:ext cx="8190470" cy="438664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Novel and Geologically Relevant Geochemical Environments.  </a:t>
            </a:r>
          </a:p>
          <a:p>
            <a:pPr lvl="1"/>
            <a:r>
              <a:rPr lang="en-US" sz="2000" dirty="0"/>
              <a:t>Ancient sedimentary, igneous and metamorphic rock.  </a:t>
            </a:r>
          </a:p>
          <a:p>
            <a:pPr lvl="1"/>
            <a:r>
              <a:rPr lang="en-US" sz="2000" dirty="0"/>
              <a:t>More recent systems.   </a:t>
            </a:r>
          </a:p>
          <a:p>
            <a:pPr lvl="1"/>
            <a:r>
              <a:rPr lang="en-US" sz="2000" dirty="0"/>
              <a:t>Extreme conditions of salinity, pH and potential toxins.  </a:t>
            </a:r>
          </a:p>
          <a:p>
            <a:pPr lvl="1"/>
            <a:r>
              <a:rPr lang="en-US" sz="2000" dirty="0"/>
              <a:t>Contaminants, Radionuclides.  </a:t>
            </a:r>
          </a:p>
          <a:p>
            <a:r>
              <a:rPr lang="en-US" sz="2400" dirty="0"/>
              <a:t>Access to groundwater and rock that is not contaminated with surface water due to pumping or cooling.  </a:t>
            </a:r>
          </a:p>
          <a:p>
            <a:r>
              <a:rPr lang="en-US" sz="2400" dirty="0"/>
              <a:t>Access to the many locations at sites under non-extreme conditions and for extended periods of time to conduct in-situ studies.  </a:t>
            </a:r>
          </a:p>
          <a:p>
            <a:r>
              <a:rPr lang="en-US" sz="2400" dirty="0"/>
              <a:t>Safety issues dealt with effectively.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esert scene">
            <a:extLst>
              <a:ext uri="{FF2B5EF4-FFF2-40B4-BE49-F238E27FC236}">
                <a16:creationId xmlns:a16="http://schemas.microsoft.com/office/drawing/2014/main" id="{E4453D81-6B53-4A43-9532-FE55D75D7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8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5FCAA-4B14-D74C-A45B-E0DE8976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General procedure- Metagenomic Studies</a:t>
            </a: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67E7B662-6FBE-4E8E-BF08-AC2996D157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464699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91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E8276-4142-E04D-BB23-ED61F9CF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bacteria-Muller et al., 2020.  Nature. 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8822C6-5310-C74D-9158-64025B398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1842" y="1825625"/>
            <a:ext cx="5088315" cy="4351338"/>
          </a:xfrm>
        </p:spPr>
      </p:pic>
    </p:spTree>
    <p:extLst>
      <p:ext uri="{BB962C8B-B14F-4D97-AF65-F5344CB8AC3E}">
        <p14:creationId xmlns:p14="http://schemas.microsoft.com/office/powerpoint/2010/main" val="210544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A521-9C28-7345-8AF0-99D3D944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Novel Methane and short chain alkane using bacteria.  </a:t>
            </a:r>
            <a:r>
              <a:rPr lang="en-US" dirty="0" err="1"/>
              <a:t>Borrel</a:t>
            </a:r>
            <a:r>
              <a:rPr lang="en-US" dirty="0"/>
              <a:t> et al., 2019. Nature Microbiology 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4C8A2BE3-E8BE-064C-9DC6-08964EF5E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2460" y="1825625"/>
            <a:ext cx="5047080" cy="4351338"/>
          </a:xfrm>
        </p:spPr>
      </p:pic>
    </p:spTree>
    <p:extLst>
      <p:ext uri="{BB962C8B-B14F-4D97-AF65-F5344CB8AC3E}">
        <p14:creationId xmlns:p14="http://schemas.microsoft.com/office/powerpoint/2010/main" val="120535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577B-0B71-B349-84D1-82C2CD72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Shows that ancient microbial communities can persist in isolated subseafloor sediments.  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B35367-9B80-1846-AB68-075C13E2E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7882"/>
            <a:ext cx="10515600" cy="3646824"/>
          </a:xfrm>
        </p:spPr>
      </p:pic>
    </p:spTree>
    <p:extLst>
      <p:ext uri="{BB962C8B-B14F-4D97-AF65-F5344CB8AC3E}">
        <p14:creationId xmlns:p14="http://schemas.microsoft.com/office/powerpoint/2010/main" val="42103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5E00F-21EE-2647-97FE-459F32CC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Chivian et al. 2008.  South  African gold mine.  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EC8A7ED-449F-8D46-B38B-23C8529F7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5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7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DE5F28-2BD2-3248-A942-31D4FB82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>
            <a:normAutofit/>
          </a:bodyPr>
          <a:lstStyle/>
          <a:p>
            <a:r>
              <a:rPr lang="en-US" sz="4000" dirty="0"/>
              <a:t>TC </a:t>
            </a:r>
            <a:r>
              <a:rPr lang="en-US" sz="4000" dirty="0" err="1"/>
              <a:t>Onstott</a:t>
            </a:r>
            <a:r>
              <a:rPr lang="en-US" sz="4000" dirty="0"/>
              <a:t> and Thomas </a:t>
            </a:r>
            <a:r>
              <a:rPr lang="en-US" sz="4000" dirty="0" err="1"/>
              <a:t>Kieft</a:t>
            </a:r>
            <a:endParaRPr lang="en-US" sz="40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DA7818-1B2E-9744-A86F-0EC156CAE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78108"/>
            <a:ext cx="10914060" cy="29467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D8678-2342-A94D-B095-9FA719FE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767660"/>
            <a:ext cx="6281873" cy="17703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Beatrix Gold Mine in South Africa at 1.3km below the surface</a:t>
            </a:r>
          </a:p>
          <a:p>
            <a:r>
              <a:rPr lang="en-US" sz="1800" dirty="0"/>
              <a:t>2.9 - 3.1 km deep, Archean-aged units of the Moab </a:t>
            </a:r>
            <a:r>
              <a:rPr lang="en-US" sz="1800" dirty="0" err="1"/>
              <a:t>Khotsong</a:t>
            </a:r>
            <a:r>
              <a:rPr lang="en-US" sz="1800" dirty="0"/>
              <a:t> gold mine in South Africa. 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7111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B07C5-F9D6-404A-BC71-B0C24E0C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FA4809-E219-384B-8DB1-68413B813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1726"/>
          <a:stretch/>
        </p:blipFill>
        <p:spPr>
          <a:xfrm>
            <a:off x="1281684" y="1309878"/>
            <a:ext cx="9628632" cy="36667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8736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E285E-387B-5143-90F0-9A78A339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Work by Maggie </a:t>
            </a:r>
            <a:r>
              <a:rPr lang="en-US" dirty="0" err="1">
                <a:solidFill>
                  <a:schemeClr val="bg1"/>
                </a:solidFill>
              </a:rPr>
              <a:t>Osburn</a:t>
            </a:r>
            <a:r>
              <a:rPr lang="en-US" dirty="0">
                <a:solidFill>
                  <a:schemeClr val="bg1"/>
                </a:solidFill>
              </a:rPr>
              <a:t> at SURF</a:t>
            </a:r>
          </a:p>
        </p:txBody>
      </p:sp>
      <p:pic>
        <p:nvPicPr>
          <p:cNvPr id="5" name="Content Placeholder 4" descr="A picture containing sitting, dirty, stone, old&#10;&#10;Description automatically generated">
            <a:extLst>
              <a:ext uri="{FF2B5EF4-FFF2-40B4-BE49-F238E27FC236}">
                <a16:creationId xmlns:a16="http://schemas.microsoft.com/office/drawing/2014/main" id="{475ADE4D-CF71-EE41-9F2B-E4DFEEAE8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67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53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286</Words>
  <Application>Microsoft Macintosh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Underground Facilities Biology</vt:lpstr>
      <vt:lpstr>General procedure- Metagenomic Studies</vt:lpstr>
      <vt:lpstr>Cable bacteria-Muller et al., 2020.  Nature. </vt:lpstr>
      <vt:lpstr>Novel Methane and short chain alkane using bacteria.  Borrel et al., 2019. Nature Microbiology </vt:lpstr>
      <vt:lpstr>Shows that ancient microbial communities can persist in isolated subseafloor sediments.  </vt:lpstr>
      <vt:lpstr>Chivian et al. 2008.  South  African gold mine.  </vt:lpstr>
      <vt:lpstr>TC Onstott and Thomas Kieft</vt:lpstr>
      <vt:lpstr>PowerPoint Presentation</vt:lpstr>
      <vt:lpstr>Work by Maggie Osburn at SURF</vt:lpstr>
      <vt:lpstr>Maggie Osburn</vt:lpstr>
      <vt:lpstr>Kidd Creek Deep Fluid and Deep Life Observatory- Canada</vt:lpstr>
      <vt:lpstr>Barbara Sherwood Lollar- Boulby Mine, United Kingdom between 800 and 1300 m depth.</vt:lpstr>
      <vt:lpstr>Aspo Hard Rock Laboratory in Sweden-Karsten Pedersen </vt:lpstr>
      <vt:lpstr>Needs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Underground Facilities Biology</dc:title>
  <dc:creator>Krumholz, Lee R.</dc:creator>
  <cp:lastModifiedBy>Krumholz, Lee R.</cp:lastModifiedBy>
  <cp:revision>4</cp:revision>
  <dcterms:created xsi:type="dcterms:W3CDTF">2020-10-05T23:21:24Z</dcterms:created>
  <dcterms:modified xsi:type="dcterms:W3CDTF">2020-10-05T23:48:24Z</dcterms:modified>
</cp:coreProperties>
</file>