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063" r:id="rId3"/>
    <p:sldId id="1259" r:id="rId4"/>
    <p:sldId id="3098" r:id="rId5"/>
    <p:sldId id="3114" r:id="rId6"/>
    <p:sldId id="2721" r:id="rId7"/>
    <p:sldId id="2722" r:id="rId8"/>
    <p:sldId id="3125" r:id="rId9"/>
    <p:sldId id="1163" r:id="rId10"/>
    <p:sldId id="3126" r:id="rId11"/>
    <p:sldId id="2724" r:id="rId12"/>
    <p:sldId id="262" r:id="rId13"/>
    <p:sldId id="271" r:id="rId14"/>
    <p:sldId id="272" r:id="rId15"/>
    <p:sldId id="260" r:id="rId16"/>
    <p:sldId id="1260" r:id="rId17"/>
    <p:sldId id="1074" r:id="rId18"/>
    <p:sldId id="1144" r:id="rId19"/>
    <p:sldId id="1262" r:id="rId20"/>
    <p:sldId id="80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et Mathieu" initials="OM" lastIdx="1" clrIdx="0">
    <p:extLst>
      <p:ext uri="{19B8F6BF-5375-455C-9EA6-DF929625EA0E}">
        <p15:presenceInfo xmlns:p15="http://schemas.microsoft.com/office/powerpoint/2012/main" userId="0400952d450a93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BD2"/>
    <a:srgbClr val="1D50A1"/>
    <a:srgbClr val="DD6430"/>
    <a:srgbClr val="D17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0" autoAdjust="0"/>
    <p:restoredTop sz="95719" autoAdjust="0"/>
  </p:normalViewPr>
  <p:slideViewPr>
    <p:cSldViewPr snapToGrid="0">
      <p:cViewPr varScale="1">
        <p:scale>
          <a:sx n="70" d="100"/>
          <a:sy n="70" d="100"/>
        </p:scale>
        <p:origin x="67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016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FD1B-8103-4D2E-B2B8-F6B4FA21BB42}" type="datetimeFigureOut">
              <a:rPr kumimoji="1" lang="ja-JP" altLang="en-US" smtClean="0"/>
              <a:t>2020/10/6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8FCD5-2B77-4CDA-9A16-0E7825A18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5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FCD5-2B77-4CDA-9A16-0E7825A18A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51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64715" indent="-29412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76488" indent="-2353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47076" indent="-2353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117670" indent="-2353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88264" indent="-2353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58861" indent="-2353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29452" indent="-2353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00046" indent="-2353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3FD3998-A082-45FC-AAEC-5B2534310EE7}" type="slidenum">
              <a:rPr lang="en-US" altLang="ja-JP" smtClean="0">
                <a:solidFill>
                  <a:prstClr val="black"/>
                </a:solidFill>
              </a:rPr>
              <a:pPr/>
              <a:t>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2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482A1-C57B-4646-B465-83AF9B114B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8FCD5-2B77-4CDA-9A16-0E7825A18A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0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8EEC-26AD-DB4E-BB65-3A45219224C8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1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7C775-60E4-49FF-8787-E7A98CAC8A4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85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Mathieu Omet, 2019/10/31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Summary of the Accelerator Sessions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0" y="1023703"/>
            <a:ext cx="9975273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64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fld id="{AAB6FA28-7AEC-3F43-9C2D-3DB969CFEC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6006" y="6356351"/>
            <a:ext cx="32697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692A36"/>
                </a:solidFill>
                <a:latin typeface="Arial"/>
                <a:cs typeface="Arial"/>
              </a:defRPr>
            </a:lvl1pPr>
          </a:lstStyle>
          <a:p>
            <a:r>
              <a:rPr lang="ja-JP" altLang="en-US"/>
              <a:t>LCUK Community Planning Meeting for ILC (Shin MICHIZONO)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9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53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Mathieu Omet, 2019/10/31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Summary of the Accelerator Sessions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695DC0-B25D-409E-88A4-A1BE20F515B0}"/>
              </a:ext>
            </a:extLst>
          </p:cNvPr>
          <p:cNvCxnSpPr>
            <a:cxnSpLocks/>
          </p:cNvCxnSpPr>
          <p:nvPr userDrawn="1"/>
        </p:nvCxnSpPr>
        <p:spPr>
          <a:xfrm>
            <a:off x="-321408" y="5841048"/>
            <a:ext cx="4415888" cy="1265872"/>
          </a:xfrm>
          <a:prstGeom prst="line">
            <a:avLst/>
          </a:prstGeom>
          <a:ln w="190500">
            <a:solidFill>
              <a:srgbClr val="DD643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D52CC7-6EC4-44D5-8516-619929E75329}"/>
              </a:ext>
            </a:extLst>
          </p:cNvPr>
          <p:cNvCxnSpPr>
            <a:cxnSpLocks/>
          </p:cNvCxnSpPr>
          <p:nvPr userDrawn="1"/>
        </p:nvCxnSpPr>
        <p:spPr>
          <a:xfrm>
            <a:off x="-727808" y="6013768"/>
            <a:ext cx="4415888" cy="1265872"/>
          </a:xfrm>
          <a:prstGeom prst="line">
            <a:avLst/>
          </a:prstGeom>
          <a:ln w="190500">
            <a:solidFill>
              <a:srgbClr val="6C9BD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280" y="6356350"/>
            <a:ext cx="4693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Summary of the Accelerator Sessions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9280" y="6356350"/>
            <a:ext cx="60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9C8DE71-210D-4A86-AF36-B35607A0F63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88883" y="208809"/>
            <a:ext cx="1129833" cy="66161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981FC2-391A-47F3-A3BA-7A651411C53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70118" y="208809"/>
            <a:ext cx="1748915" cy="661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2A519-9CAA-44DF-8093-10C07AD7F8C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5803901"/>
            <a:ext cx="3586510" cy="10541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07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Mathieu Omet, 2019/10/31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tiff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tiff"/><Relationship Id="rId2" Type="http://schemas.openxmlformats.org/officeDocument/2006/relationships/image" Target="../media/image37.png"/><Relationship Id="rId16" Type="http://schemas.openxmlformats.org/officeDocument/2006/relationships/image" Target="../media/image5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tiff"/><Relationship Id="rId5" Type="http://schemas.openxmlformats.org/officeDocument/2006/relationships/image" Target="../media/image40.png"/><Relationship Id="rId15" Type="http://schemas.openxmlformats.org/officeDocument/2006/relationships/image" Target="../media/image50.tiff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tiff"/><Relationship Id="rId14" Type="http://schemas.openxmlformats.org/officeDocument/2006/relationships/image" Target="../media/image4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openxmlformats.org/officeDocument/2006/relationships/image" Target="../media/image59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1A8B-B578-4FEA-808A-A1C4E6F20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7277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rgbClr val="1D50A1"/>
                </a:solidFill>
              </a:rPr>
              <a:t>SRF for </a:t>
            </a:r>
            <a:br>
              <a:rPr kumimoji="1" lang="en-US" altLang="ja-JP" b="1" dirty="0">
                <a:solidFill>
                  <a:srgbClr val="1D50A1"/>
                </a:solidFill>
              </a:rPr>
            </a:br>
            <a:r>
              <a:rPr kumimoji="1" lang="en-US" altLang="ja-JP" b="1" dirty="0">
                <a:solidFill>
                  <a:srgbClr val="1D50A1"/>
                </a:solidFill>
              </a:rPr>
              <a:t>Linear Collider Higgs Factories</a:t>
            </a:r>
            <a:endParaRPr kumimoji="1" lang="ja-JP" altLang="en-US" b="1" dirty="0">
              <a:solidFill>
                <a:srgbClr val="1D50A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137C7-B0C0-4A05-96D0-3AE6E3A03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995"/>
            <a:ext cx="9144000" cy="1943916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rgbClr val="1D50A1"/>
                </a:solidFill>
              </a:rPr>
              <a:t>Snowmass Community Planning Meeting</a:t>
            </a:r>
            <a:endParaRPr kumimoji="1" lang="en-US" altLang="ja-JP" sz="2800" b="1" dirty="0">
              <a:solidFill>
                <a:srgbClr val="1D50A1"/>
              </a:solidFill>
            </a:endParaRPr>
          </a:p>
          <a:p>
            <a:r>
              <a:rPr kumimoji="1" lang="en-US" altLang="ja-JP" b="1" dirty="0">
                <a:solidFill>
                  <a:srgbClr val="1D50A1"/>
                </a:solidFill>
              </a:rPr>
              <a:t>2020/Oct/6</a:t>
            </a:r>
            <a:endParaRPr lang="en-US" altLang="ja-JP" b="1" dirty="0">
              <a:solidFill>
                <a:srgbClr val="1D50A1"/>
              </a:solidFill>
            </a:endParaRPr>
          </a:p>
          <a:p>
            <a:endParaRPr lang="en-US" altLang="ja-JP" dirty="0">
              <a:solidFill>
                <a:srgbClr val="1D50A1"/>
              </a:solidFill>
            </a:endParaRPr>
          </a:p>
          <a:p>
            <a:r>
              <a:rPr lang="en-US" altLang="ja-JP" dirty="0">
                <a:solidFill>
                  <a:srgbClr val="1D50A1"/>
                </a:solidFill>
              </a:rPr>
              <a:t>KEK CASA  </a:t>
            </a:r>
            <a:r>
              <a:rPr lang="en-US" altLang="ja-JP" dirty="0" err="1">
                <a:solidFill>
                  <a:srgbClr val="1D50A1"/>
                </a:solidFill>
              </a:rPr>
              <a:t>Kensei</a:t>
            </a:r>
            <a:r>
              <a:rPr lang="en-US" altLang="ja-JP" dirty="0">
                <a:solidFill>
                  <a:srgbClr val="1D50A1"/>
                </a:solidFill>
              </a:rPr>
              <a:t> </a:t>
            </a:r>
            <a:r>
              <a:rPr lang="en-US" altLang="ja-JP" dirty="0" err="1">
                <a:solidFill>
                  <a:srgbClr val="1D50A1"/>
                </a:solidFill>
              </a:rPr>
              <a:t>Umemori</a:t>
            </a:r>
            <a:r>
              <a:rPr lang="en-US" altLang="ja-JP" dirty="0">
                <a:solidFill>
                  <a:srgbClr val="1D50A1"/>
                </a:solidFill>
              </a:rPr>
              <a:t>, Shin </a:t>
            </a:r>
            <a:r>
              <a:rPr lang="en-US" altLang="ja-JP" dirty="0" err="1">
                <a:solidFill>
                  <a:srgbClr val="1D50A1"/>
                </a:solidFill>
              </a:rPr>
              <a:t>Michizono</a:t>
            </a:r>
            <a:endParaRPr kumimoji="1" lang="ja-JP" altLang="en-US" dirty="0">
              <a:solidFill>
                <a:srgbClr val="1D50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E1C100C-3EC3-4440-A55F-630ED838F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Backup slide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5A6282A6-2BDC-4736-A6E0-6DC8B43A0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726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3DC67C-9CCE-43AC-8B0B-1F1D0F6A010D}"/>
              </a:ext>
            </a:extLst>
          </p:cNvPr>
          <p:cNvSpPr txBox="1"/>
          <p:nvPr/>
        </p:nvSpPr>
        <p:spPr>
          <a:xfrm>
            <a:off x="4015032" y="167942"/>
            <a:ext cx="439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008080"/>
                </a:solidFill>
              </a:rPr>
              <a:t>Superconducting RF ( SCRF ) </a:t>
            </a:r>
            <a:endParaRPr kumimoji="1" lang="ja-JP" altLang="en-US" sz="2800" b="1" i="1" dirty="0">
              <a:solidFill>
                <a:srgbClr val="008080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20BE6DD-F423-4795-A77E-B2946E0DA417}"/>
              </a:ext>
            </a:extLst>
          </p:cNvPr>
          <p:cNvGraphicFramePr>
            <a:graphicFrameLocks noGrp="1"/>
          </p:cNvGraphicFramePr>
          <p:nvPr/>
        </p:nvGraphicFramePr>
        <p:xfrm>
          <a:off x="1901420" y="3952074"/>
          <a:ext cx="8766580" cy="15715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5308">
                  <a:extLst>
                    <a:ext uri="{9D8B030D-6E8A-4147-A177-3AD203B41FA5}">
                      <a16:colId xmlns:a16="http://schemas.microsoft.com/office/drawing/2014/main" val="2340294501"/>
                    </a:ext>
                  </a:extLst>
                </a:gridCol>
                <a:gridCol w="3726674">
                  <a:extLst>
                    <a:ext uri="{9D8B030D-6E8A-4147-A177-3AD203B41FA5}">
                      <a16:colId xmlns:a16="http://schemas.microsoft.com/office/drawing/2014/main" val="3788340639"/>
                    </a:ext>
                  </a:extLst>
                </a:gridCol>
                <a:gridCol w="2524598">
                  <a:extLst>
                    <a:ext uri="{9D8B030D-6E8A-4147-A177-3AD203B41FA5}">
                      <a16:colId xmlns:a16="http://schemas.microsoft.com/office/drawing/2014/main" val="2140636846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kern="100">
                          <a:effectLst/>
                          <a:latin typeface="+mn-lt"/>
                        </a:rPr>
                        <a:t>Issue</a:t>
                      </a:r>
                      <a:endParaRPr lang="ja-JP" sz="1600" b="1" i="1" kern="10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kern="100" dirty="0">
                          <a:effectLst/>
                          <a:latin typeface="+mn-lt"/>
                        </a:rPr>
                        <a:t>Tasks</a:t>
                      </a:r>
                      <a:endParaRPr lang="ja-JP" sz="1600" b="1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kern="100" dirty="0">
                          <a:effectLst/>
                          <a:latin typeface="+mn-lt"/>
                        </a:rPr>
                        <a:t>Cooperation candidates</a:t>
                      </a:r>
                      <a:endParaRPr lang="ja-JP" sz="1600" b="1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969257"/>
                  </a:ext>
                </a:extLst>
              </a:tr>
              <a:tr h="6671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+mn-lt"/>
                        </a:rPr>
                        <a:t>Mass production</a:t>
                      </a:r>
                      <a:endParaRPr lang="ja-JP" sz="1600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+mn-lt"/>
                        </a:rPr>
                        <a:t>Performance / mass production technology </a:t>
                      </a:r>
                      <a:endParaRPr lang="ja-JP" sz="1600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+mn-lt"/>
                        </a:rPr>
                        <a:t>France, </a:t>
                      </a:r>
                      <a:r>
                        <a:rPr lang="en-US" altLang="ja-JP" sz="1600" i="1" kern="100" dirty="0">
                          <a:effectLst/>
                          <a:latin typeface="+mn-lt"/>
                        </a:rPr>
                        <a:t>Germany, </a:t>
                      </a:r>
                      <a:r>
                        <a:rPr lang="en-US" sz="1600" i="1" kern="100" dirty="0">
                          <a:effectLst/>
                          <a:latin typeface="+mn-lt"/>
                        </a:rPr>
                        <a:t>USA </a:t>
                      </a:r>
                      <a:endParaRPr lang="ja-JP" sz="1600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8515319"/>
                  </a:ext>
                </a:extLst>
              </a:tr>
              <a:tr h="6313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+mn-lt"/>
                        </a:rPr>
                        <a:t>Cryomodule transport</a:t>
                      </a:r>
                      <a:endParaRPr lang="ja-JP" sz="1600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+mn-lt"/>
                        </a:rPr>
                        <a:t>Performance assurance after transport</a:t>
                      </a:r>
                      <a:endParaRPr lang="ja-JP" sz="1600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+mn-lt"/>
                        </a:rPr>
                        <a:t>France, </a:t>
                      </a:r>
                      <a:r>
                        <a:rPr lang="en-US" altLang="ja-JP" sz="1600" i="1" kern="100" dirty="0">
                          <a:effectLst/>
                          <a:latin typeface="+mn-lt"/>
                        </a:rPr>
                        <a:t>Germany, </a:t>
                      </a:r>
                      <a:r>
                        <a:rPr lang="en-US" sz="1600" i="1" kern="100" dirty="0">
                          <a:effectLst/>
                          <a:latin typeface="+mn-lt"/>
                        </a:rPr>
                        <a:t>USA</a:t>
                      </a:r>
                      <a:endParaRPr lang="ja-JP" sz="1600" i="1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2880957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4CD9BC-426A-45D5-A2B3-2E817038DAB0}"/>
              </a:ext>
            </a:extLst>
          </p:cNvPr>
          <p:cNvSpPr txBox="1"/>
          <p:nvPr/>
        </p:nvSpPr>
        <p:spPr>
          <a:xfrm>
            <a:off x="2324186" y="2327114"/>
            <a:ext cx="433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solidFill>
                  <a:srgbClr val="7030A0"/>
                </a:solidFill>
              </a:rPr>
              <a:t>Technical preparation at preparation phase</a:t>
            </a:r>
            <a:endParaRPr kumimoji="1" lang="ja-JP" altLang="en-US" b="1" i="1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B2AC0E-1B06-4FEA-B1B8-4E7732360C09}"/>
              </a:ext>
            </a:extLst>
          </p:cNvPr>
          <p:cNvSpPr txBox="1"/>
          <p:nvPr/>
        </p:nvSpPr>
        <p:spPr>
          <a:xfrm>
            <a:off x="2591691" y="2689524"/>
            <a:ext cx="6311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1600" b="1" i="1" dirty="0"/>
              <a:t>International collaboration</a:t>
            </a:r>
          </a:p>
          <a:p>
            <a:r>
              <a:rPr lang="en-US" altLang="ja-JP" sz="1600" i="1" dirty="0"/>
              <a:t>        - Performance test of cost reduction and mass production preparation</a:t>
            </a:r>
          </a:p>
          <a:p>
            <a:r>
              <a:rPr lang="en-US" altLang="ja-JP" sz="1600" i="1" dirty="0"/>
              <a:t>        - Transport of the cryomodules produced by the different regions</a:t>
            </a:r>
            <a:endParaRPr kumimoji="1" lang="ja-JP" altLang="en-US" sz="1600" i="1" dirty="0"/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85F214A-DCF3-4277-BD35-7EBFAF46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A7B61C09-99FB-4E2D-B74C-F8D45F0F524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65AF2C3-A529-4498-8D1C-F7887A3A6141}"/>
              </a:ext>
            </a:extLst>
          </p:cNvPr>
          <p:cNvSpPr/>
          <p:nvPr/>
        </p:nvSpPr>
        <p:spPr>
          <a:xfrm>
            <a:off x="2591691" y="1524151"/>
            <a:ext cx="744538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600" i="1" dirty="0"/>
              <a:t>Mass production : New production method (cost reduction) and the yields</a:t>
            </a:r>
            <a:endParaRPr kumimoji="1" lang="en-US" altLang="ja-JP" sz="1600" i="1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1600" i="1" kern="100" dirty="0"/>
              <a:t>Cryomodule transport</a:t>
            </a:r>
            <a:r>
              <a:rPr lang="en-US" altLang="ja-JP" sz="1600" i="1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ja-JP" sz="1600" i="1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20EC00-46E6-4DAF-A447-DE180C24249C}"/>
              </a:ext>
            </a:extLst>
          </p:cNvPr>
          <p:cNvSpPr txBox="1"/>
          <p:nvPr/>
        </p:nvSpPr>
        <p:spPr>
          <a:xfrm>
            <a:off x="2324186" y="1238260"/>
            <a:ext cx="629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solidFill>
                  <a:srgbClr val="7030A0"/>
                </a:solidFill>
              </a:rPr>
              <a:t>Technical concern pointed out by SCJ and MEXT’s advisory panel</a:t>
            </a:r>
            <a:endParaRPr kumimoji="1" lang="ja-JP" altLang="en-US" b="1" i="1" dirty="0">
              <a:solidFill>
                <a:srgbClr val="7030A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45F2FB-4866-49CC-9BED-E2155864A5EB}"/>
              </a:ext>
            </a:extLst>
          </p:cNvPr>
          <p:cNvSpPr txBox="1"/>
          <p:nvPr/>
        </p:nvSpPr>
        <p:spPr>
          <a:xfrm>
            <a:off x="1971433" y="824809"/>
            <a:ext cx="3326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i="1" kern="100" dirty="0">
                <a:solidFill>
                  <a:srgbClr val="0070C0"/>
                </a:solidFill>
                <a:ea typeface="游明朝" panose="02020400000000000000" pitchFamily="18" charset="-128"/>
                <a:cs typeface="Times New Roman" panose="02020603050405020304" pitchFamily="18" charset="0"/>
              </a:rPr>
              <a:t>Technical Preparation of SCRF</a:t>
            </a:r>
            <a:endParaRPr lang="ja-JP" altLang="ja-JP" sz="2000" b="1" i="1" kern="100" dirty="0">
              <a:solidFill>
                <a:srgbClr val="0070C0"/>
              </a:solidFill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F069BC-49E1-4524-9467-32F801CD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6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A1DDA4-4381-429D-9BC7-436D5553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D2D4D-D7E6-45C6-AC3E-ADD5E16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54F8205C-53F2-4FC3-AB38-4372D95CE470}" type="slidenum">
              <a:rPr kumimoji="1"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69B23A-A6DE-438E-AA5D-12FBCCC7D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02" y="1175187"/>
            <a:ext cx="7251396" cy="47484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1D854B-7D7A-4E86-A51A-0A0A1B555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23" y="3602535"/>
            <a:ext cx="1652432" cy="8203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9AD20FF-54AB-41F6-B307-6B9106D19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1" y="3866907"/>
            <a:ext cx="1652432" cy="82036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24E9F3-9628-4269-91C8-DCD93470A2FB}"/>
              </a:ext>
            </a:extLst>
          </p:cNvPr>
          <p:cNvSpPr txBox="1"/>
          <p:nvPr/>
        </p:nvSpPr>
        <p:spPr>
          <a:xfrm>
            <a:off x="1" y="19272"/>
            <a:ext cx="12191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801AE9-E104-4A20-93E1-5C9ECE911422}"/>
              </a:ext>
            </a:extLst>
          </p:cNvPr>
          <p:cNvSpPr txBox="1"/>
          <p:nvPr/>
        </p:nvSpPr>
        <p:spPr>
          <a:xfrm>
            <a:off x="2635919" y="2181239"/>
            <a:ext cx="52770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736A6-9FEA-42C4-A734-761BD93D423A}"/>
              </a:ext>
            </a:extLst>
          </p:cNvPr>
          <p:cNvSpPr txBox="1"/>
          <p:nvPr/>
        </p:nvSpPr>
        <p:spPr>
          <a:xfrm>
            <a:off x="7833581" y="2286021"/>
            <a:ext cx="106631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855203-62FE-4C25-89AA-B8722C2396C6}"/>
              </a:ext>
            </a:extLst>
          </p:cNvPr>
          <p:cNvSpPr txBox="1"/>
          <p:nvPr/>
        </p:nvSpPr>
        <p:spPr>
          <a:xfrm>
            <a:off x="5206767" y="2214317"/>
            <a:ext cx="76815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0B0C3D-30C2-4945-B077-0DBEE0486E0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lum bright="19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430" y="2945813"/>
            <a:ext cx="1135331" cy="2274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22818A4-58F1-41AC-8174-D5EC7ED9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66" y="3672233"/>
            <a:ext cx="1652432" cy="8203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9097A8-5306-4022-AEA3-78E281FB5D65}"/>
              </a:ext>
            </a:extLst>
          </p:cNvPr>
          <p:cNvSpPr txBox="1"/>
          <p:nvPr/>
        </p:nvSpPr>
        <p:spPr>
          <a:xfrm>
            <a:off x="5883456" y="2858684"/>
            <a:ext cx="58862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50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706BE19-94C5-4AE0-B81F-BA6CB34164E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lum bright="19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4729" y="2773260"/>
            <a:ext cx="1135331" cy="227431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D0593FC-3D16-4E4A-941B-15A5E18452B0}"/>
              </a:ext>
            </a:extLst>
          </p:cNvPr>
          <p:cNvSpPr txBox="1"/>
          <p:nvPr/>
        </p:nvSpPr>
        <p:spPr>
          <a:xfrm>
            <a:off x="8892463" y="2686131"/>
            <a:ext cx="4732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6BC71A9-2B7F-4259-BE5A-8299E26987A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lum bright="19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481" y="2710444"/>
            <a:ext cx="1135331" cy="22743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D076A4B-057A-474E-B8BC-ABC846C9C921}"/>
              </a:ext>
            </a:extLst>
          </p:cNvPr>
          <p:cNvSpPr txBox="1"/>
          <p:nvPr/>
        </p:nvSpPr>
        <p:spPr>
          <a:xfrm>
            <a:off x="3355215" y="2623315"/>
            <a:ext cx="4732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C411992-49E3-44A5-B84C-7EE13DDCB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40" y="3018814"/>
            <a:ext cx="1049177" cy="50400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F98B837-6EAB-46DB-9DAD-4421702F10C7}"/>
              </a:ext>
            </a:extLst>
          </p:cNvPr>
          <p:cNvSpPr txBox="1"/>
          <p:nvPr/>
        </p:nvSpPr>
        <p:spPr>
          <a:xfrm>
            <a:off x="3107201" y="3059153"/>
            <a:ext cx="4732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AADBF3AF-1989-4A63-BA1B-A6BCF337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58" y="3084460"/>
            <a:ext cx="1049177" cy="504004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1D5C831-F5CD-43BE-B7D0-F840E8158348}"/>
              </a:ext>
            </a:extLst>
          </p:cNvPr>
          <p:cNvSpPr txBox="1"/>
          <p:nvPr/>
        </p:nvSpPr>
        <p:spPr>
          <a:xfrm>
            <a:off x="8848219" y="3124799"/>
            <a:ext cx="4732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391FFB38-C070-4AB6-904D-4C50B3523C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15" y="3270816"/>
            <a:ext cx="1049177" cy="504004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CBE3887-E593-4C60-9565-D142F1DF7DF0}"/>
              </a:ext>
            </a:extLst>
          </p:cNvPr>
          <p:cNvSpPr txBox="1"/>
          <p:nvPr/>
        </p:nvSpPr>
        <p:spPr>
          <a:xfrm>
            <a:off x="5868458" y="3329524"/>
            <a:ext cx="9669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&gt;16+8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42191F5-AE79-4805-9C0F-E5F6C264B0E5}"/>
              </a:ext>
            </a:extLst>
          </p:cNvPr>
          <p:cNvSpPr txBox="1"/>
          <p:nvPr/>
        </p:nvSpPr>
        <p:spPr>
          <a:xfrm>
            <a:off x="1348641" y="841364"/>
            <a:ext cx="9494715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mass production starts, tuner design should be fixed!!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吹き出し: 角を丸めた四角形 51">
            <a:extLst>
              <a:ext uri="{FF2B5EF4-FFF2-40B4-BE49-F238E27FC236}">
                <a16:creationId xmlns:a16="http://schemas.microsoft.com/office/drawing/2014/main" id="{08C79341-A3FD-442E-B74F-A930ECA8FCC6}"/>
              </a:ext>
            </a:extLst>
          </p:cNvPr>
          <p:cNvSpPr/>
          <p:nvPr/>
        </p:nvSpPr>
        <p:spPr>
          <a:xfrm>
            <a:off x="8320246" y="1678419"/>
            <a:ext cx="3740811" cy="463589"/>
          </a:xfrm>
          <a:prstGeom prst="wedgeRoundRectCallout">
            <a:avLst>
              <a:gd name="adj1" fmla="val -32178"/>
              <a:gd name="adj2" fmla="val -9301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by Japan-U.S. collaboration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0B58FAF-6083-4E3E-A04B-FDE7E8D893C3}"/>
              </a:ext>
            </a:extLst>
          </p:cNvPr>
          <p:cNvSpPr txBox="1"/>
          <p:nvPr/>
        </p:nvSpPr>
        <p:spPr>
          <a:xfrm>
            <a:off x="6373472" y="4257253"/>
            <a:ext cx="85151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&gt;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2+1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8A2B438-BAB5-4C8C-8166-033A80D24C83}"/>
              </a:ext>
            </a:extLst>
          </p:cNvPr>
          <p:cNvSpPr txBox="1"/>
          <p:nvPr/>
        </p:nvSpPr>
        <p:spPr>
          <a:xfrm>
            <a:off x="3609140" y="3952088"/>
            <a:ext cx="4732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69CD6C9-01FD-4652-80B4-EF6680031F59}"/>
              </a:ext>
            </a:extLst>
          </p:cNvPr>
          <p:cNvSpPr txBox="1"/>
          <p:nvPr/>
        </p:nvSpPr>
        <p:spPr>
          <a:xfrm>
            <a:off x="9337398" y="4071874"/>
            <a:ext cx="4732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95D7D7C-5ABD-495B-AB5F-BA0F9DD9C7E4}"/>
              </a:ext>
            </a:extLst>
          </p:cNvPr>
          <p:cNvSpPr txBox="1"/>
          <p:nvPr/>
        </p:nvSpPr>
        <p:spPr>
          <a:xfrm>
            <a:off x="1807678" y="5602324"/>
            <a:ext cx="857664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lab. is responsible for cavity, power coupler, tuner, CM, etc.?</a:t>
            </a:r>
          </a:p>
          <a:p>
            <a:pPr algn="ctr"/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cavities, couplers, CMs are produced?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2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A1DDA4-4381-429D-9BC7-436D5553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D2D4D-D7E6-45C6-AC3E-ADD5E16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54F8205C-53F2-4FC3-AB38-4372D95CE470}" type="slidenum">
              <a:rPr kumimoji="1"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69B23A-A6DE-438E-AA5D-12FBCCC7D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02" y="1175187"/>
            <a:ext cx="7251396" cy="47484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1D854B-7D7A-4E86-A51A-0A0A1B555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78" y="3388653"/>
            <a:ext cx="1652432" cy="8203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9AD20FF-54AB-41F6-B307-6B9106D19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46" y="2901103"/>
            <a:ext cx="1652432" cy="820367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D93023EE-421D-4FD6-9601-A5DDF6D7CB05}"/>
              </a:ext>
            </a:extLst>
          </p:cNvPr>
          <p:cNvSpPr/>
          <p:nvPr/>
        </p:nvSpPr>
        <p:spPr>
          <a:xfrm rot="5400000">
            <a:off x="6763307" y="1912666"/>
            <a:ext cx="343550" cy="1633323"/>
          </a:xfrm>
          <a:prstGeom prst="down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カーブ 12">
            <a:extLst>
              <a:ext uri="{FF2B5EF4-FFF2-40B4-BE49-F238E27FC236}">
                <a16:creationId xmlns:a16="http://schemas.microsoft.com/office/drawing/2014/main" id="{E2867FA3-7603-4FE2-AFA5-A700B0E3BACB}"/>
              </a:ext>
            </a:extLst>
          </p:cNvPr>
          <p:cNvSpPr/>
          <p:nvPr/>
        </p:nvSpPr>
        <p:spPr>
          <a:xfrm rot="16611025">
            <a:off x="4148095" y="1809518"/>
            <a:ext cx="584993" cy="2731404"/>
          </a:xfrm>
          <a:prstGeom prst="curved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24E9F3-9628-4269-91C8-DCD93470A2FB}"/>
              </a:ext>
            </a:extLst>
          </p:cNvPr>
          <p:cNvSpPr txBox="1"/>
          <p:nvPr/>
        </p:nvSpPr>
        <p:spPr>
          <a:xfrm>
            <a:off x="48264" y="-104361"/>
            <a:ext cx="121919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Cryomodule transportation from overseas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801AE9-E104-4A20-93E1-5C9ECE911422}"/>
              </a:ext>
            </a:extLst>
          </p:cNvPr>
          <p:cNvSpPr txBox="1"/>
          <p:nvPr/>
        </p:nvSpPr>
        <p:spPr>
          <a:xfrm>
            <a:off x="2635919" y="2181239"/>
            <a:ext cx="52770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736A6-9FEA-42C4-A734-761BD93D423A}"/>
              </a:ext>
            </a:extLst>
          </p:cNvPr>
          <p:cNvSpPr txBox="1"/>
          <p:nvPr/>
        </p:nvSpPr>
        <p:spPr>
          <a:xfrm>
            <a:off x="7833581" y="2286021"/>
            <a:ext cx="106631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855203-62FE-4C25-89AA-B8722C2396C6}"/>
              </a:ext>
            </a:extLst>
          </p:cNvPr>
          <p:cNvSpPr txBox="1"/>
          <p:nvPr/>
        </p:nvSpPr>
        <p:spPr>
          <a:xfrm>
            <a:off x="5206767" y="2214317"/>
            <a:ext cx="76815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7A4848-B267-4794-B47F-368B90127623}"/>
              </a:ext>
            </a:extLst>
          </p:cNvPr>
          <p:cNvSpPr txBox="1"/>
          <p:nvPr/>
        </p:nvSpPr>
        <p:spPr>
          <a:xfrm>
            <a:off x="624031" y="5050766"/>
            <a:ext cx="2795958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CM production/test </a:t>
            </a:r>
          </a:p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@America/EU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07E769-B78A-4BF7-BF69-45980BF7D31D}"/>
              </a:ext>
            </a:extLst>
          </p:cNvPr>
          <p:cNvSpPr txBox="1"/>
          <p:nvPr/>
        </p:nvSpPr>
        <p:spPr>
          <a:xfrm>
            <a:off x="4994580" y="5093443"/>
            <a:ext cx="2202847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pPr algn="ctr"/>
            <a:r>
              <a:rPr lang="en-US" altLang="ja-JP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(Surface shipment)</a:t>
            </a:r>
            <a:endParaRPr kumimoji="1" lang="ja-JP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EC2C92-C4BE-47DD-AE40-032CB14EC7CB}"/>
              </a:ext>
            </a:extLst>
          </p:cNvPr>
          <p:cNvSpPr txBox="1"/>
          <p:nvPr/>
        </p:nvSpPr>
        <p:spPr>
          <a:xfrm>
            <a:off x="8366740" y="5247331"/>
            <a:ext cx="300755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inspection/test @Japan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23E90F04-2268-42AC-9107-6E65E2C3C816}"/>
              </a:ext>
            </a:extLst>
          </p:cNvPr>
          <p:cNvSpPr/>
          <p:nvPr/>
        </p:nvSpPr>
        <p:spPr>
          <a:xfrm>
            <a:off x="4082460" y="5225597"/>
            <a:ext cx="552323" cy="470037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1B1EEABF-508B-4EBA-A7AC-AEE37F65B959}"/>
              </a:ext>
            </a:extLst>
          </p:cNvPr>
          <p:cNvSpPr/>
          <p:nvPr/>
        </p:nvSpPr>
        <p:spPr>
          <a:xfrm>
            <a:off x="7557419" y="5218591"/>
            <a:ext cx="552323" cy="470037"/>
          </a:xfrm>
          <a:prstGeom prst="rightArrow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B7DA1DE-1670-48C0-AA06-8B675D69D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98" y="2397881"/>
            <a:ext cx="3089538" cy="227442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79788A2-3E5B-4CB7-BF68-C1BE40349A62}"/>
              </a:ext>
            </a:extLst>
          </p:cNvPr>
          <p:cNvSpPr txBox="1"/>
          <p:nvPr/>
        </p:nvSpPr>
        <p:spPr>
          <a:xfrm>
            <a:off x="8692539" y="4492007"/>
            <a:ext cx="348364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Multi-beam klystron transportation from Japan to EU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吹き出し: 角を丸めた四角形 34">
            <a:extLst>
              <a:ext uri="{FF2B5EF4-FFF2-40B4-BE49-F238E27FC236}">
                <a16:creationId xmlns:a16="http://schemas.microsoft.com/office/drawing/2014/main" id="{54671838-E2C9-4D8A-A998-D56316FBFA25}"/>
              </a:ext>
            </a:extLst>
          </p:cNvPr>
          <p:cNvSpPr/>
          <p:nvPr/>
        </p:nvSpPr>
        <p:spPr>
          <a:xfrm>
            <a:off x="48264" y="4265635"/>
            <a:ext cx="4510857" cy="343551"/>
          </a:xfrm>
          <a:prstGeom prst="wedgeRoundRectCallout">
            <a:avLst>
              <a:gd name="adj1" fmla="val -18327"/>
              <a:gd name="adj2" fmla="val 156551"/>
              <a:gd name="adj3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conforming to high-pressure gas regulation</a:t>
            </a:r>
            <a:endParaRPr kumimoji="1" lang="ja-JP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21F3855B-7FD8-4629-B9DB-A8A556FDBA55}"/>
              </a:ext>
            </a:extLst>
          </p:cNvPr>
          <p:cNvSpPr/>
          <p:nvPr/>
        </p:nvSpPr>
        <p:spPr>
          <a:xfrm>
            <a:off x="3669874" y="1188081"/>
            <a:ext cx="4259017" cy="952159"/>
          </a:xfrm>
          <a:custGeom>
            <a:avLst/>
            <a:gdLst>
              <a:gd name="connsiteX0" fmla="*/ 0 w 4259017"/>
              <a:gd name="connsiteY0" fmla="*/ 743504 h 952159"/>
              <a:gd name="connsiteX1" fmla="*/ 1436037 w 4259017"/>
              <a:gd name="connsiteY1" fmla="*/ 123676 h 952159"/>
              <a:gd name="connsiteX2" fmla="*/ 2921170 w 4259017"/>
              <a:gd name="connsiteY2" fmla="*/ 74581 h 952159"/>
              <a:gd name="connsiteX3" fmla="*/ 4259017 w 4259017"/>
              <a:gd name="connsiteY3" fmla="*/ 952159 h 9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017" h="952159">
                <a:moveTo>
                  <a:pt x="0" y="743504"/>
                </a:moveTo>
                <a:cubicBezTo>
                  <a:pt x="474587" y="489333"/>
                  <a:pt x="949175" y="235163"/>
                  <a:pt x="1436037" y="123676"/>
                </a:cubicBezTo>
                <a:cubicBezTo>
                  <a:pt x="1922899" y="12189"/>
                  <a:pt x="2450673" y="-63499"/>
                  <a:pt x="2921170" y="74581"/>
                </a:cubicBezTo>
                <a:cubicBezTo>
                  <a:pt x="3391667" y="212661"/>
                  <a:pt x="3825342" y="582410"/>
                  <a:pt x="4259017" y="952159"/>
                </a:cubicBezTo>
              </a:path>
            </a:pathLst>
          </a:custGeom>
          <a:noFill/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C39A667-E079-42DE-B7AE-C483846F96D8}"/>
              </a:ext>
            </a:extLst>
          </p:cNvPr>
          <p:cNvSpPr txBox="1"/>
          <p:nvPr/>
        </p:nvSpPr>
        <p:spPr>
          <a:xfrm>
            <a:off x="5855656" y="879730"/>
            <a:ext cx="389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ja-JP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D87666-9773-854F-BFDD-EAAB8D304F5A}"/>
              </a:ext>
            </a:extLst>
          </p:cNvPr>
          <p:cNvSpPr txBox="1"/>
          <p:nvPr/>
        </p:nvSpPr>
        <p:spPr>
          <a:xfrm>
            <a:off x="1448180" y="5984762"/>
            <a:ext cx="95462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Helvetica" pitchFamily="2" charset="0"/>
              </a:rPr>
              <a:t>Note:  </a:t>
            </a:r>
            <a:r>
              <a:rPr kumimoji="1" lang="en-US" altLang="ja-JP" dirty="0">
                <a:solidFill>
                  <a:srgbClr val="0070C0"/>
                </a:solidFill>
                <a:latin typeface="Helvetica" pitchFamily="2" charset="0"/>
              </a:rPr>
              <a:t>Returning the CMs to Europe/Americas for redundant confirmations, to be discussed. </a:t>
            </a:r>
            <a:endParaRPr kumimoji="1" lang="ja-JP" altLang="en-US">
              <a:solidFill>
                <a:srgbClr val="0070C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1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A1DDA4-4381-429D-9BC7-436D5553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9940"/>
            <a:ext cx="12192000" cy="365125"/>
          </a:xfrm>
        </p:spPr>
        <p:txBody>
          <a:bodyPr/>
          <a:lstStyle/>
          <a:p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D2D4D-D7E6-45C6-AC3E-ADD5E16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F8205C-53F2-4FC3-AB38-4372D95CE470}" type="slidenum">
              <a:rPr kumimoji="1"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65CD10-221E-4B23-A8C7-4C8783611014}"/>
              </a:ext>
            </a:extLst>
          </p:cNvPr>
          <p:cNvSpPr txBox="1"/>
          <p:nvPr/>
        </p:nvSpPr>
        <p:spPr>
          <a:xfrm>
            <a:off x="1" y="19272"/>
            <a:ext cx="12191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 of Japan (KEK)…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 descr="D:\DOCs\主幹\COI\COI-outside.jpg">
            <a:extLst>
              <a:ext uri="{FF2B5EF4-FFF2-40B4-BE49-F238E27FC236}">
                <a16:creationId xmlns:a16="http://schemas.microsoft.com/office/drawing/2014/main" id="{CC67E05D-3DE4-47C2-9D3C-5BE7638E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3" y="3687452"/>
            <a:ext cx="5300284" cy="26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 descr="屋内, テーブル, キッチン, カウンター が含まれている画像&#10;&#10;自動的に生成された説明">
            <a:extLst>
              <a:ext uri="{FF2B5EF4-FFF2-40B4-BE49-F238E27FC236}">
                <a16:creationId xmlns:a16="http://schemas.microsoft.com/office/drawing/2014/main" id="{FD01706E-FD66-4323-B537-775301DD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826" y="3687452"/>
            <a:ext cx="4193983" cy="2668898"/>
          </a:xfrm>
          <a:prstGeom prst="rect">
            <a:avLst/>
          </a:prstGeom>
        </p:spPr>
      </p:pic>
      <p:pic>
        <p:nvPicPr>
          <p:cNvPr id="18" name="図 17" descr="屋外, 建物, 駐車, 大きい が含まれている画像&#10;&#10;自動的に生成された説明">
            <a:extLst>
              <a:ext uri="{FF2B5EF4-FFF2-40B4-BE49-F238E27FC236}">
                <a16:creationId xmlns:a16="http://schemas.microsoft.com/office/drawing/2014/main" id="{254B3621-397A-4160-B0EB-F21E7C94D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23" y="1121171"/>
            <a:ext cx="7841989" cy="187921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8BE85F-EDC8-4A33-B322-02709062DEF8}"/>
              </a:ext>
            </a:extLst>
          </p:cNvPr>
          <p:cNvSpPr txBox="1"/>
          <p:nvPr/>
        </p:nvSpPr>
        <p:spPr>
          <a:xfrm>
            <a:off x="420723" y="1121171"/>
            <a:ext cx="62709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STF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8B26AF-920D-4C02-8B6D-510B7B98D65F}"/>
              </a:ext>
            </a:extLst>
          </p:cNvPr>
          <p:cNvSpPr txBox="1"/>
          <p:nvPr/>
        </p:nvSpPr>
        <p:spPr>
          <a:xfrm>
            <a:off x="425351" y="3690837"/>
            <a:ext cx="627096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70FDFFD-1FE2-43DB-88F6-CAD72062A53A}"/>
              </a:ext>
            </a:extLst>
          </p:cNvPr>
          <p:cNvSpPr txBox="1"/>
          <p:nvPr/>
        </p:nvSpPr>
        <p:spPr>
          <a:xfrm>
            <a:off x="6824120" y="3694222"/>
            <a:ext cx="641522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CFF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22839FF8-D36B-4613-8472-2669975818A8}"/>
              </a:ext>
            </a:extLst>
          </p:cNvPr>
          <p:cNvSpPr/>
          <p:nvPr/>
        </p:nvSpPr>
        <p:spPr>
          <a:xfrm>
            <a:off x="5015881" y="788713"/>
            <a:ext cx="6994741" cy="537826"/>
          </a:xfrm>
          <a:prstGeom prst="wedgeRoundRectCallout">
            <a:avLst>
              <a:gd name="adj1" fmla="val -37772"/>
              <a:gd name="adj2" fmla="val 117002"/>
              <a:gd name="adj3" fmla="val 16667"/>
            </a:avLst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beam acceleration satisfied with ILC spec.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6C5A2751-07C3-40E8-AE35-731DB8F3818C}"/>
              </a:ext>
            </a:extLst>
          </p:cNvPr>
          <p:cNvSpPr/>
          <p:nvPr/>
        </p:nvSpPr>
        <p:spPr>
          <a:xfrm>
            <a:off x="1203082" y="6183649"/>
            <a:ext cx="3164350" cy="537826"/>
          </a:xfrm>
          <a:prstGeom prst="wedgeRoundRectCallout">
            <a:avLst>
              <a:gd name="adj1" fmla="val 24906"/>
              <a:gd name="adj2" fmla="val -97316"/>
              <a:gd name="adj3" fmla="val 16667"/>
            </a:avLst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 of CM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6488781E-13EC-467F-BAB9-1A162D89F0C8}"/>
              </a:ext>
            </a:extLst>
          </p:cNvPr>
          <p:cNvSpPr/>
          <p:nvPr/>
        </p:nvSpPr>
        <p:spPr>
          <a:xfrm>
            <a:off x="7843459" y="6231027"/>
            <a:ext cx="3277448" cy="537826"/>
          </a:xfrm>
          <a:prstGeom prst="wedgeRoundRectCallout">
            <a:avLst>
              <a:gd name="adj1" fmla="val 4865"/>
              <a:gd name="adj2" fmla="val -96119"/>
              <a:gd name="adj3" fmla="val 16667"/>
            </a:avLst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 of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38C452-9E9F-4340-988C-E00C6BA01919}"/>
              </a:ext>
            </a:extLst>
          </p:cNvPr>
          <p:cNvSpPr txBox="1"/>
          <p:nvPr/>
        </p:nvSpPr>
        <p:spPr>
          <a:xfrm>
            <a:off x="0" y="3051420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nfrastructure upgrade for hub-lab. is mandatory!</a:t>
            </a:r>
            <a:endParaRPr kumimoji="1"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3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CA2DFE8-C9D2-4AD3-8EF6-51FB2095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3" y="967980"/>
            <a:ext cx="2153786" cy="3038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A1DDA4-4381-429D-9BC7-436D5553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D2D4D-D7E6-45C6-AC3E-ADD5E16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54F8205C-53F2-4FC3-AB38-4372D95CE470}" type="slidenum">
              <a:rPr kumimoji="1"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89CE8-C1EE-4C1B-846D-8DB03094B1C3}"/>
              </a:ext>
            </a:extLst>
          </p:cNvPr>
          <p:cNvSpPr txBox="1"/>
          <p:nvPr/>
        </p:nvSpPr>
        <p:spPr>
          <a:xfrm>
            <a:off x="1" y="19272"/>
            <a:ext cx="1219199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from each lab. (case of E-JADE)</a:t>
            </a:r>
            <a:endParaRPr kumimoji="1" lang="ja-JP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A65A41F-D1B0-4011-8E54-809A10F0B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2" y="858128"/>
            <a:ext cx="5896832" cy="34192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BEE8FF1-1E5C-41F0-AA23-5D82C050D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/>
          <a:stretch/>
        </p:blipFill>
        <p:spPr>
          <a:xfrm>
            <a:off x="96252" y="4346772"/>
            <a:ext cx="5736188" cy="224899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A945FAE-3312-417B-A06D-68DFD1E16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78" y="4346770"/>
            <a:ext cx="6552922" cy="226816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52937E5-53E3-42A7-8C0F-3B77A236A82E}"/>
              </a:ext>
            </a:extLst>
          </p:cNvPr>
          <p:cNvSpPr txBox="1"/>
          <p:nvPr/>
        </p:nvSpPr>
        <p:spPr>
          <a:xfrm>
            <a:off x="8379913" y="1027403"/>
            <a:ext cx="3726492" cy="2523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SRF sub-groups need to make similar table for each region (Asia, America).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these items, some new contents need to be added to the 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transportation, automation,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budget, human resources…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884626C5-8595-4BAC-8EDC-36E8FE9AA628}"/>
              </a:ext>
            </a:extLst>
          </p:cNvPr>
          <p:cNvSpPr/>
          <p:nvPr/>
        </p:nvSpPr>
        <p:spPr>
          <a:xfrm>
            <a:off x="8294318" y="3926206"/>
            <a:ext cx="3812087" cy="351150"/>
          </a:xfrm>
          <a:prstGeom prst="wedgeRoundRectCallout">
            <a:avLst>
              <a:gd name="adj1" fmla="val -14942"/>
              <a:gd name="adj2" fmla="val -111209"/>
              <a:gd name="adj3" fmla="val 16667"/>
            </a:avLst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 starts development of automation technique</a:t>
            </a:r>
            <a:endParaRPr kumimoji="1" lang="ja-JP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6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42C3F25-154F-4566-ABD8-644AD140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148" y="883611"/>
            <a:ext cx="7726058" cy="546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450" y="0"/>
            <a:ext cx="8845550" cy="670798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Matured SRF technologies</a:t>
            </a:r>
            <a:endParaRPr lang="en-GB" sz="3200" dirty="0">
              <a:latin typeface="+mn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8157856" y="5954674"/>
            <a:ext cx="1969477" cy="311112"/>
          </a:xfrm>
          <a:prstGeom prst="rect">
            <a:avLst/>
          </a:prstGeom>
        </p:spPr>
        <p:txBody>
          <a:bodyPr/>
          <a:lstStyle/>
          <a:p>
            <a:fld id="{DC0A8B60-5C01-C045-B858-59631D4691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2973" y="312099"/>
            <a:ext cx="184731" cy="3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427"/>
            <a:endParaRPr lang="ja-JP" altLang="en-US" sz="1534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648200" y="6356356"/>
            <a:ext cx="5320990" cy="332664"/>
          </a:xfrm>
        </p:spPr>
        <p:txBody>
          <a:bodyPr/>
          <a:lstStyle/>
          <a:p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LCUK Community Planning Meeting for ILC (Shin MICHIZONO)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26301" y="843019"/>
            <a:ext cx="15371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R. </a:t>
            </a:r>
            <a:r>
              <a:rPr kumimoji="1" lang="en-US" altLang="ja-JP" dirty="0" err="1"/>
              <a:t>Geng</a:t>
            </a:r>
            <a:r>
              <a:rPr kumimoji="1" lang="en-US" altLang="ja-JP" dirty="0"/>
              <a:t> (JLAB)</a:t>
            </a:r>
            <a:endParaRPr kumimoji="1" lang="ja-JP" altLang="en-US" dirty="0"/>
          </a:p>
        </p:txBody>
      </p:sp>
      <p:pic>
        <p:nvPicPr>
          <p:cNvPr id="8" name="Picture 2" descr="https://ilc.kek.jp/LCoffice/OfficeAdmin/Test/images/Yamanaka_CFF140509m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3156" y="4260358"/>
            <a:ext cx="2304256" cy="5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g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0644" y="2382794"/>
            <a:ext cx="480282" cy="7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107A409-BC37-4642-8347-9F60F55C0286}"/>
              </a:ext>
            </a:extLst>
          </p:cNvPr>
          <p:cNvCxnSpPr/>
          <p:nvPr/>
        </p:nvCxnSpPr>
        <p:spPr>
          <a:xfrm>
            <a:off x="2606832" y="3204060"/>
            <a:ext cx="64008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E8AC413-885A-483A-BEB3-81A2F8ADF411}"/>
              </a:ext>
            </a:extLst>
          </p:cNvPr>
          <p:cNvSpPr/>
          <p:nvPr/>
        </p:nvSpPr>
        <p:spPr>
          <a:xfrm>
            <a:off x="2606832" y="2707105"/>
            <a:ext cx="6400800" cy="9709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82643" y="2360784"/>
            <a:ext cx="2210349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ILC:</a:t>
            </a:r>
          </a:p>
          <a:p>
            <a:r>
              <a:rPr lang="en-US" altLang="ja-JP" sz="1400" dirty="0"/>
              <a:t>Accept:35 MV/m +/-20%</a:t>
            </a:r>
          </a:p>
          <a:p>
            <a:r>
              <a:rPr kumimoji="1" lang="en-US" altLang="ja-JP" sz="1400" dirty="0"/>
              <a:t>Operate: 31.5MV/m +/-20%</a:t>
            </a:r>
            <a:endParaRPr kumimoji="1" lang="ja-JP" altLang="en-US" sz="14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30C3C5D-00B2-4D8A-B400-9D44096F39C6}"/>
              </a:ext>
            </a:extLst>
          </p:cNvPr>
          <p:cNvSpPr/>
          <p:nvPr/>
        </p:nvSpPr>
        <p:spPr>
          <a:xfrm>
            <a:off x="6734518" y="3596403"/>
            <a:ext cx="2273115" cy="471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BE6ED8-F3BD-48CB-996C-4C905212D8AB}"/>
              </a:ext>
            </a:extLst>
          </p:cNvPr>
          <p:cNvSpPr txBox="1"/>
          <p:nvPr/>
        </p:nvSpPr>
        <p:spPr>
          <a:xfrm>
            <a:off x="9063175" y="3489020"/>
            <a:ext cx="164731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European XFEL</a:t>
            </a:r>
          </a:p>
          <a:p>
            <a:r>
              <a:rPr lang="en-US" altLang="ja-JP" dirty="0"/>
              <a:t>800 cavities </a:t>
            </a:r>
          </a:p>
          <a:p>
            <a:r>
              <a:rPr kumimoji="1" lang="en-US" altLang="ja-JP" dirty="0"/>
              <a:t>(10% of ILC ML)</a:t>
            </a:r>
            <a:endParaRPr kumimoji="1" lang="ja-JP" alt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5BA317A-3756-4E89-9984-BCF5AC8C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18 Sep.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488"/>
    </mc:Choice>
    <mc:Fallback xmlns="">
      <p:transition advTm="3148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8ADE634-0915-48B4-B592-0F0E812EB7BF}"/>
              </a:ext>
            </a:extLst>
          </p:cNvPr>
          <p:cNvSpPr/>
          <p:nvPr/>
        </p:nvSpPr>
        <p:spPr>
          <a:xfrm>
            <a:off x="10896600" y="20096"/>
            <a:ext cx="1273032" cy="101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61" y="4181262"/>
            <a:ext cx="6138789" cy="2408360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2" name="テキスト ボックス 1"/>
          <p:cNvSpPr txBox="1"/>
          <p:nvPr/>
        </p:nvSpPr>
        <p:spPr>
          <a:xfrm>
            <a:off x="0" y="1741907"/>
            <a:ext cx="6010337" cy="1015663"/>
          </a:xfrm>
          <a:prstGeom prst="rect">
            <a:avLst/>
          </a:prstGeom>
          <a:solidFill>
            <a:srgbClr val="FFF3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  <a:ea typeface="Arial" charset="0"/>
                <a:cs typeface="Arial" charset="0"/>
              </a:rPr>
              <a:t>Goal 1: </a:t>
            </a:r>
            <a:r>
              <a:rPr lang="en-US" altLang="ja-JP" dirty="0">
                <a:solidFill>
                  <a:srgbClr val="002060"/>
                </a:solidFill>
                <a:ea typeface="Arial" charset="0"/>
                <a:cs typeface="Arial" charset="0"/>
              </a:rPr>
              <a:t>Establish the ILC final focus method with same optics and comparable beamline tolerances</a:t>
            </a:r>
          </a:p>
          <a:p>
            <a:r>
              <a:rPr lang="en-US" altLang="ja-JP" sz="1600" dirty="0">
                <a:solidFill>
                  <a:srgbClr val="0432FF"/>
                </a:solidFill>
                <a:ea typeface="Arial" charset="0"/>
                <a:cs typeface="Arial" charset="0"/>
              </a:rPr>
              <a:t>ATF2 Goal : </a:t>
            </a:r>
            <a:r>
              <a:rPr lang="en-US" altLang="ja-JP" b="1" dirty="0">
                <a:solidFill>
                  <a:srgbClr val="0432FF"/>
                </a:solidFill>
                <a:ea typeface="Arial" charset="0"/>
                <a:cs typeface="Arial" charset="0"/>
              </a:rPr>
              <a:t>37</a:t>
            </a:r>
            <a:r>
              <a:rPr lang="en-US" altLang="ja-JP" sz="1600" dirty="0">
                <a:solidFill>
                  <a:srgbClr val="0432FF"/>
                </a:solidFill>
                <a:ea typeface="Arial" charset="0"/>
                <a:cs typeface="Arial" charset="0"/>
              </a:rPr>
              <a:t> nm </a:t>
            </a:r>
            <a:r>
              <a:rPr lang="en-US" altLang="ja-JP" sz="1600" dirty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</a:t>
            </a:r>
            <a:r>
              <a:rPr lang="en-US" altLang="ja-JP" sz="1600" dirty="0">
                <a:solidFill>
                  <a:srgbClr val="0432FF"/>
                </a:solidFill>
                <a:ea typeface="Arial" charset="0"/>
                <a:cs typeface="Arial" charset="0"/>
              </a:rPr>
              <a:t> ILC </a:t>
            </a:r>
            <a:r>
              <a:rPr lang="en-US" altLang="ja-JP" b="1" dirty="0">
                <a:solidFill>
                  <a:srgbClr val="0432FF"/>
                </a:solidFill>
                <a:ea typeface="Arial" charset="0"/>
                <a:cs typeface="Arial" charset="0"/>
              </a:rPr>
              <a:t>7.7</a:t>
            </a:r>
            <a:r>
              <a:rPr lang="en-US" altLang="ja-JP" sz="1600" dirty="0">
                <a:solidFill>
                  <a:srgbClr val="0432FF"/>
                </a:solidFill>
                <a:ea typeface="Arial" charset="0"/>
                <a:cs typeface="Arial" charset="0"/>
              </a:rPr>
              <a:t> nm (ILC250); </a:t>
            </a:r>
            <a:r>
              <a:rPr lang="en-US" altLang="ja-JP" dirty="0">
                <a:solidFill>
                  <a:srgbClr val="FF0000"/>
                </a:solidFill>
                <a:ea typeface="Arial" charset="0"/>
                <a:cs typeface="Arial" charset="0"/>
              </a:rPr>
              <a:t>achieved </a:t>
            </a:r>
            <a:r>
              <a:rPr lang="en-US" altLang="ja-JP" sz="2400" b="1" dirty="0">
                <a:solidFill>
                  <a:srgbClr val="FF0000"/>
                </a:solidFill>
                <a:ea typeface="Arial" charset="0"/>
                <a:cs typeface="Arial" charset="0"/>
              </a:rPr>
              <a:t>41 </a:t>
            </a:r>
            <a:r>
              <a:rPr lang="en-US" altLang="ja-JP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nm </a:t>
            </a:r>
            <a:r>
              <a:rPr lang="en-US" altLang="ja-JP" dirty="0">
                <a:solidFill>
                  <a:srgbClr val="FF0000"/>
                </a:solidFill>
                <a:ea typeface="Arial" charset="0"/>
                <a:cs typeface="Arial" charset="0"/>
              </a:rPr>
              <a:t>(2016)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50801" y="20096"/>
            <a:ext cx="89251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ea typeface="Arial" charset="0"/>
                <a:cs typeface="Arial" charset="0"/>
              </a:rPr>
              <a:t>Nano-beam R&amp;D at ATF2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14544" y="1732395"/>
            <a:ext cx="6138789" cy="8586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lIns="27342" tIns="13671" rIns="27342" bIns="13671" rtlCol="0">
            <a:spAutoFit/>
          </a:bodyPr>
          <a:lstStyle/>
          <a:p>
            <a:pPr marL="88900"/>
            <a:r>
              <a:rPr lang="en-US" altLang="ja-JP" b="1" dirty="0">
                <a:solidFill>
                  <a:srgbClr val="002060"/>
                </a:solidFill>
                <a:ea typeface="Arial" charset="0"/>
                <a:cs typeface="Arial" charset="0"/>
              </a:rPr>
              <a:t>Goal 2: </a:t>
            </a:r>
            <a:r>
              <a:rPr lang="en-US" altLang="ja-JP" dirty="0">
                <a:solidFill>
                  <a:srgbClr val="002060"/>
                </a:solidFill>
                <a:ea typeface="Arial" charset="0"/>
                <a:cs typeface="Arial" charset="0"/>
              </a:rPr>
              <a:t>Develop the position stabilization for the ILC collision </a:t>
            </a:r>
          </a:p>
          <a:p>
            <a:pPr marL="374650" indent="-285750">
              <a:buFont typeface="Wingdings" charset="2"/>
              <a:buChar char="l"/>
            </a:pPr>
            <a:r>
              <a:rPr lang="en-US" altLang="ja-JP" sz="1600" b="1" dirty="0">
                <a:solidFill>
                  <a:srgbClr val="FF0000"/>
                </a:solidFill>
                <a:ea typeface="Arial" charset="0"/>
                <a:cs typeface="Arial" charset="0"/>
              </a:rPr>
              <a:t>FB latency</a:t>
            </a:r>
            <a:r>
              <a:rPr lang="en-US" altLang="ja-JP" sz="16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133 </a:t>
            </a:r>
            <a:r>
              <a:rPr lang="en-US" altLang="ja-JP" b="1" dirty="0" err="1">
                <a:solidFill>
                  <a:srgbClr val="FF0000"/>
                </a:solidFill>
                <a:ea typeface="Arial" charset="0"/>
                <a:cs typeface="Arial" charset="0"/>
              </a:rPr>
              <a:t>nsec</a:t>
            </a:r>
            <a:r>
              <a:rPr lang="en-US" altLang="ja-JP" b="1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a typeface="Arial" charset="0"/>
                <a:cs typeface="Arial" charset="0"/>
              </a:rPr>
              <a:t>achieved       </a:t>
            </a:r>
            <a:r>
              <a:rPr lang="en-US" altLang="ja-JP" sz="1600" dirty="0">
                <a:solidFill>
                  <a:srgbClr val="002060"/>
                </a:solidFill>
                <a:ea typeface="Arial" charset="0"/>
                <a:cs typeface="Arial" charset="0"/>
              </a:rPr>
              <a:t>(target: &lt; 366 </a:t>
            </a:r>
            <a:r>
              <a:rPr lang="en-US" altLang="ja-JP" sz="1600" dirty="0" err="1">
                <a:solidFill>
                  <a:srgbClr val="002060"/>
                </a:solidFill>
                <a:ea typeface="Arial" charset="0"/>
                <a:cs typeface="Arial" charset="0"/>
              </a:rPr>
              <a:t>nsec</a:t>
            </a:r>
            <a:r>
              <a:rPr lang="en-US" altLang="ja-JP" sz="1600" dirty="0">
                <a:solidFill>
                  <a:srgbClr val="002060"/>
                </a:solidFill>
                <a:ea typeface="Arial" charset="0"/>
                <a:cs typeface="Arial" charset="0"/>
              </a:rPr>
              <a:t>) </a:t>
            </a:r>
            <a:endParaRPr lang="en-US" altLang="ja-JP" sz="1600" b="1" dirty="0">
              <a:solidFill>
                <a:srgbClr val="002060"/>
              </a:solidFill>
              <a:ea typeface="Arial" charset="0"/>
              <a:cs typeface="Arial" charset="0"/>
            </a:endParaRPr>
          </a:p>
          <a:p>
            <a:pPr marL="374650" indent="-285750">
              <a:buFont typeface="Wingdings" charset="2"/>
              <a:buChar char="l"/>
            </a:pPr>
            <a:r>
              <a:rPr lang="en-US" altLang="ja-JP" sz="1600" b="1" dirty="0">
                <a:solidFill>
                  <a:srgbClr val="0432FF"/>
                </a:solidFill>
                <a:ea typeface="Arial" charset="0"/>
                <a:cs typeface="Arial" charset="0"/>
              </a:rPr>
              <a:t>positon jitter at IP: 106 </a:t>
            </a:r>
            <a:r>
              <a:rPr lang="en-US" altLang="ja-JP" sz="1600" b="1" dirty="0">
                <a:solidFill>
                  <a:srgbClr val="0432FF"/>
                </a:solidFill>
                <a:ea typeface="Arial" charset="0"/>
                <a:cs typeface="Arial" charset="0"/>
                <a:sym typeface="Wingdings"/>
              </a:rPr>
              <a:t> 41 nm (2018) </a:t>
            </a:r>
            <a:r>
              <a:rPr lang="en-US" altLang="ja-JP" sz="1400" dirty="0">
                <a:ea typeface="Arial" charset="0"/>
                <a:cs typeface="Arial" charset="0"/>
                <a:sym typeface="Wingdings"/>
              </a:rPr>
              <a:t>(limited by the BPM resolution)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270885" y="5787595"/>
            <a:ext cx="1225316" cy="751317"/>
          </a:xfrm>
          <a:prstGeom prst="ellipse">
            <a:avLst/>
          </a:prstGeom>
          <a:noFill/>
          <a:ln w="254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199407" y="31933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46" y="2907089"/>
            <a:ext cx="8018258" cy="1682603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20" name="正方形/長方形 19"/>
          <p:cNvSpPr/>
          <p:nvPr/>
        </p:nvSpPr>
        <p:spPr>
          <a:xfrm>
            <a:off x="2402406" y="4589692"/>
            <a:ext cx="3481137" cy="400091"/>
          </a:xfrm>
          <a:prstGeom prst="rect">
            <a:avLst/>
          </a:prstGeom>
          <a:solidFill>
            <a:schemeClr val="bg1"/>
          </a:solidFill>
        </p:spPr>
        <p:txBody>
          <a:bodyPr wrap="square" lIns="91421" tIns="45711" rIns="91421" bIns="45711">
            <a:spAutoFit/>
          </a:bodyPr>
          <a:lstStyle/>
          <a:p>
            <a:r>
              <a:rPr lang="en-US" altLang="fr-FR" sz="2000" b="1" dirty="0">
                <a:solidFill>
                  <a:srgbClr val="000000"/>
                </a:solidFill>
                <a:cs typeface="Times New Roman" pitchFamily="18" charset="0"/>
              </a:rPr>
              <a:t>History of ATF2 small beam </a:t>
            </a:r>
            <a:endParaRPr lang="ja-JP" altLang="en-US" sz="1600" dirty="0">
              <a:solidFill>
                <a:srgbClr val="0432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F306741-3C5A-F643-829E-C885F83F82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264" y="3395805"/>
            <a:ext cx="2521536" cy="287824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8479348" y="3070891"/>
            <a:ext cx="3328198" cy="646313"/>
          </a:xfrm>
          <a:prstGeom prst="rect">
            <a:avLst/>
          </a:prstGeom>
          <a:solidFill>
            <a:schemeClr val="bg1"/>
          </a:solidFill>
        </p:spPr>
        <p:txBody>
          <a:bodyPr wrap="square" lIns="91421" tIns="45711" rIns="91421" bIns="45711">
            <a:spAutoFit/>
          </a:bodyPr>
          <a:lstStyle/>
          <a:p>
            <a:r>
              <a:rPr lang="en-CA" altLang="fr-FR" sz="2000" b="1" dirty="0">
                <a:solidFill>
                  <a:srgbClr val="000000"/>
                </a:solidFill>
                <a:cs typeface="Times New Roman" pitchFamily="18" charset="0"/>
              </a:rPr>
              <a:t>Nano-meter stabilization</a:t>
            </a:r>
            <a:r>
              <a:rPr lang="en-US" altLang="fr-FR" sz="2000" b="1" dirty="0">
                <a:solidFill>
                  <a:srgbClr val="000000"/>
                </a:solidFill>
                <a:cs typeface="Times New Roman" pitchFamily="18" charset="0"/>
              </a:rPr>
              <a:t> at IP</a:t>
            </a:r>
          </a:p>
          <a:p>
            <a:r>
              <a:rPr lang="en-US" altLang="ja-JP" sz="1600" dirty="0">
                <a:solidFill>
                  <a:srgbClr val="0432FF"/>
                </a:solidFill>
              </a:rPr>
              <a:t>(2018)</a:t>
            </a:r>
            <a:endParaRPr lang="ja-JP" altLang="en-US" sz="1600" dirty="0">
              <a:solidFill>
                <a:srgbClr val="0432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7754F2-50D3-1947-9D7D-427CAEE0670B}"/>
              </a:ext>
            </a:extLst>
          </p:cNvPr>
          <p:cNvSpPr txBox="1"/>
          <p:nvPr/>
        </p:nvSpPr>
        <p:spPr>
          <a:xfrm>
            <a:off x="9162290" y="4154215"/>
            <a:ext cx="7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FB off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FCC01F-1E11-6942-BE3F-75DA90C85104}"/>
              </a:ext>
            </a:extLst>
          </p:cNvPr>
          <p:cNvSpPr txBox="1"/>
          <p:nvPr/>
        </p:nvSpPr>
        <p:spPr>
          <a:xfrm>
            <a:off x="10675960" y="41381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FB 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LCUK Community Planning Meeting for ILC (Shin MICHIZONO)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3FD47A-1829-40C4-A2FB-55391318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18 Sep. 2020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2E719F0-6B12-4B63-858C-CF2507CCD0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82" y="614156"/>
            <a:ext cx="493580" cy="66416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CDB49BC-DCC9-4175-983A-DDEE902313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8" y="661867"/>
            <a:ext cx="953138" cy="5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google.fr/url?source=imglanding&amp;ct=img&amp;q=http://design-guidelines.web.cern.ch/sites/design-guidelines.web.cern.ch/files/u6/CERN-logo.jpg&amp;sa=X&amp;ei=WxBOVY2OHOPnygPdnICICg&amp;ved=0CAkQ8wc&amp;usg=AFQjCNEJZpUSPPL9FephUfdbYybhfSpUEw">
            <a:extLst>
              <a:ext uri="{FF2B5EF4-FFF2-40B4-BE49-F238E27FC236}">
                <a16:creationId xmlns:a16="http://schemas.microsoft.com/office/drawing/2014/main" id="{BFDAA1A4-62B5-42F8-920B-B81ED061D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3330" y="583954"/>
            <a:ext cx="848756" cy="84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8449B9A-93DD-404B-A844-DBE998DD7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068" y="613617"/>
            <a:ext cx="1829222" cy="59326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9957792-BFA9-42A3-8B89-9B3714B6D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2024" y="614159"/>
            <a:ext cx="823216" cy="531924"/>
          </a:xfrm>
          <a:prstGeom prst="rect">
            <a:avLst/>
          </a:prstGeom>
        </p:spPr>
      </p:pic>
      <p:pic>
        <p:nvPicPr>
          <p:cNvPr id="15" name="Picture 5" descr="http://phil.lal.in2p3.fr/plugins/kitcnrs/images/l-coul-500.jpg">
            <a:extLst>
              <a:ext uri="{FF2B5EF4-FFF2-40B4-BE49-F238E27FC236}">
                <a16:creationId xmlns:a16="http://schemas.microsoft.com/office/drawing/2014/main" id="{5999E209-8CE5-4EC3-8334-B2DEA6AD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569" y="644369"/>
            <a:ext cx="1152733" cy="666165"/>
          </a:xfrm>
          <a:prstGeom prst="rect">
            <a:avLst/>
          </a:prstGeom>
          <a:noFill/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5136D28-9144-4D41-BB23-57BB0A080C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9914" y="615581"/>
            <a:ext cx="1115608" cy="55780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2B833B6-F551-4400-8759-9454DE4942D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8" y="1273743"/>
            <a:ext cx="2535175" cy="45865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D7D4340-EA06-4AC8-8572-FFFF447AD1C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41" y="662213"/>
            <a:ext cx="1738537" cy="37312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02A525D5-D495-47DC-BF8D-CC8FB75170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1684" y="590291"/>
            <a:ext cx="1934268" cy="53192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71F5272-75C9-441D-A5D5-32C0967498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67108" y="620797"/>
            <a:ext cx="976339" cy="683436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F433C52-4FC2-43EE-8A73-AAB83B248F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7810" y="1105364"/>
            <a:ext cx="1829222" cy="4602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90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420"/>
    </mc:Choice>
    <mc:Fallback xmlns="">
      <p:transition advTm="6542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2"/>
          <p:cNvGrpSpPr/>
          <p:nvPr/>
        </p:nvGrpSpPr>
        <p:grpSpPr>
          <a:xfrm>
            <a:off x="1550442" y="39225"/>
            <a:ext cx="9145160" cy="6891824"/>
            <a:chOff x="0" y="-33824"/>
            <a:chExt cx="9145160" cy="6891824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-33824"/>
              <a:ext cx="7093440" cy="689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4961247" y="1988841"/>
              <a:ext cx="1739428" cy="4185795"/>
            </a:xfrm>
            <a:prstGeom prst="line">
              <a:avLst/>
            </a:prstGeom>
            <a:noFill/>
            <a:ln w="508000">
              <a:solidFill>
                <a:srgbClr val="0000FF">
                  <a:alpha val="4196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9135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 rot="5400000">
              <a:off x="176350" y="1413426"/>
              <a:ext cx="920262" cy="498231"/>
              <a:chOff x="0" y="0"/>
              <a:chExt cx="892" cy="446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40"/>
                <a:ext cx="341" cy="3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9818"/>
                    </a:moveTo>
                    <a:lnTo>
                      <a:pt x="21600" y="21600"/>
                    </a:lnTo>
                    <a:lnTo>
                      <a:pt x="21073" y="0"/>
                    </a:ln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9135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512" y="0"/>
                <a:ext cx="1" cy="4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defTabSz="9135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flipH="1">
                <a:off x="9" y="204"/>
                <a:ext cx="883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defTabSz="9135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  <a:ea typeface="ＭＳ Ｐゴシック" pitchFamily="50" charset="-128"/>
                </a:endParaRP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94037"/>
              <a:ext cx="2875085" cy="45089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/>
            <p:cNvSpPr>
              <a:spLocks/>
            </p:cNvSpPr>
            <p:nvPr/>
          </p:nvSpPr>
          <p:spPr bwMode="auto">
            <a:xfrm>
              <a:off x="1902069" y="4377105"/>
              <a:ext cx="580292" cy="536331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algn="ctr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913579"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800">
                <a:solidFill>
                  <a:srgbClr val="000000"/>
                </a:solidFill>
                <a:latin typeface="+mn-lt"/>
                <a:ea typeface="ヒラギノ角ゴ Pro W3" charset="-128"/>
                <a:sym typeface="ヒラギノ角ゴ Pro W3" charset="-128"/>
              </a:endParaRPr>
            </a:p>
          </p:txBody>
        </p:sp>
      </p:grpSp>
      <p:sp>
        <p:nvSpPr>
          <p:cNvPr id="11" name="正方形/長方形 5"/>
          <p:cNvSpPr/>
          <p:nvPr/>
        </p:nvSpPr>
        <p:spPr>
          <a:xfrm>
            <a:off x="1524000" y="-27384"/>
            <a:ext cx="9145160" cy="58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64" tIns="45684" rIns="91364" bIns="45684">
            <a:spAutoFit/>
          </a:bodyPr>
          <a:lstStyle/>
          <a:p>
            <a:pPr algn="ctr" defTabSz="9135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ea typeface="ヒラギノ角ゴ Pro W3" charset="-128"/>
                <a:cs typeface="Arial" panose="020B0604020202020204" pitchFamily="34" charset="0"/>
              </a:rPr>
              <a:t>ILC Site Candidate Location in Japan: </a:t>
            </a:r>
            <a:r>
              <a:rPr lang="en-US" altLang="ja-JP" sz="3200" dirty="0" err="1">
                <a:ea typeface="ヒラギノ角ゴ Pro W3" charset="-128"/>
                <a:cs typeface="Arial" panose="020B0604020202020204" pitchFamily="34" charset="0"/>
              </a:rPr>
              <a:t>Kitakami</a:t>
            </a:r>
            <a:endParaRPr lang="en-US" altLang="ja-JP" sz="3200" dirty="0"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12" name="円/楕円 1"/>
          <p:cNvSpPr/>
          <p:nvPr/>
        </p:nvSpPr>
        <p:spPr>
          <a:xfrm>
            <a:off x="7131338" y="3836832"/>
            <a:ext cx="364815" cy="297220"/>
          </a:xfrm>
          <a:prstGeom prst="ellipse">
            <a:avLst/>
          </a:prstGeom>
          <a:solidFill>
            <a:srgbClr val="FFFF00">
              <a:alpha val="74000"/>
            </a:srgbClr>
          </a:solidFill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456788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13" name="テキスト ボックス 4"/>
          <p:cNvSpPr txBox="1"/>
          <p:nvPr/>
        </p:nvSpPr>
        <p:spPr>
          <a:xfrm>
            <a:off x="4863343" y="2855080"/>
            <a:ext cx="670185" cy="369259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defTabSz="456788"/>
            <a:r>
              <a:rPr lang="en-US" altLang="ja-JP" dirty="0" err="1">
                <a:solidFill>
                  <a:prstClr val="black"/>
                </a:solidFill>
                <a:ea typeface="ＭＳ Ｐゴシック"/>
              </a:rPr>
              <a:t>Oshu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4" name="テキスト ボックス 18"/>
          <p:cNvSpPr txBox="1"/>
          <p:nvPr/>
        </p:nvSpPr>
        <p:spPr>
          <a:xfrm>
            <a:off x="4863340" y="4948721"/>
            <a:ext cx="1120579" cy="369259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defTabSz="456788"/>
            <a:r>
              <a:rPr lang="en-US" altLang="ja-JP" dirty="0" err="1">
                <a:solidFill>
                  <a:prstClr val="black"/>
                </a:solidFill>
                <a:ea typeface="ＭＳ Ｐゴシック"/>
              </a:rPr>
              <a:t>Ichinoseki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5" name="テキスト ボックス 19"/>
          <p:cNvSpPr txBox="1"/>
          <p:nvPr/>
        </p:nvSpPr>
        <p:spPr>
          <a:xfrm>
            <a:off x="8860284" y="3610605"/>
            <a:ext cx="959965" cy="369259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defTabSz="456788"/>
            <a:r>
              <a:rPr lang="en-US" altLang="ja-JP" dirty="0" err="1">
                <a:solidFill>
                  <a:prstClr val="black"/>
                </a:solidFill>
                <a:ea typeface="ＭＳ Ｐゴシック"/>
              </a:rPr>
              <a:t>Ofunato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6" name="テキスト ボックス 20"/>
          <p:cNvSpPr txBox="1"/>
          <p:nvPr/>
        </p:nvSpPr>
        <p:spPr>
          <a:xfrm>
            <a:off x="8382001" y="4776993"/>
            <a:ext cx="1353891" cy="369259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defTabSz="456788"/>
            <a:r>
              <a:rPr lang="en-US" altLang="ja-JP" dirty="0" err="1">
                <a:solidFill>
                  <a:prstClr val="black"/>
                </a:solidFill>
                <a:ea typeface="ＭＳ Ｐゴシック"/>
              </a:rPr>
              <a:t>Kesen-numa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7" name="左右矢印 11"/>
          <p:cNvSpPr/>
          <p:nvPr/>
        </p:nvSpPr>
        <p:spPr>
          <a:xfrm>
            <a:off x="4204553" y="6621209"/>
            <a:ext cx="316866" cy="127091"/>
          </a:xfrm>
          <a:prstGeom prst="leftRightArrow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456788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18" name="テキスト ボックス 23"/>
          <p:cNvSpPr txBox="1"/>
          <p:nvPr/>
        </p:nvSpPr>
        <p:spPr>
          <a:xfrm>
            <a:off x="2391729" y="4948794"/>
            <a:ext cx="811525" cy="369259"/>
          </a:xfrm>
          <a:prstGeom prst="rect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defTabSz="456788"/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Sendai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cxnSp>
        <p:nvCxnSpPr>
          <p:cNvPr id="19" name="直線矢印コネクタ 10"/>
          <p:cNvCxnSpPr/>
          <p:nvPr/>
        </p:nvCxnSpPr>
        <p:spPr>
          <a:xfrm>
            <a:off x="3259740" y="5146252"/>
            <a:ext cx="204817" cy="184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26"/>
          <p:cNvSpPr txBox="1"/>
          <p:nvPr/>
        </p:nvSpPr>
        <p:spPr>
          <a:xfrm>
            <a:off x="5051661" y="3442718"/>
            <a:ext cx="965037" cy="646258"/>
          </a:xfrm>
          <a:prstGeom prst="rect">
            <a:avLst/>
          </a:prstGeom>
          <a:solidFill>
            <a:srgbClr val="008000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algn="ctr" defTabSz="456788"/>
            <a:r>
              <a:rPr lang="en-US" altLang="ja-JP" dirty="0">
                <a:solidFill>
                  <a:schemeClr val="bg1"/>
                </a:solidFill>
                <a:ea typeface="ＭＳ Ｐゴシック"/>
              </a:rPr>
              <a:t>Express-</a:t>
            </a:r>
          </a:p>
          <a:p>
            <a:pPr algn="ctr" defTabSz="456788"/>
            <a:r>
              <a:rPr lang="en-US" altLang="ja-JP" dirty="0">
                <a:solidFill>
                  <a:schemeClr val="bg1"/>
                </a:solidFill>
                <a:ea typeface="ＭＳ Ｐゴシック"/>
              </a:rPr>
              <a:t>Rail</a:t>
            </a:r>
            <a:endParaRPr lang="ja-JP" altLang="en-US" dirty="0">
              <a:solidFill>
                <a:schemeClr val="bg1"/>
              </a:solidFill>
              <a:ea typeface="ＭＳ Ｐゴシック"/>
            </a:endParaRPr>
          </a:p>
        </p:txBody>
      </p:sp>
      <p:sp>
        <p:nvSpPr>
          <p:cNvPr id="21" name="テキスト ボックス 27"/>
          <p:cNvSpPr txBox="1"/>
          <p:nvPr/>
        </p:nvSpPr>
        <p:spPr>
          <a:xfrm>
            <a:off x="3649423" y="1547574"/>
            <a:ext cx="1061969" cy="369259"/>
          </a:xfrm>
          <a:prstGeom prst="rect">
            <a:avLst/>
          </a:prstGeom>
          <a:solidFill>
            <a:srgbClr val="008000"/>
          </a:solidFill>
          <a:ln>
            <a:solidFill>
              <a:srgbClr val="3366FF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defTabSz="456788"/>
            <a:r>
              <a:rPr lang="en-US" altLang="ja-JP" dirty="0">
                <a:solidFill>
                  <a:schemeClr val="bg1"/>
                </a:solidFill>
                <a:ea typeface="ＭＳ Ｐゴシック"/>
              </a:rPr>
              <a:t>High-way</a:t>
            </a:r>
            <a:endParaRPr lang="ja-JP" altLang="en-US" dirty="0">
              <a:solidFill>
                <a:schemeClr val="bg1"/>
              </a:solidFill>
              <a:ea typeface="ＭＳ Ｐゴシック"/>
            </a:endParaRPr>
          </a:p>
        </p:txBody>
      </p:sp>
      <p:pic>
        <p:nvPicPr>
          <p:cNvPr id="22" name="図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629" y="5759613"/>
            <a:ext cx="6048033" cy="112577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3" name="下矢印 30"/>
          <p:cNvSpPr/>
          <p:nvPr/>
        </p:nvSpPr>
        <p:spPr>
          <a:xfrm>
            <a:off x="6167320" y="5991214"/>
            <a:ext cx="148930" cy="74196"/>
          </a:xfrm>
          <a:prstGeom prst="down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456788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4" name="左右矢印 31"/>
          <p:cNvSpPr/>
          <p:nvPr/>
        </p:nvSpPr>
        <p:spPr>
          <a:xfrm>
            <a:off x="6116003" y="6809766"/>
            <a:ext cx="201490" cy="45719"/>
          </a:xfrm>
          <a:prstGeom prst="leftRightArrow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456788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5" name="テキスト ボックス 7"/>
          <p:cNvSpPr txBox="1"/>
          <p:nvPr/>
        </p:nvSpPr>
        <p:spPr>
          <a:xfrm>
            <a:off x="4151357" y="5423543"/>
            <a:ext cx="1058925" cy="369259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 lIns="91364" tIns="45684" rIns="91364" bIns="45684" rtlCol="0">
            <a:spAutoFit/>
          </a:bodyPr>
          <a:lstStyle/>
          <a:p>
            <a:pPr defTabSz="456788"/>
            <a:r>
              <a:rPr lang="en-US" altLang="ja-JP" dirty="0">
                <a:solidFill>
                  <a:prstClr val="black"/>
                </a:solidFill>
                <a:ea typeface="ＭＳ Ｐゴシック"/>
              </a:rPr>
              <a:t>IP Region</a:t>
            </a:r>
            <a:endParaRPr lang="ja-JP" alt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6" name="下矢印 8"/>
          <p:cNvSpPr/>
          <p:nvPr/>
        </p:nvSpPr>
        <p:spPr>
          <a:xfrm>
            <a:off x="4524541" y="5908610"/>
            <a:ext cx="157971" cy="2684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456788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7" name="左右矢印 32"/>
          <p:cNvSpPr/>
          <p:nvPr/>
        </p:nvSpPr>
        <p:spPr>
          <a:xfrm>
            <a:off x="4390307" y="6663849"/>
            <a:ext cx="316866" cy="127091"/>
          </a:xfrm>
          <a:prstGeom prst="leftRightArrow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456788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321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4032803" y="626639"/>
            <a:ext cx="5128248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>
                <a:solidFill>
                  <a:srgbClr val="003300"/>
                </a:solidFill>
              </a:rPr>
              <a:t>Preferred site selected  by JHEP community,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>
                <a:solidFill>
                  <a:srgbClr val="003300"/>
                </a:solidFill>
              </a:rPr>
              <a:t>Endorsed by LCC, in 2013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0" y="322433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フッター プレースホルダー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Snowmass AF-EF Meet 2020</a:t>
            </a:r>
          </a:p>
        </p:txBody>
      </p:sp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3" name="日付プレースホルダー 32">
            <a:extLst>
              <a:ext uri="{FF2B5EF4-FFF2-40B4-BE49-F238E27FC236}">
                <a16:creationId xmlns:a16="http://schemas.microsoft.com/office/drawing/2014/main" id="{C5A9BFF0-576E-49F0-B1F9-C791A436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24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694"/>
    </mc:Choice>
    <mc:Fallback xmlns="">
      <p:transition advTm="356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31195" y="23979"/>
            <a:ext cx="8841193" cy="512410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ja-JP" sz="3200" dirty="0">
                <a:latin typeface="+mn-lt"/>
              </a:rPr>
              <a:t>ILC Cost-Reduction R&amp;D in US-Japan Cooperation</a:t>
            </a:r>
            <a:endParaRPr lang="ja-JP" altLang="en-US" sz="320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6351" y="955811"/>
            <a:ext cx="6113721" cy="3307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/>
              <a:t>Based on recent advances in technologies;</a:t>
            </a:r>
          </a:p>
          <a:p>
            <a:pPr marL="681772" lvl="1" indent="-292188"/>
            <a:r>
              <a:rPr lang="en-US" altLang="ja-JP" dirty="0" err="1"/>
              <a:t>Nb</a:t>
            </a:r>
            <a:r>
              <a:rPr lang="en-US" altLang="ja-JP" dirty="0">
                <a:solidFill>
                  <a:srgbClr val="008000"/>
                </a:solidFill>
              </a:rPr>
              <a:t> material/sheet </a:t>
            </a:r>
            <a:r>
              <a:rPr lang="en-US" altLang="ja-JP" dirty="0"/>
              <a:t>preparation</a:t>
            </a:r>
          </a:p>
          <a:p>
            <a:pPr marL="389584" lvl="1" indent="0">
              <a:buNone/>
            </a:pPr>
            <a:r>
              <a:rPr lang="en-US" altLang="ja-JP" dirty="0"/>
              <a:t>	</a:t>
            </a:r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- w/ optimum </a:t>
            </a:r>
            <a:r>
              <a:rPr lang="en-US" altLang="ja-JP" sz="1800" dirty="0" err="1">
                <a:solidFill>
                  <a:schemeClr val="bg1">
                    <a:lumMod val="50000"/>
                  </a:schemeClr>
                </a:solidFill>
              </a:rPr>
              <a:t>Nb</a:t>
            </a:r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 purity and clean surface </a:t>
            </a:r>
          </a:p>
          <a:p>
            <a:pPr marL="389584" lvl="1" indent="0">
              <a:buNone/>
            </a:pPr>
            <a:endParaRPr lang="en-US" altLang="ja-JP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89584" lvl="1" indent="0">
              <a:buNone/>
            </a:pPr>
            <a:endParaRPr lang="en-US" altLang="ja-JP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89584" lvl="1" indent="0">
              <a:buNone/>
            </a:pPr>
            <a:endParaRPr lang="en-US" altLang="ja-JP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89584" lvl="1" indent="0">
              <a:buNone/>
            </a:pP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681772" lvl="1" indent="-292188"/>
            <a:endParaRPr lang="en-US" altLang="ja-JP" dirty="0"/>
          </a:p>
          <a:p>
            <a:pPr marL="681772" lvl="1" indent="-292188"/>
            <a:r>
              <a:rPr lang="en-US" altLang="ja-JP" dirty="0"/>
              <a:t>Surface treatments for </a:t>
            </a:r>
            <a:r>
              <a:rPr lang="en-US" altLang="ja-JP" dirty="0">
                <a:solidFill>
                  <a:srgbClr val="3366FF"/>
                </a:solidFill>
              </a:rPr>
              <a:t>high-Q and high-G </a:t>
            </a:r>
          </a:p>
        </p:txBody>
      </p:sp>
      <p:pic>
        <p:nvPicPr>
          <p:cNvPr id="7" name="図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105" y="2167235"/>
            <a:ext cx="1487960" cy="118631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088896" y="6490960"/>
            <a:ext cx="2895600" cy="365125"/>
          </a:xfrm>
        </p:spPr>
        <p:txBody>
          <a:bodyPr/>
          <a:lstStyle/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Snowmass AF-EF Meet 2020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717000" y="955811"/>
            <a:ext cx="3837756" cy="2733897"/>
            <a:chOff x="628165" y="893234"/>
            <a:chExt cx="7804910" cy="567425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02" y="893234"/>
              <a:ext cx="7664173" cy="5574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01" y="2838450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65" y="4019550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05" y="5286375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552" y="4105275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551" y="5300662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77" y="1023937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965" y="2205037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05" y="3471862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560" y="4638674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377" y="1000124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377" y="2252661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cross sign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376" y="3371849"/>
              <a:ext cx="1266825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" descr="\\MEC000\common\cff\photo\2019\20190716_KEK5完成写真\P103063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1859" y="2167687"/>
            <a:ext cx="3386111" cy="11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D0512F9-4D18-42BB-B830-8879735CCA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41" t="21891" r="17156" b="14852"/>
          <a:stretch/>
        </p:blipFill>
        <p:spPr>
          <a:xfrm>
            <a:off x="1826807" y="3978981"/>
            <a:ext cx="4166807" cy="299075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524AA7A-C0B6-4ADE-9501-CA42F08B9476}"/>
              </a:ext>
            </a:extLst>
          </p:cNvPr>
          <p:cNvSpPr/>
          <p:nvPr/>
        </p:nvSpPr>
        <p:spPr>
          <a:xfrm>
            <a:off x="5028501" y="5769217"/>
            <a:ext cx="218157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1" lang="en-US" altLang="ja-JP" dirty="0"/>
              <a:t>Anna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Grassellino</a:t>
            </a:r>
            <a:endParaRPr kumimoji="1" lang="en-US" altLang="ja-JP" dirty="0"/>
          </a:p>
          <a:p>
            <a:r>
              <a:rPr kumimoji="1" lang="en-US" altLang="ja-JP" dirty="0"/>
              <a:t>TTC2019</a:t>
            </a:r>
            <a:r>
              <a:rPr kumimoji="1" lang="ja-JP" altLang="en-US" dirty="0"/>
              <a:t> </a:t>
            </a:r>
            <a:r>
              <a:rPr kumimoji="1" lang="en-US" altLang="ja-JP" dirty="0"/>
              <a:t>Vancouver</a:t>
            </a:r>
            <a:endParaRPr kumimoji="1" lang="ja-JP" altLang="en-US" dirty="0"/>
          </a:p>
        </p:txBody>
      </p:sp>
      <p:pic>
        <p:nvPicPr>
          <p:cNvPr id="29" name="コンテンツ プレースホルダー 10" descr="物体, エンジン, 室内, 黒 が含まれている画像&#10;&#10;自動的に生成された説明">
            <a:extLst>
              <a:ext uri="{FF2B5EF4-FFF2-40B4-BE49-F238E27FC236}">
                <a16:creationId xmlns:a16="http://schemas.microsoft.com/office/drawing/2014/main" id="{1C9F414B-7471-4376-8DB1-978F7CE56B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7772" y="3932937"/>
            <a:ext cx="1884704" cy="2388674"/>
          </a:xfrm>
          <a:prstGeom prst="rect">
            <a:avLst/>
          </a:prstGeo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4A6944-CFF7-4F45-87B2-C8D4980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24 June 2020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70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115"/>
    </mc:Choice>
    <mc:Fallback xmlns="">
      <p:transition advTm="351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1EF5C643-6E73-451F-8461-85DD85260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4" y="756828"/>
            <a:ext cx="8483600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690" y="1"/>
            <a:ext cx="9140311" cy="696923"/>
          </a:xfrm>
          <a:noFill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ja-JP" sz="3200" b="0" dirty="0">
                <a:latin typeface="+mn-lt"/>
              </a:rPr>
              <a:t>ILC250</a:t>
            </a:r>
            <a:r>
              <a:rPr lang="en-US" altLang="ja-JP" sz="3600" b="0" dirty="0">
                <a:latin typeface="+mn-lt"/>
              </a:rPr>
              <a:t> accelerator facility</a:t>
            </a:r>
            <a:endParaRPr lang="en-GB" sz="3600" b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406677" y="2429850"/>
            <a:ext cx="1235456" cy="3077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16"/>
            <a:r>
              <a:rPr lang="en-US" sz="1400" dirty="0">
                <a:solidFill>
                  <a:prstClr val="black"/>
                </a:solidFill>
              </a:rPr>
              <a:t>e- Source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4598" name="TextBox 32"/>
          <p:cNvSpPr txBox="1">
            <a:spLocks noChangeArrowheads="1"/>
          </p:cNvSpPr>
          <p:nvPr/>
        </p:nvSpPr>
        <p:spPr bwMode="auto">
          <a:xfrm>
            <a:off x="6476495" y="2794629"/>
            <a:ext cx="1976336" cy="3077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16"/>
            <a:r>
              <a:rPr lang="en-US" sz="1400" dirty="0">
                <a:solidFill>
                  <a:srgbClr val="000000"/>
                </a:solidFill>
              </a:rPr>
              <a:t>e+ Main </a:t>
            </a:r>
            <a:r>
              <a:rPr lang="en-US" sz="1400" dirty="0" err="1">
                <a:solidFill>
                  <a:srgbClr val="000000"/>
                </a:solidFill>
              </a:rPr>
              <a:t>Liinac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2784895" y="1403731"/>
            <a:ext cx="1279525" cy="3077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16"/>
            <a:r>
              <a:rPr lang="en-US" sz="1400" dirty="0">
                <a:solidFill>
                  <a:prstClr val="black"/>
                </a:solidFill>
              </a:rPr>
              <a:t>e+ Source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4593" name="TextBox 25"/>
          <p:cNvSpPr txBox="1">
            <a:spLocks noChangeArrowheads="1"/>
          </p:cNvSpPr>
          <p:nvPr/>
        </p:nvSpPr>
        <p:spPr bwMode="auto">
          <a:xfrm>
            <a:off x="1709558" y="943251"/>
            <a:ext cx="2080945" cy="3077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16"/>
            <a:r>
              <a:rPr lang="en-US" sz="1400" dirty="0">
                <a:solidFill>
                  <a:prstClr val="black"/>
                </a:solidFill>
              </a:rPr>
              <a:t>e- Main </a:t>
            </a:r>
            <a:r>
              <a:rPr lang="en-US" sz="1400" dirty="0" err="1">
                <a:solidFill>
                  <a:prstClr val="black"/>
                </a:solidFill>
              </a:rPr>
              <a:t>Linac</a:t>
            </a:r>
            <a:endParaRPr lang="en-GB" sz="1400" dirty="0">
              <a:solidFill>
                <a:prstClr val="black"/>
              </a:solidFill>
            </a:endParaRPr>
          </a:p>
        </p:txBody>
      </p:sp>
      <p:graphicFrame>
        <p:nvGraphicFramePr>
          <p:cNvPr id="37" name="コンテンツ プレースホルダ 9"/>
          <p:cNvGraphicFramePr>
            <a:graphicFrameLocks/>
          </p:cNvGraphicFramePr>
          <p:nvPr/>
        </p:nvGraphicFramePr>
        <p:xfrm>
          <a:off x="9141290" y="696924"/>
          <a:ext cx="2682303" cy="296619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44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Parameters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C.M. Energy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250 GeV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Length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20km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Luminosity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1.35 x10</a:t>
                      </a:r>
                      <a:r>
                        <a:rPr kumimoji="1" lang="en-US" altLang="ja-JP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34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cm</a:t>
                      </a:r>
                      <a:r>
                        <a:rPr kumimoji="1" lang="en-US" altLang="ja-JP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1" lang="en-US" altLang="ja-JP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1" lang="ja-JP" alt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Repetition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Hz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Pulse  Period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0.73 </a:t>
                      </a:r>
                      <a:r>
                        <a:rPr kumimoji="1" lang="en-US" altLang="ja-JP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ms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Current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5.8 mA (in pulse)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Beam size (y) at FF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7.7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 nm</a:t>
                      </a: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＠</a:t>
                      </a: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250GeV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SRF Cavity G.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kumimoji="1" lang="en-US" altLang="ja-JP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1" lang="ja-JP" altLang="en-US" sz="1200" b="1" i="0" u="none" strike="noStrike" cap="none" normalizeH="0" baseline="-2500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31.5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MV/m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en-US" altLang="ja-JP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35 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MV/m)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1" lang="en-US" altLang="ja-JP" sz="1200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= 1x10 </a:t>
                      </a:r>
                      <a:r>
                        <a:rPr kumimoji="1" lang="en-US" altLang="ja-JP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ja-JP" altLang="en-US" sz="1200" b="1" i="0" u="none" strike="noStrike" cap="none" normalizeH="0" baseline="3000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127" y="4452528"/>
            <a:ext cx="6043112" cy="1873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Picture 5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184" y="5768354"/>
            <a:ext cx="1451821" cy="1737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962918" y="4742561"/>
            <a:ext cx="2172390" cy="33855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white"/>
                </a:solidFill>
              </a:rPr>
              <a:t>Nano-beam Technology</a:t>
            </a:r>
            <a:endParaRPr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79758" y="5270568"/>
            <a:ext cx="2569934" cy="33855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white"/>
                </a:solidFill>
              </a:rPr>
              <a:t>SRF Accelerating Technology</a:t>
            </a:r>
            <a:endParaRPr lang="ja-JP" altLang="en-US" sz="1600" dirty="0">
              <a:solidFill>
                <a:prstClr val="white"/>
              </a:solidFill>
            </a:endParaRPr>
          </a:p>
        </p:txBody>
      </p:sp>
      <p:cxnSp>
        <p:nvCxnSpPr>
          <p:cNvPr id="21" name="直線矢印コネクタ 20"/>
          <p:cNvCxnSpPr>
            <a:stCxn id="19" idx="1"/>
          </p:cNvCxnSpPr>
          <p:nvPr/>
        </p:nvCxnSpPr>
        <p:spPr>
          <a:xfrm flipH="1">
            <a:off x="2775110" y="4911839"/>
            <a:ext cx="2187808" cy="35394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6045055" y="5050338"/>
            <a:ext cx="682952" cy="6640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826064" y="3979316"/>
            <a:ext cx="1987042" cy="400110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FF00"/>
                </a:solidFill>
              </a:rPr>
              <a:t>Key Technologies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968768" y="2028239"/>
            <a:ext cx="1463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Physics Detectors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257492" y="2907747"/>
            <a:ext cx="1322266" cy="307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16"/>
            <a:r>
              <a:rPr lang="en-US" sz="1400" dirty="0">
                <a:solidFill>
                  <a:prstClr val="black"/>
                </a:solidFill>
              </a:rPr>
              <a:t>Damping Ring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26" name="Picture 8" descr="ILDhall2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9568" y="680043"/>
            <a:ext cx="1671899" cy="1414038"/>
          </a:xfrm>
          <a:prstGeom prst="rect">
            <a:avLst/>
          </a:prstGeom>
          <a:noFill/>
          <a:ln w="12700" cmpd="sng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LCUK Community Planning Meeting for ILC (Shin MICHIZONO)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B6FA28-7AEC-3F43-9C2D-3DB969CFEC6A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EBCF24A-74DD-4119-823A-46B313622124}"/>
              </a:ext>
            </a:extLst>
          </p:cNvPr>
          <p:cNvCxnSpPr>
            <a:cxnSpLocks/>
          </p:cNvCxnSpPr>
          <p:nvPr/>
        </p:nvCxnSpPr>
        <p:spPr>
          <a:xfrm>
            <a:off x="475084" y="1376966"/>
            <a:ext cx="7859255" cy="2899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1384B42-FDF7-4AD1-8CFB-194284A22CA0}"/>
              </a:ext>
            </a:extLst>
          </p:cNvPr>
          <p:cNvSpPr txBox="1"/>
          <p:nvPr/>
        </p:nvSpPr>
        <p:spPr>
          <a:xfrm rot="1102477">
            <a:off x="5310035" y="3259106"/>
            <a:ext cx="10390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accent5">
                    <a:lumMod val="75000"/>
                  </a:schemeClr>
                </a:solidFill>
              </a:rPr>
              <a:t>Total 20.5 km</a:t>
            </a:r>
            <a:endParaRPr lang="ja-JP" alt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CEC831-EE40-42E3-AB0A-EF8A1EEF79FD}"/>
              </a:ext>
            </a:extLst>
          </p:cNvPr>
          <p:cNvSpPr txBox="1"/>
          <p:nvPr/>
        </p:nvSpPr>
        <p:spPr>
          <a:xfrm>
            <a:off x="3430921" y="1757525"/>
            <a:ext cx="2148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Beam delivery system (BDS)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tesla9cell.pdf">
            <a:extLst>
              <a:ext uri="{FF2B5EF4-FFF2-40B4-BE49-F238E27FC236}">
                <a16:creationId xmlns:a16="http://schemas.microsoft.com/office/drawing/2014/main" id="{15D4F2AF-14D9-4578-B7E7-687791182E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989" y="4693115"/>
            <a:ext cx="2976744" cy="91600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ED199E-8FF6-44AC-A48D-4BA26222AE82}"/>
              </a:ext>
            </a:extLst>
          </p:cNvPr>
          <p:cNvSpPr txBox="1"/>
          <p:nvPr/>
        </p:nvSpPr>
        <p:spPr>
          <a:xfrm>
            <a:off x="8728785" y="5599077"/>
            <a:ext cx="274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/>
              <a:t>8,000 SRF cavities will be used.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981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90"/>
    </mc:Choice>
    <mc:Fallback xmlns="">
      <p:transition advTm="449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Diagonal Corner Rectangle 7"/>
          <p:cNvSpPr/>
          <p:nvPr/>
        </p:nvSpPr>
        <p:spPr>
          <a:xfrm>
            <a:off x="1702990" y="937312"/>
            <a:ext cx="8591904" cy="5628908"/>
          </a:xfrm>
          <a:prstGeom prst="round2DiagRect">
            <a:avLst>
              <a:gd name="adj1" fmla="val 9416"/>
              <a:gd name="adj2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841" y="1029303"/>
            <a:ext cx="5911958" cy="284964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008570" y="1657689"/>
            <a:ext cx="1580704" cy="305289"/>
          </a:xfrm>
          <a:prstGeom prst="rect">
            <a:avLst/>
          </a:prstGeom>
          <a:solidFill>
            <a:srgbClr val="FFFFFF"/>
          </a:solidFill>
        </p:spPr>
        <p:txBody>
          <a:bodyPr wrap="square" lIns="28017" tIns="14008" rIns="28017" bIns="14008" rtlCol="0">
            <a:spAutoFit/>
          </a:bodyPr>
          <a:lstStyle/>
          <a:p>
            <a:pPr defTabSz="457006"/>
            <a:r>
              <a:rPr lang="en-US" altLang="ja-JP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Layout of ILC</a:t>
            </a:r>
            <a:endParaRPr lang="ja-JP" altLang="en-US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" name="台形 24"/>
          <p:cNvSpPr/>
          <p:nvPr/>
        </p:nvSpPr>
        <p:spPr>
          <a:xfrm rot="21251157">
            <a:off x="2726841" y="2555977"/>
            <a:ext cx="2740680" cy="1165833"/>
          </a:xfrm>
          <a:prstGeom prst="trapezoid">
            <a:avLst>
              <a:gd name="adj" fmla="val 93823"/>
            </a:avLst>
          </a:prstGeom>
          <a:gradFill flip="none" rotWithShape="1">
            <a:gsLst>
              <a:gs pos="45000">
                <a:srgbClr val="C0504D">
                  <a:alpha val="30000"/>
                </a:srgbClr>
              </a:gs>
              <a:gs pos="89000">
                <a:srgbClr val="FFFFFF">
                  <a:alpha val="30000"/>
                </a:srgbClr>
              </a:gs>
            </a:gsLst>
            <a:lin ang="55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012" tIns="10006" rIns="20012" bIns="10006" rtlCol="0" anchor="ctr"/>
          <a:lstStyle/>
          <a:p>
            <a:pPr algn="ctr" defTabSz="457006"/>
            <a:endParaRPr lang="ja-JP"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153245" y="1051065"/>
            <a:ext cx="3429423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006"/>
            <a:r>
              <a:rPr lang="en-US" altLang="ja-JP" sz="2800" b="1" dirty="0">
                <a:solidFill>
                  <a:srgbClr val="0000FF"/>
                </a:solidFill>
                <a:ea typeface="Arial" charset="0"/>
                <a:cs typeface="Arial" charset="0"/>
              </a:rPr>
              <a:t>Develop the nanometer beam technologies for ILC</a:t>
            </a:r>
          </a:p>
          <a:p>
            <a:pPr marL="285750" indent="-285750" defTabSz="457006">
              <a:buFont typeface="Wingdings" charset="2"/>
              <a:buChar char="n"/>
            </a:pPr>
            <a:r>
              <a:rPr lang="en-US" altLang="ja-JP" sz="2000" b="1" dirty="0">
                <a:solidFill>
                  <a:srgbClr val="7030A0"/>
                </a:solidFill>
                <a:ea typeface="Arial" charset="0"/>
                <a:cs typeface="Arial" charset="0"/>
              </a:rPr>
              <a:t>Key of the luminosity maintenance </a:t>
            </a:r>
          </a:p>
          <a:p>
            <a:pPr marL="285750" indent="-285750" defTabSz="457006">
              <a:buFont typeface="Wingdings" charset="2"/>
              <a:buChar char="n"/>
            </a:pPr>
            <a:r>
              <a:rPr lang="en-US" altLang="ja-JP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7.7 nm beam at IP (ILC250)</a:t>
            </a:r>
          </a:p>
        </p:txBody>
      </p:sp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1778000" y="11412"/>
            <a:ext cx="8890000" cy="566136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ja-JP" sz="3200" dirty="0">
                <a:latin typeface="+mn-lt"/>
                <a:ea typeface="Arial" charset="0"/>
                <a:cs typeface="Arial" charset="0"/>
              </a:rPr>
              <a:t>ATF/ATF2: Accelerator Test Facility</a:t>
            </a:r>
            <a:endParaRPr lang="ja-JP" altLang="en-US" sz="320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91" y="3520337"/>
            <a:ext cx="7862503" cy="291022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19523" y="5967532"/>
            <a:ext cx="3795509" cy="369263"/>
          </a:xfrm>
          <a:prstGeom prst="rect">
            <a:avLst/>
          </a:prstGeom>
          <a:solidFill>
            <a:srgbClr val="FFFFFF"/>
          </a:solidFill>
        </p:spPr>
        <p:txBody>
          <a:bodyPr wrap="none" lIns="91368" tIns="45686" rIns="91368" bIns="45686" rtlCol="0">
            <a:spAutoFit/>
          </a:bodyPr>
          <a:lstStyle/>
          <a:p>
            <a:pPr defTabSz="457006"/>
            <a:r>
              <a:rPr lang="en-US" altLang="ja-JP" dirty="0">
                <a:solidFill>
                  <a:srgbClr val="000000"/>
                </a:solidFill>
                <a:ea typeface="ＭＳ Ｐゴシック"/>
              </a:rPr>
              <a:t>1.3 GeV S-band Electron LINAC (~70m)</a:t>
            </a:r>
            <a:endParaRPr lang="ja-JP" alt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39436" y="4613773"/>
            <a:ext cx="2984198" cy="677040"/>
          </a:xfrm>
          <a:prstGeom prst="rect">
            <a:avLst/>
          </a:prstGeom>
          <a:noFill/>
        </p:spPr>
        <p:txBody>
          <a:bodyPr wrap="none" lIns="91368" tIns="45686" rIns="91368" bIns="45686" rtlCol="0">
            <a:spAutoFit/>
          </a:bodyPr>
          <a:lstStyle/>
          <a:p>
            <a:pPr defTabSz="457006"/>
            <a:r>
              <a:rPr lang="en-US" altLang="ja-JP" sz="2000" dirty="0">
                <a:solidFill>
                  <a:srgbClr val="800000"/>
                </a:solidFill>
                <a:ea typeface="Arial" charset="0"/>
                <a:cs typeface="Arial" charset="0"/>
              </a:rPr>
              <a:t>Damping Ring (~140m)</a:t>
            </a:r>
          </a:p>
          <a:p>
            <a:pPr indent="-94" defTabSz="457006"/>
            <a:r>
              <a:rPr lang="en-US" altLang="ja-JP" dirty="0">
                <a:solidFill>
                  <a:srgbClr val="0000FF"/>
                </a:solidFill>
                <a:ea typeface="Arial" charset="0"/>
                <a:cs typeface="Arial" charset="0"/>
              </a:rPr>
              <a:t>Low emittance electron beam</a:t>
            </a:r>
            <a:endParaRPr lang="ja-JP" altLang="en-US" dirty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06896" y="4080739"/>
            <a:ext cx="4534957" cy="1458792"/>
          </a:xfrm>
          <a:prstGeom prst="rect">
            <a:avLst/>
          </a:prstGeom>
          <a:noFill/>
        </p:spPr>
        <p:txBody>
          <a:bodyPr wrap="square" lIns="91368" tIns="45686" rIns="91368" bIns="45686" rtlCol="0">
            <a:spAutoFit/>
          </a:bodyPr>
          <a:lstStyle/>
          <a:p>
            <a:pPr defTabSz="457006">
              <a:lnSpc>
                <a:spcPct val="120000"/>
              </a:lnSpc>
            </a:pPr>
            <a:r>
              <a:rPr lang="en-US" altLang="ja-JP" sz="2400" b="1" dirty="0">
                <a:solidFill>
                  <a:srgbClr val="C00000"/>
                </a:solidFill>
                <a:ea typeface="ＭＳ Ｐゴシック"/>
              </a:rPr>
              <a:t>ATF2: Final Focus Test Beamline</a:t>
            </a:r>
          </a:p>
          <a:p>
            <a:pPr lvl="1" defTabSz="457006"/>
            <a:r>
              <a:rPr lang="en-US" altLang="ja-JP" sz="2000" dirty="0">
                <a:ea typeface="ＭＳ Ｐゴシック"/>
              </a:rPr>
              <a:t>Goal 1:Establish the technique for </a:t>
            </a:r>
          </a:p>
          <a:p>
            <a:pPr lvl="1" defTabSz="457006"/>
            <a:r>
              <a:rPr lang="en-US" altLang="ja-JP" sz="2000" dirty="0">
                <a:ea typeface="ＭＳ Ｐゴシック"/>
              </a:rPr>
              <a:t>small beam </a:t>
            </a:r>
          </a:p>
          <a:p>
            <a:pPr lvl="1" defTabSz="457006"/>
            <a:r>
              <a:rPr lang="en-US" altLang="ja-JP" sz="2000" dirty="0">
                <a:ea typeface="ＭＳ Ｐゴシック"/>
              </a:rPr>
              <a:t>Goal 2: Stabilize beam position</a:t>
            </a:r>
          </a:p>
        </p:txBody>
      </p:sp>
      <p:sp>
        <p:nvSpPr>
          <p:cNvPr id="24" name="U ターン矢印 23"/>
          <p:cNvSpPr/>
          <p:nvPr/>
        </p:nvSpPr>
        <p:spPr>
          <a:xfrm rot="18952556" flipH="1">
            <a:off x="5014200" y="997723"/>
            <a:ext cx="909287" cy="3901219"/>
          </a:xfrm>
          <a:prstGeom prst="uturnArrow">
            <a:avLst>
              <a:gd name="adj1" fmla="val 28974"/>
              <a:gd name="adj2" fmla="val 24988"/>
              <a:gd name="adj3" fmla="val 15750"/>
              <a:gd name="adj4" fmla="val 18933"/>
              <a:gd name="adj5" fmla="val 1070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2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4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012" tIns="10006" rIns="20012" bIns="10006" rtlCol="0" anchor="ctr"/>
          <a:lstStyle/>
          <a:p>
            <a:pPr algn="ctr" defTabSz="457006"/>
            <a:endParaRPr lang="ja-JP" alt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798922" y="6469572"/>
            <a:ext cx="3429000" cy="501646"/>
          </a:xfrm>
        </p:spPr>
        <p:txBody>
          <a:bodyPr/>
          <a:lstStyle/>
          <a:p>
            <a:r>
              <a:rPr lang="ja-JP" altLang="en-US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Snowmass AF-EF Meet 2020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26D78C6-79EC-4B5A-B88E-C540BEC7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24 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25"/>
    </mc:Choice>
    <mc:Fallback xmlns="">
      <p:transition advTm="94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0700" y="4348201"/>
            <a:ext cx="6905958" cy="215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60550" y="-12177"/>
            <a:ext cx="8807450" cy="69920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Main </a:t>
            </a:r>
            <a:r>
              <a:rPr lang="en-US" sz="3200" dirty="0" err="1">
                <a:latin typeface="+mn-lt"/>
              </a:rPr>
              <a:t>Linac</a:t>
            </a:r>
            <a:r>
              <a:rPr lang="en-US" sz="3200" dirty="0">
                <a:latin typeface="+mn-lt"/>
              </a:rPr>
              <a:t> at the ILC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5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6E33A87-2296-FC4D-A292-AB05C56F03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 flipH="1">
            <a:off x="6356739" y="4685683"/>
            <a:ext cx="1406908" cy="26916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76718" tIns="38358" rIns="76718" bIns="38358" numCol="1" rtlCol="0" anchor="t" anchorCtr="0" compatLnSpc="1">
            <a:prstTxWarp prst="textNoShape">
              <a:avLst/>
            </a:prstTxWarp>
          </a:bodyPr>
          <a:lstStyle/>
          <a:p>
            <a:pPr defTabSz="767195" eaLnBrk="0" hangingPunct="0"/>
            <a:endParaRPr lang="en-US" sz="1385">
              <a:solidFill>
                <a:prstClr val="black"/>
              </a:solidFill>
              <a:ea typeface="ＭＳ Ｐゴシック" pitchFamily="-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8682" y="4385376"/>
            <a:ext cx="738043" cy="333241"/>
          </a:xfrm>
          <a:prstGeom prst="rect">
            <a:avLst/>
          </a:prstGeom>
          <a:noFill/>
        </p:spPr>
        <p:txBody>
          <a:bodyPr wrap="none" lIns="76718" tIns="38358" rIns="76718" bIns="38358" rtlCol="0">
            <a:spAutoFit/>
          </a:bodyPr>
          <a:lstStyle/>
          <a:p>
            <a:pPr defTabSz="420891"/>
            <a:r>
              <a:rPr lang="en-US" sz="1662" dirty="0">
                <a:solidFill>
                  <a:prstClr val="black"/>
                </a:solidFill>
                <a:ea typeface="ＭＳ Ｐゴシック" pitchFamily="-1" charset="-128"/>
              </a:rPr>
              <a:t>Tunnel</a:t>
            </a:r>
          </a:p>
        </p:txBody>
      </p:sp>
      <p:sp>
        <p:nvSpPr>
          <p:cNvPr id="10" name="Freeform 9"/>
          <p:cNvSpPr/>
          <p:nvPr/>
        </p:nvSpPr>
        <p:spPr bwMode="auto">
          <a:xfrm flipH="1">
            <a:off x="5490352" y="5030480"/>
            <a:ext cx="2865436" cy="26916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76718" tIns="38358" rIns="76718" bIns="38358" numCol="1" rtlCol="0" anchor="t" anchorCtr="0" compatLnSpc="1">
            <a:prstTxWarp prst="textNoShape">
              <a:avLst/>
            </a:prstTxWarp>
          </a:bodyPr>
          <a:lstStyle/>
          <a:p>
            <a:pPr defTabSz="767195" eaLnBrk="0" hangingPunct="0"/>
            <a:endParaRPr lang="en-US" sz="1385">
              <a:solidFill>
                <a:prstClr val="black"/>
              </a:solidFill>
              <a:ea typeface="ＭＳ Ｐゴシック" pitchFamily="-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0823" y="4730173"/>
            <a:ext cx="645005" cy="333241"/>
          </a:xfrm>
          <a:prstGeom prst="rect">
            <a:avLst/>
          </a:prstGeom>
          <a:noFill/>
        </p:spPr>
        <p:txBody>
          <a:bodyPr wrap="none" lIns="76718" tIns="38358" rIns="76718" bIns="38358" rtlCol="0">
            <a:spAutoFit/>
          </a:bodyPr>
          <a:lstStyle/>
          <a:p>
            <a:pPr defTabSz="420891"/>
            <a:r>
              <a:rPr lang="en-US" sz="1662" dirty="0">
                <a:solidFill>
                  <a:prstClr val="black"/>
                </a:solidFill>
                <a:ea typeface="ＭＳ Ｐゴシック" pitchFamily="-1" charset="-128"/>
              </a:rPr>
              <a:t>RTML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2977748" y="5122724"/>
            <a:ext cx="2161932" cy="353624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76718" tIns="38358" rIns="76718" bIns="38358" numCol="1" rtlCol="0" anchor="t" anchorCtr="0" compatLnSpc="1">
            <a:prstTxWarp prst="textNoShape">
              <a:avLst/>
            </a:prstTxWarp>
          </a:bodyPr>
          <a:lstStyle/>
          <a:p>
            <a:pPr defTabSz="767195" eaLnBrk="0" hangingPunct="0"/>
            <a:endParaRPr lang="en-US" sz="1385">
              <a:solidFill>
                <a:prstClr val="black"/>
              </a:solidFill>
              <a:ea typeface="ＭＳ Ｐゴシック" pitchFamily="-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787" y="4786967"/>
            <a:ext cx="1444583" cy="333241"/>
          </a:xfrm>
          <a:prstGeom prst="rect">
            <a:avLst/>
          </a:prstGeom>
          <a:noFill/>
        </p:spPr>
        <p:txBody>
          <a:bodyPr wrap="none" lIns="76718" tIns="38358" rIns="76718" bIns="38358" rtlCol="0">
            <a:spAutoFit/>
          </a:bodyPr>
          <a:lstStyle/>
          <a:p>
            <a:pPr defTabSz="420891"/>
            <a:r>
              <a:rPr lang="en-US" sz="1662" dirty="0">
                <a:solidFill>
                  <a:prstClr val="black"/>
                </a:solidFill>
                <a:ea typeface="ＭＳ Ｐゴシック" pitchFamily="-1" charset="-128"/>
              </a:rPr>
              <a:t>RF Distribution</a:t>
            </a:r>
          </a:p>
        </p:txBody>
      </p:sp>
      <p:sp>
        <p:nvSpPr>
          <p:cNvPr id="14" name="Freeform 13"/>
          <p:cNvSpPr/>
          <p:nvPr/>
        </p:nvSpPr>
        <p:spPr bwMode="auto">
          <a:xfrm flipH="1">
            <a:off x="5780569" y="5545501"/>
            <a:ext cx="2063174" cy="26916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76718" tIns="38358" rIns="76718" bIns="38358" numCol="1" rtlCol="0" anchor="t" anchorCtr="0" compatLnSpc="1">
            <a:prstTxWarp prst="textNoShape">
              <a:avLst/>
            </a:prstTxWarp>
          </a:bodyPr>
          <a:lstStyle/>
          <a:p>
            <a:pPr defTabSz="767195" eaLnBrk="0" hangingPunct="0"/>
            <a:endParaRPr lang="en-US" sz="1385">
              <a:solidFill>
                <a:prstClr val="black"/>
              </a:solidFill>
              <a:ea typeface="ＭＳ Ｐゴシック" pitchFamily="-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2065" y="5256333"/>
            <a:ext cx="1294798" cy="333241"/>
          </a:xfrm>
          <a:prstGeom prst="rect">
            <a:avLst/>
          </a:prstGeom>
          <a:noFill/>
        </p:spPr>
        <p:txBody>
          <a:bodyPr wrap="none" lIns="76718" tIns="38358" rIns="76718" bIns="38358" rtlCol="0">
            <a:spAutoFit/>
          </a:bodyPr>
          <a:lstStyle/>
          <a:p>
            <a:pPr defTabSz="420891"/>
            <a:r>
              <a:rPr lang="en-US" sz="1662" dirty="0">
                <a:solidFill>
                  <a:prstClr val="black"/>
                </a:solidFill>
                <a:ea typeface="ＭＳ Ｐゴシック" pitchFamily="-1" charset="-128"/>
              </a:rPr>
              <a:t>Cryomodules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648200" y="6356355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defPPr>
              <a:defRPr lang="ja-JP"/>
            </a:defPPr>
            <a:lvl1pPr marL="0" algn="ctr" defTabSz="457200" rtl="0" eaLnBrk="1" latinLnBrk="0" hangingPunct="1">
              <a:defRPr kumimoji="1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Snowmass AF-EF Meet 2020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4" name="Picture 4" descr="SC_lin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700" y="2339168"/>
            <a:ext cx="6942376" cy="20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2"/>
          <p:cNvSpPr txBox="1"/>
          <p:nvPr/>
        </p:nvSpPr>
        <p:spPr>
          <a:xfrm>
            <a:off x="2506678" y="5964303"/>
            <a:ext cx="1600330" cy="333241"/>
          </a:xfrm>
          <a:prstGeom prst="rect">
            <a:avLst/>
          </a:prstGeom>
          <a:noFill/>
        </p:spPr>
        <p:txBody>
          <a:bodyPr wrap="none" lIns="76718" tIns="38358" rIns="76718" bIns="38358" rtlCol="0">
            <a:spAutoFit/>
          </a:bodyPr>
          <a:lstStyle/>
          <a:p>
            <a:pPr defTabSz="420891"/>
            <a:r>
              <a:rPr lang="en-US" sz="1662" dirty="0">
                <a:solidFill>
                  <a:prstClr val="black"/>
                </a:solidFill>
                <a:ea typeface="ＭＳ Ｐゴシック" pitchFamily="-1" charset="-128"/>
              </a:rPr>
              <a:t>RF</a:t>
            </a:r>
            <a:r>
              <a:rPr lang="ja-JP" altLang="en-US" sz="1662" dirty="0">
                <a:solidFill>
                  <a:prstClr val="black"/>
                </a:solidFill>
                <a:ea typeface="ＭＳ Ｐゴシック" pitchFamily="-1" charset="-128"/>
              </a:rPr>
              <a:t> </a:t>
            </a:r>
            <a:r>
              <a:rPr lang="en-US" altLang="ja-JP" sz="1662" dirty="0">
                <a:solidFill>
                  <a:prstClr val="black"/>
                </a:solidFill>
                <a:ea typeface="ＭＳ Ｐゴシック" pitchFamily="-1" charset="-128"/>
              </a:rPr>
              <a:t>Power Source</a:t>
            </a:r>
            <a:endParaRPr lang="en-US" sz="1662" dirty="0">
              <a:solidFill>
                <a:prstClr val="black"/>
              </a:solidFill>
              <a:ea typeface="ＭＳ Ｐゴシック" pitchFamily="-1" charset="-128"/>
            </a:endParaRPr>
          </a:p>
        </p:txBody>
      </p:sp>
      <p:sp>
        <p:nvSpPr>
          <p:cNvPr id="28" name="テキスト ボックス 50"/>
          <p:cNvSpPr txBox="1">
            <a:spLocks noChangeArrowheads="1"/>
          </p:cNvSpPr>
          <p:nvPr/>
        </p:nvSpPr>
        <p:spPr bwMode="auto">
          <a:xfrm>
            <a:off x="2116345" y="995440"/>
            <a:ext cx="2217274" cy="3196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77" b="1" dirty="0">
                <a:solidFill>
                  <a:srgbClr val="000066"/>
                </a:solidFill>
                <a:latin typeface="HGS明朝E" pitchFamily="18" charset="-128"/>
                <a:ea typeface="HGS明朝E" pitchFamily="18" charset="-128"/>
              </a:rPr>
              <a:t># of SRF cavities ~8,000</a:t>
            </a:r>
          </a:p>
        </p:txBody>
      </p:sp>
      <p:cxnSp>
        <p:nvCxnSpPr>
          <p:cNvPr id="29" name="直線矢印コネクタ 15"/>
          <p:cNvCxnSpPr>
            <a:cxnSpLocks noChangeShapeType="1"/>
          </p:cNvCxnSpPr>
          <p:nvPr/>
        </p:nvCxnSpPr>
        <p:spPr bwMode="auto">
          <a:xfrm flipV="1">
            <a:off x="3727514" y="1402768"/>
            <a:ext cx="2277913" cy="537464"/>
          </a:xfrm>
          <a:prstGeom prst="straightConnector1">
            <a:avLst/>
          </a:prstGeom>
          <a:noFill/>
          <a:ln w="28575">
            <a:solidFill>
              <a:srgbClr val="99CC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グループ化 19"/>
          <p:cNvGrpSpPr/>
          <p:nvPr/>
        </p:nvGrpSpPr>
        <p:grpSpPr>
          <a:xfrm>
            <a:off x="5934755" y="1009107"/>
            <a:ext cx="3262939" cy="1006226"/>
            <a:chOff x="331234" y="4078899"/>
            <a:chExt cx="5492525" cy="2294619"/>
          </a:xfrm>
        </p:grpSpPr>
        <p:pic>
          <p:nvPicPr>
            <p:cNvPr id="21" name="図 5" descr="ILC-cryomodule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4" y="4078899"/>
              <a:ext cx="5492525" cy="2294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15"/>
            <p:cNvSpPr>
              <a:spLocks/>
            </p:cNvSpPr>
            <p:nvPr/>
          </p:nvSpPr>
          <p:spPr bwMode="auto">
            <a:xfrm rot="5400000">
              <a:off x="2914386" y="3358107"/>
              <a:ext cx="358775" cy="4894319"/>
            </a:xfrm>
            <a:prstGeom prst="rightBrace">
              <a:avLst>
                <a:gd name="adj1" fmla="val 10368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662"/>
            </a:p>
          </p:txBody>
        </p:sp>
      </p:grpSp>
      <p:pic>
        <p:nvPicPr>
          <p:cNvPr id="31" name="図 23" descr="cavity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976" y="1256716"/>
            <a:ext cx="1735157" cy="96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15"/>
          <p:cNvSpPr>
            <a:spLocks/>
          </p:cNvSpPr>
          <p:nvPr/>
        </p:nvSpPr>
        <p:spPr bwMode="auto">
          <a:xfrm rot="6240000">
            <a:off x="2672035" y="1293958"/>
            <a:ext cx="157330" cy="1599667"/>
          </a:xfrm>
          <a:prstGeom prst="rightBrace">
            <a:avLst>
              <a:gd name="adj1" fmla="val 10368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662"/>
          </a:p>
        </p:txBody>
      </p:sp>
      <p:sp>
        <p:nvSpPr>
          <p:cNvPr id="7" name="テキスト ボックス 6"/>
          <p:cNvSpPr txBox="1"/>
          <p:nvPr/>
        </p:nvSpPr>
        <p:spPr>
          <a:xfrm rot="910972" flipH="1">
            <a:off x="2352079" y="2073758"/>
            <a:ext cx="70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lang="ja-JP" altLang="en-US" dirty="0"/>
              <a:t> </a:t>
            </a:r>
            <a:r>
              <a:rPr kumimoji="1" lang="en-US" altLang="ja-JP" dirty="0"/>
              <a:t>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38249" y="189849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 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731793" y="974756"/>
            <a:ext cx="18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~900 </a:t>
            </a:r>
            <a:r>
              <a:rPr lang="en-US" altLang="ja-JP" dirty="0" err="1"/>
              <a:t>cyomodules</a:t>
            </a:r>
            <a:endParaRPr kumimoji="1" lang="ja-JP" altLang="en-US" dirty="0"/>
          </a:p>
        </p:txBody>
      </p:sp>
      <p:cxnSp>
        <p:nvCxnSpPr>
          <p:cNvPr id="35" name="直線矢印コネクタ 15"/>
          <p:cNvCxnSpPr>
            <a:cxnSpLocks noChangeShapeType="1"/>
          </p:cNvCxnSpPr>
          <p:nvPr/>
        </p:nvCxnSpPr>
        <p:spPr bwMode="auto">
          <a:xfrm flipH="1">
            <a:off x="5190809" y="1626043"/>
            <a:ext cx="1395692" cy="1540208"/>
          </a:xfrm>
          <a:prstGeom prst="straightConnector1">
            <a:avLst/>
          </a:prstGeom>
          <a:noFill/>
          <a:ln w="28575">
            <a:solidFill>
              <a:srgbClr val="99CC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F82D7AC-9B87-4A70-9C5C-3168A7D6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24 June 2020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93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265"/>
    </mc:Choice>
    <mc:Fallback xmlns="">
      <p:transition advTm="32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A0EC3-2158-4345-8386-057D6C41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18 Sep. 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E49F3-03F1-4EED-8EF3-B2D6764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LCUK Community Planning Meeting for ILC (Shin MICHIZONO)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FE7F-76EF-47F7-9E0F-0F2275A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4F55AF9-2375-4C6B-9C9A-2BB30CDAB091}"/>
              </a:ext>
            </a:extLst>
          </p:cNvPr>
          <p:cNvSpPr txBox="1">
            <a:spLocks noChangeArrowheads="1"/>
          </p:cNvSpPr>
          <p:nvPr/>
        </p:nvSpPr>
        <p:spPr>
          <a:xfrm>
            <a:off x="1473163" y="-51189"/>
            <a:ext cx="9154234" cy="6798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dirty="0">
                <a:latin typeface="+mn-lt"/>
                <a:cs typeface="Arial Unicode MS" charset="0"/>
              </a:rPr>
              <a:t>Technical Maturity</a:t>
            </a:r>
            <a:endParaRPr lang="en-GB" altLang="ja-JP" sz="1800" dirty="0">
              <a:solidFill>
                <a:srgbClr val="3366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E4F7B6-2FE5-4C40-ACCC-B035229B1E68}"/>
              </a:ext>
            </a:extLst>
          </p:cNvPr>
          <p:cNvSpPr txBox="1"/>
          <p:nvPr/>
        </p:nvSpPr>
        <p:spPr>
          <a:xfrm>
            <a:off x="577794" y="902962"/>
            <a:ext cx="110364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ILC based on superconducting radiofrequency (SRF) technology started its R&amp;D from 2005 (GDE). Reference</a:t>
            </a:r>
            <a:r>
              <a:rPr lang="ja-JP" altLang="en-US" sz="2000" dirty="0"/>
              <a:t> </a:t>
            </a:r>
            <a:r>
              <a:rPr lang="en-US" altLang="ja-JP" sz="2000" dirty="0"/>
              <a:t>Design</a:t>
            </a:r>
            <a:r>
              <a:rPr lang="ja-JP" altLang="en-US" sz="2000" dirty="0"/>
              <a:t> </a:t>
            </a:r>
            <a:r>
              <a:rPr lang="en-US" altLang="ja-JP" sz="2000" dirty="0"/>
              <a:t>Report</a:t>
            </a:r>
            <a:r>
              <a:rPr lang="ja-JP" altLang="en-US" sz="2000" dirty="0"/>
              <a:t> </a:t>
            </a:r>
            <a:r>
              <a:rPr lang="en-US" altLang="ja-JP" sz="2000" dirty="0"/>
              <a:t>(RDR) was published in 2007 and </a:t>
            </a:r>
            <a:r>
              <a:rPr lang="en-US" altLang="ja-JP" sz="2000" dirty="0">
                <a:solidFill>
                  <a:srgbClr val="FF0000"/>
                </a:solidFill>
              </a:rPr>
              <a:t>TDR was published in 2013</a:t>
            </a:r>
            <a:r>
              <a:rPr lang="en-US" altLang="ja-JP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More than 2,400 researchers contributed to the TDR.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The SRF technology’s maturity was proven by the operation of the European X-ray Free Electron Laser </a:t>
            </a:r>
            <a:r>
              <a:rPr lang="en-US" altLang="ja-JP" sz="2000" dirty="0">
                <a:solidFill>
                  <a:srgbClr val="FF0000"/>
                </a:solidFill>
              </a:rPr>
              <a:t>(X-FEL) in Hamburg, where 800 superconducting cavities (1/10 of ILC SRF cavities)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were</a:t>
            </a:r>
            <a:r>
              <a:rPr lang="ja-JP" altLang="en-US" sz="2000" dirty="0"/>
              <a:t> </a:t>
            </a:r>
            <a:r>
              <a:rPr lang="en-US" altLang="ja-JP" sz="2000" dirty="0"/>
              <a:t>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In addition to European XFEL, LCLS-II at SLAC, SHINE in Shanghai are under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Nano-beam technology has been </a:t>
            </a:r>
            <a:r>
              <a:rPr lang="en-US" altLang="ja-JP" sz="2000" dirty="0">
                <a:solidFill>
                  <a:srgbClr val="FF0000"/>
                </a:solidFill>
              </a:rPr>
              <a:t>demonstrated at ATF </a:t>
            </a:r>
            <a:r>
              <a:rPr lang="en-US" altLang="ja-JP" sz="2000" dirty="0"/>
              <a:t>hosted in KEK under international collaboration and almost satisfied the requirements of the ILC.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Remaining technical preparation (such as mass-production of SRF cavities, positron source, beam dump) can be carried out during the preparation phase</a:t>
            </a:r>
            <a:r>
              <a:rPr lang="ja-JP" altLang="en-US" sz="2000" dirty="0"/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at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Pre-lab </a:t>
            </a:r>
            <a:r>
              <a:rPr lang="en-US" altLang="ja-JP" sz="2000" dirty="0"/>
              <a:t>before ILC construction. These are listed in “</a:t>
            </a:r>
            <a:r>
              <a:rPr lang="en-US" altLang="ja-JP" sz="2000" dirty="0">
                <a:solidFill>
                  <a:srgbClr val="FF0000"/>
                </a:solidFill>
              </a:rPr>
              <a:t>Recommendations on ILC Project Implementation</a:t>
            </a:r>
            <a:r>
              <a:rPr lang="en-US" altLang="ja-JP" sz="2000" dirty="0"/>
              <a:t>” [3].</a:t>
            </a:r>
            <a:r>
              <a:rPr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6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13"/>
    </mc:Choice>
    <mc:Fallback xmlns="">
      <p:transition spd="slow" advTm="572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2042529" y="3895"/>
            <a:ext cx="7380312" cy="5995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solidFill>
                  <a:prstClr val="black"/>
                </a:solidFill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Worldwide large scale SRF accelerators</a:t>
            </a:r>
            <a:endParaRPr lang="ja-JP" altLang="en-US" sz="3200" dirty="0">
              <a:solidFill>
                <a:prstClr val="black"/>
              </a:solidFill>
              <a:latin typeface="+mn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90096"/>
            <a:ext cx="9144000" cy="54478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16" y="3498518"/>
            <a:ext cx="3589964" cy="1440160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2927648" y="3266359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91744" y="3230355"/>
            <a:ext cx="108000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151784" y="3374371"/>
            <a:ext cx="108000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240016" y="276230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168008" y="3018369"/>
            <a:ext cx="108000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312024" y="3130981"/>
            <a:ext cx="108000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9071992" y="354202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9624392" y="334522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305" y="695282"/>
            <a:ext cx="3336032" cy="106753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795" y="801170"/>
            <a:ext cx="1005737" cy="968359"/>
          </a:xfrm>
          <a:prstGeom prst="rect">
            <a:avLst/>
          </a:prstGeom>
        </p:spPr>
      </p:pic>
      <p:pic>
        <p:nvPicPr>
          <p:cNvPr id="26" name="Picture 4" descr="tesla9cell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177" y="5058563"/>
            <a:ext cx="2976744" cy="91600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099253" y="5979830"/>
            <a:ext cx="19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1.3GHz 9 cell cavity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61755" y="3675794"/>
            <a:ext cx="2308389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SHINE </a:t>
            </a:r>
            <a:r>
              <a:rPr lang="en-US" altLang="ja-JP" sz="1400" dirty="0">
                <a:solidFill>
                  <a:srgbClr val="FF0000"/>
                </a:solidFill>
              </a:rPr>
              <a:t>(under construction)</a:t>
            </a:r>
            <a:endParaRPr lang="ja-JP" altLang="en-US" sz="1400" dirty="0">
              <a:solidFill>
                <a:srgbClr val="FF0000"/>
              </a:solidFill>
            </a:endParaRP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61754" y="3988936"/>
            <a:ext cx="1421608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-75 </a:t>
            </a:r>
            <a:r>
              <a:rPr kumimoji="1" lang="en-US" altLang="ja-JP" sz="1400" b="1" dirty="0" err="1">
                <a:solidFill>
                  <a:schemeClr val="accent2">
                    <a:lumMod val="50000"/>
                  </a:schemeClr>
                </a:solidFill>
              </a:rPr>
              <a:t>cyromodules</a:t>
            </a:r>
            <a:endParaRPr kumimoji="1" lang="en-US" altLang="ja-JP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-~600 cavities</a:t>
            </a:r>
          </a:p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- 8 GeV (CW)</a:t>
            </a:r>
            <a:endParaRPr kumimoji="1" lang="ja-JP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192297" y="2363286"/>
            <a:ext cx="461088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ILC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071100" y="2616175"/>
            <a:ext cx="1512978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-900 </a:t>
            </a:r>
            <a:r>
              <a:rPr kumimoji="1" lang="en-US" altLang="ja-JP" sz="1400" b="1" dirty="0" err="1">
                <a:solidFill>
                  <a:schemeClr val="accent2">
                    <a:lumMod val="50000"/>
                  </a:schemeClr>
                </a:solidFill>
              </a:rPr>
              <a:t>cyromodules</a:t>
            </a:r>
            <a:endParaRPr kumimoji="1" lang="en-US" altLang="ja-JP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-8,000 cavities</a:t>
            </a:r>
          </a:p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-250 GeV (Pulsed)</a:t>
            </a:r>
            <a:endParaRPr kumimoji="1" lang="ja-JP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63568" y="2234444"/>
            <a:ext cx="1558440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-100 </a:t>
            </a:r>
            <a:r>
              <a:rPr kumimoji="1" lang="en-US" altLang="ja-JP" sz="1400" b="1" dirty="0" err="1">
                <a:solidFill>
                  <a:schemeClr val="accent2">
                    <a:lumMod val="50000"/>
                  </a:schemeClr>
                </a:solidFill>
              </a:rPr>
              <a:t>cyromodules</a:t>
            </a:r>
            <a:endParaRPr kumimoji="1" lang="en-US" altLang="ja-JP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-800 cavities</a:t>
            </a:r>
          </a:p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-17.5 GeV (Pulsed)</a:t>
            </a:r>
            <a:endParaRPr kumimoji="1" lang="ja-JP" alt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32119" y="2527456"/>
            <a:ext cx="1909112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-35 </a:t>
            </a:r>
            <a:r>
              <a:rPr kumimoji="1" lang="en-US" altLang="ja-JP" sz="1400" b="1" dirty="0">
                <a:solidFill>
                  <a:srgbClr val="0070C0"/>
                </a:solidFill>
              </a:rPr>
              <a:t>+ 20 </a:t>
            </a:r>
            <a:r>
              <a:rPr kumimoji="1" lang="en-US" altLang="ja-JP" sz="1400" b="1" dirty="0" err="1">
                <a:solidFill>
                  <a:schemeClr val="accent2">
                    <a:lumMod val="50000"/>
                  </a:schemeClr>
                </a:solidFill>
              </a:rPr>
              <a:t>cyromodules</a:t>
            </a: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ja-JP" sz="1400" b="1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ts val="1600"/>
              </a:lnSpc>
            </a:pPr>
            <a:r>
              <a:rPr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-280 </a:t>
            </a:r>
            <a:r>
              <a:rPr lang="en-US" altLang="ja-JP" sz="1400" b="1" dirty="0">
                <a:solidFill>
                  <a:srgbClr val="0070C0"/>
                </a:solidFill>
              </a:rPr>
              <a:t>+ 160 </a:t>
            </a:r>
            <a:r>
              <a:rPr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cavities </a:t>
            </a:r>
            <a:endParaRPr lang="en-US" altLang="ja-JP" sz="1400" b="1" dirty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- 4 </a:t>
            </a:r>
            <a:r>
              <a:rPr kumimoji="1" lang="en-US" altLang="ja-JP" sz="1400" b="1" dirty="0">
                <a:solidFill>
                  <a:srgbClr val="0070C0"/>
                </a:solidFill>
              </a:rPr>
              <a:t>+ 4</a:t>
            </a:r>
            <a:r>
              <a:rPr kumimoji="1" lang="en-US" altLang="ja-JP" sz="1400" b="1" dirty="0">
                <a:solidFill>
                  <a:schemeClr val="accent2">
                    <a:lumMod val="50000"/>
                  </a:schemeClr>
                </a:solidFill>
              </a:rPr>
              <a:t> GeV (CW) 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82948" y="1759412"/>
            <a:ext cx="2102815" cy="5539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Euro-XFEL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Operation started from 2017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14994" y="3179472"/>
            <a:ext cx="54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SLAC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21899" y="2500995"/>
            <a:ext cx="549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DESY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24000" y="2246323"/>
            <a:ext cx="295131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LCLS-II + </a:t>
            </a:r>
            <a:r>
              <a:rPr kumimoji="1" lang="en-US" altLang="ja-JP" dirty="0">
                <a:solidFill>
                  <a:srgbClr val="0070C0"/>
                </a:solidFill>
              </a:rPr>
              <a:t>HE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>
                <a:solidFill>
                  <a:srgbClr val="FF0000"/>
                </a:solidFill>
              </a:rPr>
              <a:t>(under construction)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87374" y="3438964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SINAP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11939" y="326334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KEK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856" y="1225914"/>
            <a:ext cx="2379747" cy="1214218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8495572" y="2328901"/>
            <a:ext cx="1388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© </a:t>
            </a:r>
            <a:r>
              <a:rPr lang="en-US" altLang="ja-JP" sz="1000" dirty="0" err="1"/>
              <a:t>Rey.Hori</a:t>
            </a:r>
            <a:r>
              <a:rPr lang="en-US" altLang="ja-JP" sz="1000" dirty="0"/>
              <a:t>/KEK </a:t>
            </a:r>
            <a:endParaRPr kumimoji="1" lang="ja-JP" altLang="en-US" sz="1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92489" y="2894215"/>
            <a:ext cx="975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LAL/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Sacray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007583" y="318757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INFN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526175" y="325648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FNAL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88109" y="342798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chemeClr val="tx2"/>
                </a:solidFill>
              </a:rPr>
              <a:t>JLab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076388" y="3230355"/>
            <a:ext cx="108000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122491" y="3107277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</a:rPr>
              <a:t>Cornell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pic>
        <p:nvPicPr>
          <p:cNvPr id="48" name="图片 14">
            <a:extLst>
              <a:ext uri="{FF2B5EF4-FFF2-40B4-BE49-F238E27FC236}">
                <a16:creationId xmlns:a16="http://schemas.microsoft.com/office/drawing/2014/main" id="{09315F2B-1273-45AD-9D24-B47240FC2C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725" y="4523071"/>
            <a:ext cx="2590550" cy="98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178" y="1854651"/>
            <a:ext cx="1857233" cy="10437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495572" y="695283"/>
            <a:ext cx="21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International Linear Collider (ILC) (Plan)</a:t>
            </a:r>
            <a:endParaRPr kumimoji="1"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C21DAD-DA36-324C-8DCB-93961E81A105}"/>
              </a:ext>
            </a:extLst>
          </p:cNvPr>
          <p:cNvSpPr txBox="1"/>
          <p:nvPr/>
        </p:nvSpPr>
        <p:spPr>
          <a:xfrm>
            <a:off x="1076446" y="3374371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LCLS-II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1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687"/>
    </mc:Choice>
    <mc:Fallback xmlns="">
      <p:transition advTm="396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1824" y="50487"/>
            <a:ext cx="8145566" cy="45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marL="11723"/>
            <a:r>
              <a:rPr lang="en-US" altLang="ja-JP" sz="3200" spc="-28" dirty="0">
                <a:latin typeface="+mn-lt"/>
              </a:rPr>
              <a:t>International</a:t>
            </a:r>
            <a:r>
              <a:rPr lang="ja-JP" altLang="en-US" sz="3200" spc="-28" dirty="0">
                <a:latin typeface="+mn-lt"/>
              </a:rPr>
              <a:t> </a:t>
            </a:r>
            <a:r>
              <a:rPr lang="en-US" altLang="ja-JP" sz="3200" spc="-28" dirty="0">
                <a:latin typeface="+mn-lt"/>
              </a:rPr>
              <a:t>Development</a:t>
            </a:r>
            <a:r>
              <a:rPr lang="ja-JP" altLang="en-US" sz="3200" spc="-28" dirty="0">
                <a:latin typeface="+mn-lt"/>
              </a:rPr>
              <a:t> </a:t>
            </a:r>
            <a:r>
              <a:rPr lang="en-US" altLang="ja-JP" sz="3200" spc="-28" dirty="0">
                <a:latin typeface="+mn-lt"/>
              </a:rPr>
              <a:t>Team</a:t>
            </a:r>
            <a:r>
              <a:rPr lang="ja-JP" altLang="en-US" sz="3200" spc="-28" dirty="0">
                <a:latin typeface="+mn-lt"/>
              </a:rPr>
              <a:t> </a:t>
            </a:r>
            <a:r>
              <a:rPr lang="en-US" altLang="ja-JP" sz="3200" spc="-28" dirty="0">
                <a:latin typeface="+mn-lt"/>
              </a:rPr>
              <a:t>(IDT)</a:t>
            </a:r>
            <a:endParaRPr sz="32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FBD2C3-E378-D440-8306-3783C5BB7F43}"/>
              </a:ext>
            </a:extLst>
          </p:cNvPr>
          <p:cNvSpPr/>
          <p:nvPr/>
        </p:nvSpPr>
        <p:spPr>
          <a:xfrm>
            <a:off x="271438" y="746317"/>
            <a:ext cx="5693851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000" b="1" i="1" dirty="0"/>
              <a:t>IDT:</a:t>
            </a:r>
            <a:r>
              <a:rPr lang="ja-JP" altLang="en-US" sz="2000" b="1" i="1" dirty="0"/>
              <a:t> </a:t>
            </a:r>
            <a:r>
              <a:rPr lang="en-US" altLang="ja-JP" sz="2000" b="1" i="1" spc="-28" dirty="0">
                <a:solidFill>
                  <a:srgbClr val="FF0000"/>
                </a:solidFill>
              </a:rPr>
              <a:t>Smooth transition to the ILC Pre-lab</a:t>
            </a:r>
            <a:endParaRPr lang="en-US" altLang="ja-JP" sz="2000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Prepare a proposal for the organization and governance of the ILC Pre-Lab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Prepare the work and deliverables of the ILC Pre-laboratory and workout a scenario for contributions with national and regional partners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r>
              <a:rPr lang="en-US" altLang="ja-JP" sz="2000" b="1" i="1" spc="-28" dirty="0"/>
              <a:t>Accelerator activities at </a:t>
            </a:r>
            <a:r>
              <a:rPr lang="en-US" altLang="ja-JP" sz="2000" b="1" i="1" u="sng" spc="-28" dirty="0">
                <a:solidFill>
                  <a:srgbClr val="FF0000"/>
                </a:solidFill>
              </a:rPr>
              <a:t>ILC Pre-lab phase</a:t>
            </a:r>
            <a:endParaRPr lang="en-US" sz="2000" b="1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preparations /performance &amp; cost R&amp;D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[shared across regions]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technical design and documentation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[central project office in Japan with the help of regional project offices (satellites) 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Preparation and planning of deliverables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[distributed across regions, liaising with the central project office and/or its satellites]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CE, local infrastructure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site [host country assisted by selected partners]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3431-5BFD-4ADD-BBDF-444BD891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C63C6C-0FFE-4B85-AFA5-7F16FBA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1AA1CC95-79F2-0449-8B44-55220FC5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35" y="1275785"/>
            <a:ext cx="6349465" cy="40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"/>
    </mc:Choice>
    <mc:Fallback xmlns="">
      <p:transition spd="slow" advTm="23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A1DDA4-4381-429D-9BC7-436D5553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D2D4D-D7E6-45C6-AC3E-ADD5E16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54F8205C-53F2-4FC3-AB38-4372D95CE470}" type="slidenum">
              <a:rPr kumimoji="1" lang="ja-JP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124D76-4137-485B-86FD-28C7F290CE1B}"/>
              </a:ext>
            </a:extLst>
          </p:cNvPr>
          <p:cNvSpPr txBox="1"/>
          <p:nvPr/>
        </p:nvSpPr>
        <p:spPr>
          <a:xfrm>
            <a:off x="-1" y="92333"/>
            <a:ext cx="121919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200" dirty="0">
                <a:cs typeface="Times New Roman" panose="02020603050405020304" pitchFamily="18" charset="0"/>
              </a:rPr>
              <a:t>Technical preparation of SRF</a:t>
            </a:r>
            <a:endParaRPr kumimoji="1" lang="ja-JP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B86BA9-5080-4E13-8690-515456EAEFC9}"/>
              </a:ext>
            </a:extLst>
          </p:cNvPr>
          <p:cNvSpPr txBox="1"/>
          <p:nvPr/>
        </p:nvSpPr>
        <p:spPr>
          <a:xfrm>
            <a:off x="467277" y="1410738"/>
            <a:ext cx="11180497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production by cost effective method</a:t>
            </a:r>
          </a:p>
          <a:p>
            <a:pPr marL="1257300" lvl="2" indent="-342900">
              <a:buFont typeface="Wingdings" panose="05000000000000000000" pitchFamily="2" charset="2"/>
              <a:buChar char="p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Japan: 50 cavities, Others: 50 cavities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Ancillaries production (power coupler, tuner, HOM antenna, etc.)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Cryomodule production (Prototype, Type A, Type B)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transportation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marine transportation, CM test is done in Japan (maybe in others)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CM test, CM may return to home country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Remarks: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cost should be considered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TDR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point is whether new technology can be (or prospectively) </a:t>
            </a:r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A8824A41-D7FA-4F81-A6BE-1D9D2C17319D}"/>
              </a:ext>
            </a:extLst>
          </p:cNvPr>
          <p:cNvSpPr/>
          <p:nvPr/>
        </p:nvSpPr>
        <p:spPr>
          <a:xfrm>
            <a:off x="3909240" y="1104264"/>
            <a:ext cx="3424750" cy="463589"/>
          </a:xfrm>
          <a:prstGeom prst="wedgeRoundRectCallout">
            <a:avLst>
              <a:gd name="adj1" fmla="val -67983"/>
              <a:gd name="adj2" fmla="val 61170"/>
              <a:gd name="adj3" fmla="val 16667"/>
            </a:avLst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 spec. should be satisfied!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0E7EB8A6-8B26-4183-BEDC-70073AE9923F}"/>
              </a:ext>
            </a:extLst>
          </p:cNvPr>
          <p:cNvSpPr/>
          <p:nvPr/>
        </p:nvSpPr>
        <p:spPr>
          <a:xfrm>
            <a:off x="4359059" y="4156439"/>
            <a:ext cx="7427934" cy="1210964"/>
          </a:xfrm>
          <a:prstGeom prst="wedgeRoundRectCallout">
            <a:avLst>
              <a:gd name="adj1" fmla="val -93193"/>
              <a:gd name="adj2" fmla="val -38648"/>
              <a:gd name="adj3" fmla="val 16667"/>
            </a:avLst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 of Japan;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hub-laboratory for mass production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beam acceleration satisfied with ILC spec.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4A27377-DABF-4E49-817F-BFFF27682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65" y="2292161"/>
            <a:ext cx="3313483" cy="16450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BE5AD9A-D8AD-464C-B171-EE1C286D53F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lum bright="19000"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632" y="1428176"/>
            <a:ext cx="3107752" cy="6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394" y="1"/>
            <a:ext cx="8926607" cy="696923"/>
          </a:xfrm>
          <a:noFill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altLang="ja-JP" sz="3200" b="0" dirty="0">
                <a:latin typeface="+mn-lt"/>
              </a:rPr>
              <a:t>Potential for upgrades</a:t>
            </a:r>
            <a:endParaRPr lang="en-GB" sz="3600" b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4"/>
          </p:nvPr>
        </p:nvSpPr>
        <p:spPr>
          <a:xfrm>
            <a:off x="2599238" y="6356351"/>
            <a:ext cx="2844800" cy="365125"/>
          </a:xfrm>
        </p:spPr>
        <p:txBody>
          <a:bodyPr/>
          <a:lstStyle/>
          <a:p>
            <a:fld id="{AAB6FA28-7AEC-3F43-9C2D-3DB969CFEC6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1C1E817-F83A-4EF2-A253-96A98D40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3" y="1236559"/>
            <a:ext cx="10172769" cy="458015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A64198-FC6B-4E90-9865-475B94F1C45C}"/>
              </a:ext>
            </a:extLst>
          </p:cNvPr>
          <p:cNvSpPr txBox="1"/>
          <p:nvPr/>
        </p:nvSpPr>
        <p:spPr>
          <a:xfrm>
            <a:off x="3095859" y="737669"/>
            <a:ext cx="556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ILC can be upgraded to higher energy and luminosity.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DF8730-CCA8-4182-B851-94FC2461545D}"/>
              </a:ext>
            </a:extLst>
          </p:cNvPr>
          <p:cNvSpPr txBox="1"/>
          <p:nvPr/>
        </p:nvSpPr>
        <p:spPr>
          <a:xfrm>
            <a:off x="10580625" y="1568548"/>
            <a:ext cx="8243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Energy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FF02D9-B35F-4386-A17D-368746DB99DF}"/>
              </a:ext>
            </a:extLst>
          </p:cNvPr>
          <p:cNvSpPr txBox="1"/>
          <p:nvPr/>
        </p:nvSpPr>
        <p:spPr>
          <a:xfrm>
            <a:off x="10580625" y="4271734"/>
            <a:ext cx="699230" cy="369332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bg1"/>
                </a:solidFill>
              </a:rPr>
              <a:t>Lumi</a:t>
            </a:r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93202446-826C-4B62-A8C0-96A37F8AD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LCUK Community Planning Meeting for ILC (Shin MICHIZONO)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254"/>
    </mc:Choice>
    <mc:Fallback xmlns="">
      <p:transition advTm="372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77876" y="50157"/>
            <a:ext cx="8745673" cy="533399"/>
          </a:xfrm>
          <a:noFill/>
        </p:spPr>
        <p:txBody>
          <a:bodyPr>
            <a:normAutofit/>
          </a:bodyPr>
          <a:lstStyle/>
          <a:p>
            <a:r>
              <a:rPr lang="en-US" altLang="ja-JP" sz="3200" dirty="0">
                <a:latin typeface="+mn-lt"/>
              </a:rPr>
              <a:t>Summary</a:t>
            </a:r>
            <a:endParaRPr lang="ja-JP" altLang="en-US" sz="3200" b="1" i="1" dirty="0"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6351" y="620485"/>
            <a:ext cx="10270435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ILC250 accelerator is 20 km long e-/e+ collider for the </a:t>
            </a:r>
            <a:r>
              <a:rPr lang="en-US" altLang="ja-JP" sz="2000" i="1" dirty="0">
                <a:solidFill>
                  <a:srgbClr val="FF0000"/>
                </a:solidFill>
              </a:rPr>
              <a:t>Higgs factory</a:t>
            </a:r>
            <a:r>
              <a:rPr lang="en-US" altLang="ja-JP" sz="2000" i="1" dirty="0">
                <a:solidFill>
                  <a:srgbClr val="1D50A1"/>
                </a:solidFill>
              </a:rPr>
              <a:t>.</a:t>
            </a: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altLang="ja-JP" sz="2000" i="1" dirty="0">
              <a:solidFill>
                <a:srgbClr val="1D50A1"/>
              </a:solidFill>
            </a:endParaRP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The ILC is </a:t>
            </a:r>
            <a:r>
              <a:rPr lang="en-US" altLang="ja-JP" sz="2000" i="1" dirty="0">
                <a:solidFill>
                  <a:srgbClr val="FF0000"/>
                </a:solidFill>
              </a:rPr>
              <a:t>upgradable in energy and luminosity</a:t>
            </a:r>
            <a:r>
              <a:rPr lang="en-US" altLang="ja-JP" sz="2000" i="1" dirty="0">
                <a:solidFill>
                  <a:srgbClr val="1D50A1"/>
                </a:solidFill>
              </a:rPr>
              <a:t>.</a:t>
            </a: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altLang="ja-JP" sz="2000" i="1" dirty="0">
              <a:solidFill>
                <a:srgbClr val="1D50A1"/>
              </a:solidFill>
            </a:endParaRP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International collaborations (GDE, LCC and IDT(International Development Team from summer 2020)) have been leading the R&amp;Ds of the ILC since 2005.</a:t>
            </a: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altLang="ja-JP" sz="2000" i="1" dirty="0">
              <a:solidFill>
                <a:srgbClr val="1D50A1"/>
              </a:solidFill>
            </a:endParaRP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TDR was published in 2013 and these technologies are matured.</a:t>
            </a: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altLang="ja-JP" sz="2000" i="1" dirty="0">
              <a:solidFill>
                <a:srgbClr val="1D50A1"/>
              </a:solidFill>
            </a:endParaRP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Key technologies at the ILC are superconducting rf (SRF) and nano-beam.</a:t>
            </a:r>
          </a:p>
          <a:p>
            <a:pPr marL="914400" lvl="1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FF0000"/>
                </a:solidFill>
              </a:rPr>
              <a:t>SRF </a:t>
            </a:r>
            <a:r>
              <a:rPr lang="en-US" altLang="ja-JP" sz="2000" i="1" dirty="0">
                <a:solidFill>
                  <a:srgbClr val="1D50A1"/>
                </a:solidFill>
              </a:rPr>
              <a:t>technology has been widely adopted at XFELs such as European XFEL.</a:t>
            </a:r>
          </a:p>
          <a:p>
            <a:pPr marL="914400" lvl="1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FF0000"/>
                </a:solidFill>
              </a:rPr>
              <a:t>Nano-beam</a:t>
            </a:r>
            <a:r>
              <a:rPr lang="en-US" altLang="ja-JP" sz="2000" i="1" dirty="0">
                <a:solidFill>
                  <a:srgbClr val="1D50A1"/>
                </a:solidFill>
              </a:rPr>
              <a:t> technology has been demonstrated at ATF hosted by KEK</a:t>
            </a: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altLang="ja-JP" sz="2000" i="1" dirty="0">
              <a:solidFill>
                <a:srgbClr val="1D50A1"/>
              </a:solidFill>
            </a:endParaRP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Construction cost (value) is ~5 B$ and we assume 4-year preparation and 9-year construction.</a:t>
            </a: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altLang="ja-JP" sz="2000" i="1" dirty="0">
              <a:solidFill>
                <a:srgbClr val="1D50A1"/>
              </a:solidFill>
            </a:endParaRPr>
          </a:p>
          <a:p>
            <a:pPr marL="457200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FF0000"/>
                </a:solidFill>
              </a:rPr>
              <a:t>Preparation phase activities </a:t>
            </a:r>
            <a:r>
              <a:rPr lang="en-US" altLang="ja-JP" sz="2000" i="1" dirty="0">
                <a:solidFill>
                  <a:srgbClr val="1D50A1"/>
                </a:solidFill>
              </a:rPr>
              <a:t>are</a:t>
            </a:r>
          </a:p>
          <a:p>
            <a:pPr marL="914400" lvl="1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Technical preparation</a:t>
            </a:r>
          </a:p>
          <a:p>
            <a:pPr marL="914400" lvl="1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Final engineering design</a:t>
            </a:r>
          </a:p>
          <a:p>
            <a:pPr marL="914400" lvl="1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ja-JP" sz="2000" i="1" dirty="0">
                <a:solidFill>
                  <a:srgbClr val="1D50A1"/>
                </a:solidFill>
              </a:rPr>
              <a:t>Preparation for mass production, …</a:t>
            </a:r>
          </a:p>
          <a:p>
            <a:pPr marL="914400" lvl="1" indent="-45720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altLang="ja-JP" sz="2000" i="1" dirty="0">
              <a:solidFill>
                <a:srgbClr val="1D50A1"/>
              </a:solidFill>
            </a:endParaRPr>
          </a:p>
          <a:p>
            <a:pPr>
              <a:lnSpc>
                <a:spcPts val="2300"/>
              </a:lnSpc>
            </a:pPr>
            <a:endParaRPr lang="en-US" altLang="ja-JP" sz="2000" i="1" dirty="0">
              <a:solidFill>
                <a:srgbClr val="0070C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LCUK Community Planning Meeting for ILC (Shin MICHIZONO)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8D7FB2-D72E-47FF-82B3-3663B8AF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18 Sep. 2020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430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78"/>
    </mc:Choice>
    <mc:Fallback xmlns="">
      <p:transition advTm="797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1558</Words>
  <Application>Microsoft Office PowerPoint</Application>
  <PresentationFormat>ワイド画面</PresentationFormat>
  <Paragraphs>303</Paragraphs>
  <Slides>20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HGS明朝E</vt:lpstr>
      <vt:lpstr>游ゴシック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SRF for  Linear Collider Higgs Factories</vt:lpstr>
      <vt:lpstr>ILC250 accelerator facility</vt:lpstr>
      <vt:lpstr>Main Linac at the ILC</vt:lpstr>
      <vt:lpstr>PowerPoint プレゼンテーション</vt:lpstr>
      <vt:lpstr>PowerPoint プレゼンテーション</vt:lpstr>
      <vt:lpstr>International Development Team (IDT)</vt:lpstr>
      <vt:lpstr>PowerPoint プレゼンテーション</vt:lpstr>
      <vt:lpstr>Potential for upgrades</vt:lpstr>
      <vt:lpstr>Summary</vt:lpstr>
      <vt:lpstr>Backup slide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Matured SRF technologies</vt:lpstr>
      <vt:lpstr>PowerPoint プレゼンテーション</vt:lpstr>
      <vt:lpstr>PowerPoint プレゼンテーション</vt:lpstr>
      <vt:lpstr>ILC Cost-Reduction R&amp;D in US-Japan Cooperation</vt:lpstr>
      <vt:lpstr>ATF/ATF2: Accelerator Test Facility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Sessions Summary</dc:title>
  <dc:creator>Omet Mathieu</dc:creator>
  <cp:lastModifiedBy>健成 梅森</cp:lastModifiedBy>
  <cp:revision>203</cp:revision>
  <dcterms:created xsi:type="dcterms:W3CDTF">2019-10-27T06:44:35Z</dcterms:created>
  <dcterms:modified xsi:type="dcterms:W3CDTF">2020-10-05T19:32:42Z</dcterms:modified>
</cp:coreProperties>
</file>