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328" r:id="rId7"/>
    <p:sldId id="334" r:id="rId8"/>
    <p:sldId id="259" r:id="rId9"/>
    <p:sldId id="262" r:id="rId10"/>
    <p:sldId id="330" r:id="rId11"/>
    <p:sldId id="331" r:id="rId12"/>
    <p:sldId id="332" r:id="rId13"/>
    <p:sldId id="335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46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2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D6B1-C9E6-4DB4-A87D-CB93B09F814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946D-BA64-4BE6-B484-51ADFC310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96CF-EAA0-4A2A-BC74-02CF21295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5313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Advanced SRF R&amp;D for </a:t>
            </a:r>
            <a:br>
              <a:rPr lang="en-US" sz="4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US" sz="4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Higgs Factory </a:t>
            </a:r>
            <a:br>
              <a:rPr lang="en-US" sz="4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US" sz="4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Luminosity (and Energy) Upgrades to 380 GeV Top Factory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1E381-D4F3-4A08-AB73-D852ACF92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Hasan Padamsee</a:t>
            </a:r>
          </a:p>
          <a:p>
            <a:r>
              <a:rPr lang="en-US" sz="3200" i="1" dirty="0"/>
              <a:t>Cornell University</a:t>
            </a:r>
          </a:p>
          <a:p>
            <a:endParaRPr lang="en-US" i="1" dirty="0"/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Discussed in Snowmass LOI and accompanying paper: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 on International Superconducting Linear Colliers (ILC) to the Next Century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A: 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Luminosity Higgs Factory and Top Factory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2852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5FE035-AC01-421C-8938-250A6FE4933E}"/>
              </a:ext>
            </a:extLst>
          </p:cNvPr>
          <p:cNvGrpSpPr/>
          <p:nvPr/>
        </p:nvGrpSpPr>
        <p:grpSpPr>
          <a:xfrm>
            <a:off x="4713347" y="753816"/>
            <a:ext cx="1323474" cy="5872754"/>
            <a:chOff x="0" y="0"/>
            <a:chExt cx="958160" cy="5257802"/>
          </a:xfrm>
        </p:grpSpPr>
        <p:pic>
          <p:nvPicPr>
            <p:cNvPr id="5" name="Picture 4" descr="smallAperture">
              <a:extLst>
                <a:ext uri="{FF2B5EF4-FFF2-40B4-BE49-F238E27FC236}">
                  <a16:creationId xmlns:a16="http://schemas.microsoft.com/office/drawing/2014/main" id="{5F6FC6E2-0403-46DC-AFDC-A99501B9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5816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77521E-3028-46D9-A49F-199296D31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57602"/>
              <a:ext cx="92551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D8D4A8-28ED-4C58-9EB6-793A0F612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3101" t="20982" r="32322" b="44358"/>
            <a:stretch/>
          </p:blipFill>
          <p:spPr bwMode="auto">
            <a:xfrm>
              <a:off x="9086" y="1828801"/>
              <a:ext cx="938784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9B5D27-7A5D-4A0A-B13D-2C3F0E1F5915}"/>
              </a:ext>
            </a:extLst>
          </p:cNvPr>
          <p:cNvSpPr txBox="1"/>
          <p:nvPr/>
        </p:nvSpPr>
        <p:spPr>
          <a:xfrm>
            <a:off x="541421" y="914400"/>
            <a:ext cx="394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Re-entrant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35.4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2.28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8476-6A10-459B-8993-DDDD31EDD493}"/>
              </a:ext>
            </a:extLst>
          </p:cNvPr>
          <p:cNvSpPr txBox="1"/>
          <p:nvPr/>
        </p:nvSpPr>
        <p:spPr>
          <a:xfrm>
            <a:off x="541421" y="2987537"/>
            <a:ext cx="3705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Low-Loss/Ichiro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36.1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2.36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2B75-FB3E-4ABE-B900-9E3D6A84C5D5}"/>
              </a:ext>
            </a:extLst>
          </p:cNvPr>
          <p:cNvSpPr txBox="1"/>
          <p:nvPr/>
        </p:nvSpPr>
        <p:spPr>
          <a:xfrm>
            <a:off x="541421" y="5060674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TESLA shape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mm aperture</a:t>
            </a:r>
          </a:p>
          <a:p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6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6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42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Epk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2.0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81F67-F0B3-4EFF-B512-9FBFF29B2563}"/>
              </a:ext>
            </a:extLst>
          </p:cNvPr>
          <p:cNvSpPr txBox="1"/>
          <p:nvPr/>
        </p:nvSpPr>
        <p:spPr>
          <a:xfrm>
            <a:off x="6277452" y="4356129"/>
            <a:ext cx="297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37.1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/(MV/m) 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=  1.98</a:t>
            </a:r>
            <a:endParaRPr lang="en-US" dirty="0"/>
          </a:p>
        </p:txBody>
      </p:sp>
      <p:pic>
        <p:nvPicPr>
          <p:cNvPr id="2050" name="Picture 2" descr="LSF cavity design for the ILC and other works">
            <a:extLst>
              <a:ext uri="{FF2B5EF4-FFF2-40B4-BE49-F238E27FC236}">
                <a16:creationId xmlns:a16="http://schemas.microsoft.com/office/drawing/2014/main" id="{ACC4E6CE-0396-4D1F-8ACE-329982B6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52" y="222252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C53650-1C4C-4903-B805-DD1675D171FA}"/>
              </a:ext>
            </a:extLst>
          </p:cNvPr>
          <p:cNvSpPr txBox="1"/>
          <p:nvPr/>
        </p:nvSpPr>
        <p:spPr>
          <a:xfrm>
            <a:off x="6532296" y="1268422"/>
            <a:ext cx="2143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Newer:</a:t>
            </a:r>
          </a:p>
          <a:p>
            <a:r>
              <a:rPr lang="en-US" sz="2400" dirty="0"/>
              <a:t>LSF Shape</a:t>
            </a:r>
          </a:p>
          <a:p>
            <a:r>
              <a:rPr lang="en-US" sz="2000" dirty="0"/>
              <a:t>SLAC/</a:t>
            </a:r>
            <a:r>
              <a:rPr lang="en-US" sz="2000" dirty="0" err="1"/>
              <a:t>Jlab</a:t>
            </a:r>
            <a:r>
              <a:rPr lang="en-US" sz="2000" dirty="0"/>
              <a:t>/KEK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76B85F-F23F-4D3E-BFD2-37FB13F9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3" y="258838"/>
            <a:ext cx="8265694" cy="52322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2: Advanced Cavity Shapes (50 – 60 MV/m)</a:t>
            </a:r>
          </a:p>
        </p:txBody>
      </p:sp>
    </p:spTree>
    <p:extLst>
      <p:ext uri="{BB962C8B-B14F-4D97-AF65-F5344CB8AC3E}">
        <p14:creationId xmlns:p14="http://schemas.microsoft.com/office/powerpoint/2010/main" val="313743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0BF4-2273-4B23-BBA5-F03652E5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A72DC-AA92-4331-BB13-6914D0B42B4E}"/>
              </a:ext>
            </a:extLst>
          </p:cNvPr>
          <p:cNvPicPr/>
          <p:nvPr/>
        </p:nvPicPr>
        <p:blipFill rotWithShape="1">
          <a:blip r:embed="rId2" cstate="print"/>
          <a:srcRect l="16813" t="8342" b="5379"/>
          <a:stretch/>
        </p:blipFill>
        <p:spPr bwMode="auto">
          <a:xfrm>
            <a:off x="378068" y="261051"/>
            <a:ext cx="6431806" cy="3348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4E824-4999-496F-9A35-3B9AB42F8E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61" y="3573047"/>
            <a:ext cx="7264529" cy="34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7A470-CB0F-4320-BBDA-800B26E3BA1D}"/>
              </a:ext>
            </a:extLst>
          </p:cNvPr>
          <p:cNvSpPr txBox="1"/>
          <p:nvPr/>
        </p:nvSpPr>
        <p:spPr>
          <a:xfrm>
            <a:off x="6641432" y="727637"/>
            <a:ext cx="2355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KEK Results</a:t>
            </a:r>
          </a:p>
          <a:p>
            <a:endParaRPr lang="en-US" sz="2000" dirty="0"/>
          </a:p>
          <a:p>
            <a:r>
              <a:rPr lang="en-US" sz="2000" dirty="0"/>
              <a:t>Low Loss</a:t>
            </a:r>
          </a:p>
          <a:p>
            <a:r>
              <a:rPr lang="en-US" sz="2000" dirty="0"/>
              <a:t>Ichiro </a:t>
            </a:r>
          </a:p>
          <a:p>
            <a:r>
              <a:rPr lang="en-US" sz="2000" dirty="0"/>
              <a:t>Re-entrant – 70 mm </a:t>
            </a:r>
          </a:p>
          <a:p>
            <a:r>
              <a:rPr lang="en-US" sz="2800" dirty="0"/>
              <a:t>52 MV/m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ABB3C-7F28-4B22-8B13-D10B91F033D4}"/>
              </a:ext>
            </a:extLst>
          </p:cNvPr>
          <p:cNvSpPr txBox="1"/>
          <p:nvPr/>
        </p:nvSpPr>
        <p:spPr>
          <a:xfrm>
            <a:off x="6809874" y="4392780"/>
            <a:ext cx="2018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Cornell Results</a:t>
            </a:r>
          </a:p>
          <a:p>
            <a:endParaRPr lang="en-US" dirty="0"/>
          </a:p>
          <a:p>
            <a:r>
              <a:rPr lang="en-US" dirty="0"/>
              <a:t>Re-entrant 60 mm</a:t>
            </a:r>
          </a:p>
          <a:p>
            <a:r>
              <a:rPr lang="en-US" sz="2800" dirty="0"/>
              <a:t>59 MV/m</a:t>
            </a:r>
          </a:p>
        </p:txBody>
      </p:sp>
    </p:spTree>
    <p:extLst>
      <p:ext uri="{BB962C8B-B14F-4D97-AF65-F5344CB8AC3E}">
        <p14:creationId xmlns:p14="http://schemas.microsoft.com/office/powerpoint/2010/main" val="111265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C23E-2048-4D5F-897E-EA95D2D6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12" y="4292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LSF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80BC-54D9-420F-B5F9-54B20766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351"/>
            <a:ext cx="7886700" cy="941638"/>
          </a:xfrm>
        </p:spPr>
        <p:txBody>
          <a:bodyPr>
            <a:no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50 MV/m in 3 mid-cells in the 5-cell cavity LSF5 _ JLAB/KEK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Need to improve welds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DF3AA-09CB-40EB-8214-7F9582EC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25" y="2329778"/>
            <a:ext cx="5223275" cy="390886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8FE8B18-7262-4EF2-844B-F6C4674F0E57}"/>
              </a:ext>
            </a:extLst>
          </p:cNvPr>
          <p:cNvSpPr/>
          <p:nvPr/>
        </p:nvSpPr>
        <p:spPr>
          <a:xfrm rot="21436047">
            <a:off x="3645480" y="2166416"/>
            <a:ext cx="249624" cy="183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0B13EF7-4560-41E7-ADBD-14F51433F4DD}"/>
              </a:ext>
            </a:extLst>
          </p:cNvPr>
          <p:cNvSpPr/>
          <p:nvPr/>
        </p:nvSpPr>
        <p:spPr>
          <a:xfrm rot="21436047">
            <a:off x="4348090" y="2120384"/>
            <a:ext cx="249060" cy="1675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0C5F244-FBBC-4F52-82B6-5A4BB5A21640}"/>
              </a:ext>
            </a:extLst>
          </p:cNvPr>
          <p:cNvSpPr/>
          <p:nvPr/>
        </p:nvSpPr>
        <p:spPr>
          <a:xfrm rot="21436047">
            <a:off x="4994374" y="1977453"/>
            <a:ext cx="213825" cy="1447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5EA0-3BBF-44DF-942C-1921639B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905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Teaser: Mid-T (300 C) Baking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=&gt; Oxide Free Cavity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 = 5x10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 30 MV/m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88FF95D-EAC6-4BCD-BE04-99DD851D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" y="1690689"/>
            <a:ext cx="6509397" cy="50956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BAEAD3-9CA4-42BD-BAD3-14C4C3AF4574}"/>
              </a:ext>
            </a:extLst>
          </p:cNvPr>
          <p:cNvSpPr/>
          <p:nvPr/>
        </p:nvSpPr>
        <p:spPr>
          <a:xfrm>
            <a:off x="6039853" y="2201779"/>
            <a:ext cx="962525" cy="986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E5A9-FA05-4498-A06C-563A1D75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5292-CEEE-41A4-82A3-395A90FB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R&amp;D on high Q can lead to higher luminosities </a:t>
            </a:r>
          </a:p>
          <a:p>
            <a:r>
              <a:rPr lang="en-US" dirty="0"/>
              <a:t>R&amp;D on high Gradients will lower cost of Top Factory, and subsequent energy upgrades</a:t>
            </a:r>
          </a:p>
          <a:p>
            <a:r>
              <a:rPr lang="en-US" dirty="0"/>
              <a:t>In later talk, I will </a:t>
            </a:r>
            <a:r>
              <a:rPr lang="en-US"/>
              <a:t>present other </a:t>
            </a:r>
            <a:r>
              <a:rPr lang="en-US" dirty="0"/>
              <a:t>paths to higher gradients for ILC energy upgrades. </a:t>
            </a:r>
          </a:p>
        </p:txBody>
      </p:sp>
    </p:spTree>
    <p:extLst>
      <p:ext uri="{BB962C8B-B14F-4D97-AF65-F5344CB8AC3E}">
        <p14:creationId xmlns:p14="http://schemas.microsoft.com/office/powerpoint/2010/main" val="12823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54D5-2536-4FF1-B172-24766244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998B-001A-4254-89EB-59B79CB49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 gradient for ILC start at 250 GeV is 31.5 MV/m for Cryomodule gradients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Demonstration of CM gradients &gt; 32 MV/m has been achieved at Fermilab  with beam.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30.5 MV/m in full scale cryomodule at KEK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Cryomodules at EXFEL showed average gradient near the administrative limit of 30.5 MV/m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84AD-E145-41E4-AC01-481158D1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Paths for Luminosity Upgrades for ILC- Higgs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FB67-9510-4658-AF52-8110DAF7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key area of further SRF development is higher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 with the invention of new techniques of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Nitrogen Doping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igher gradient at higher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Nitrogen infusion 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igher gradient at higher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Electropolishing /Two-Step baking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LCLS-II and LCLS-II_HE 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benefitting from high Q cavities.  </a:t>
            </a:r>
          </a:p>
          <a:p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new and exciting development (harder to implement, but revealing potential)</a:t>
            </a:r>
          </a:p>
          <a:p>
            <a:pPr lvl="1"/>
            <a:r>
              <a:rPr lang="en-US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5x10</a:t>
            </a:r>
            <a:r>
              <a:rPr lang="en-US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32 MV/m by baking at 300 C to dissolve the natural oxide (and other surface layer) into the bulk, but not exposing the cavity to air or water before RF measurements. 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8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8020-7E8A-4E78-AE88-05885652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Luminosity Benefits from Higher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30A8-987A-4975-B62E-301C4FA8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values (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2x10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31.5 MV/m) can 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to higher Luminosity Upgrades for ILC via higher beam power (no change in bunch charge or final spot size)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igher </a:t>
            </a:r>
            <a:r>
              <a:rPr lang="en-US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opens the option of increasing the RF pulse length (and so the beam-on duty cycle) 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llowing the population of the RF pulse with more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bunches (e.g. 2,624 instead of 1312) at the same bunch spacing in the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for the 250 GeV baseline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which helps to preserve emittance in the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Q allows increase of the repetition rate of the pulses from 5 Hz to give corresponding luminosity increase of a factor of 4 - 6.  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paper discusses the corresponding challenges for RF power,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cryopower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damping rings, damping time reduction, positron source, and beam dumps for higher beam power (skip here)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234A-92D5-4ACA-938D-B938878F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69392" cy="145164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1: N-Doping Recipes for LCLS-II-HE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2/0 and 3/60 Doping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1-cell Results: G near 35 MV/m, Q &gt; 2x10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9814992-3429-477A-ADC9-F1380C5D2A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9884" y="1690689"/>
            <a:ext cx="6388769" cy="46740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84E10E-2455-4658-B30B-F085E6F030C8}"/>
              </a:ext>
            </a:extLst>
          </p:cNvPr>
          <p:cNvCxnSpPr/>
          <p:nvPr/>
        </p:nvCxnSpPr>
        <p:spPr>
          <a:xfrm>
            <a:off x="1167063" y="4656221"/>
            <a:ext cx="680987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8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130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9-Cells N-Doping for LCLS-II - HE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680"/>
            <a:ext cx="3657600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11680"/>
            <a:ext cx="3657600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0700" y="1828800"/>
            <a:ext cx="990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2N0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8900" y="1828800"/>
            <a:ext cx="990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3N60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77543" y="2590800"/>
            <a:ext cx="11430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2406134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&gt; 4x10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111E-002A-4DC2-94E2-02A46405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95E8D-38FC-4BEF-9740-F2AAD30C4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49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D5EF-3415-47FF-B5F9-8A8329A0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34" y="259974"/>
            <a:ext cx="7886700" cy="81998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Path 2: Nitrogen Infusion (Derived from N-doping)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4E1F-730A-4102-A68F-4720548B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60" y="5334289"/>
            <a:ext cx="7886700" cy="845386"/>
          </a:xfrm>
        </p:spPr>
        <p:txBody>
          <a:bodyPr>
            <a:noAutofit/>
          </a:bodyPr>
          <a:lstStyle/>
          <a:p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above 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reached at 31.5 MV/m.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hallenge is that the infusion method is sensitive to furnace cleanliness - and may be difficult to implement on a wide scale.</a:t>
            </a:r>
          </a:p>
          <a:p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70C878-C9DA-418B-B0F5-3DE3B2B4126F}"/>
              </a:ext>
            </a:extLst>
          </p:cNvPr>
          <p:cNvGrpSpPr/>
          <p:nvPr/>
        </p:nvGrpSpPr>
        <p:grpSpPr>
          <a:xfrm>
            <a:off x="621130" y="1079961"/>
            <a:ext cx="7661108" cy="4035795"/>
            <a:chOff x="508334" y="1521043"/>
            <a:chExt cx="7661108" cy="4035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D89407-85C6-4E51-87E3-5023F8DD5A07}"/>
                </a:ext>
              </a:extLst>
            </p:cNvPr>
            <p:cNvPicPr/>
            <p:nvPr/>
          </p:nvPicPr>
          <p:blipFill rotWithShape="1">
            <a:blip r:embed="rId2"/>
            <a:srcRect l="934"/>
            <a:stretch/>
          </p:blipFill>
          <p:spPr bwMode="auto">
            <a:xfrm>
              <a:off x="1729267" y="1521043"/>
              <a:ext cx="5219241" cy="40357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A737D5-E58E-4AF7-9B4C-461EF7945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334" y="3422650"/>
              <a:ext cx="7661108" cy="63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4CE256-1A60-4FC1-B1AC-08A2BDE2A364}"/>
              </a:ext>
            </a:extLst>
          </p:cNvPr>
          <p:cNvCxnSpPr>
            <a:cxnSpLocks/>
          </p:cNvCxnSpPr>
          <p:nvPr/>
        </p:nvCxnSpPr>
        <p:spPr>
          <a:xfrm>
            <a:off x="3832275" y="374824"/>
            <a:ext cx="5450740" cy="63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7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45C1-11CC-4A96-983E-DBC6A90D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791994"/>
            <a:ext cx="8510837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Top Factory energy upgrade</a:t>
            </a:r>
            <a:b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dditional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raise the energy is based on a gradient of 40 MV/m at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2x10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ath 1: Cold EP/Two-step Baking of 1-cell Cavities=&gt; Near 50 MV/m</a:t>
            </a:r>
            <a:b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DA293-3A2A-CE4F-AC41-AB8AC50FA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6748" y="2117557"/>
            <a:ext cx="6629400" cy="4740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3BC12-ADAF-4D58-AB8F-A48527695F56}"/>
              </a:ext>
            </a:extLst>
          </p:cNvPr>
          <p:cNvSpPr txBox="1"/>
          <p:nvPr/>
        </p:nvSpPr>
        <p:spPr>
          <a:xfrm>
            <a:off x="2731168" y="381401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ILC recipe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685F0-6325-40C1-B7DA-5EB966E002FA}"/>
              </a:ext>
            </a:extLst>
          </p:cNvPr>
          <p:cNvSpPr txBox="1"/>
          <p:nvPr/>
        </p:nvSpPr>
        <p:spPr>
          <a:xfrm>
            <a:off x="4572000" y="2891226"/>
            <a:ext cx="268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EP/Two-step baking</a:t>
            </a:r>
          </a:p>
        </p:txBody>
      </p:sp>
    </p:spTree>
    <p:extLst>
      <p:ext uri="{BB962C8B-B14F-4D97-AF65-F5344CB8AC3E}">
        <p14:creationId xmlns:p14="http://schemas.microsoft.com/office/powerpoint/2010/main" val="165121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751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Advanced SRF R&amp;D for  Higgs Factory  Luminosity (and Energy) Upgrades to 380 GeV Top Factory</vt:lpstr>
      <vt:lpstr>General Remarks</vt:lpstr>
      <vt:lpstr>Paths for Luminosity Upgrades for ILC- Higgs</vt:lpstr>
      <vt:lpstr>Luminosity Benefits from Higher Q</vt:lpstr>
      <vt:lpstr>Path 1: N-Doping Recipes for LCLS-II-HE 2/0 and 3/60 Doping 1-cell Results: G near 35 MV/m, Q &gt; 2x1010</vt:lpstr>
      <vt:lpstr>9-Cells N-Doping for LCLS-II - HE</vt:lpstr>
      <vt:lpstr>PowerPoint Presentation</vt:lpstr>
      <vt:lpstr>Path 2: Nitrogen Infusion (Derived from N-doping)</vt:lpstr>
      <vt:lpstr>For the Top Factory energy upgrade Additional linac to raise the energy is based on a gradient of 40 MV/m at Q = 2x1010   Path 1: Cold EP/Two-step Baking of 1-cell Cavities=&gt; Near 50 MV/m </vt:lpstr>
      <vt:lpstr>Path 2: Advanced Cavity Shapes (50 – 60 MV/m)</vt:lpstr>
      <vt:lpstr>PowerPoint Presentation</vt:lpstr>
      <vt:lpstr>LSF Shape</vt:lpstr>
      <vt:lpstr>Teaser: Mid-T (300 C) Baking =&gt; Oxide Free Cavity Q = 5x1010 at 30 MV/m</vt:lpstr>
      <vt:lpstr>Final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SRF R&amp;D for Higgs Factory Luminosity (and Energy) Upgrades</dc:title>
  <dc:creator>Hasan</dc:creator>
  <cp:lastModifiedBy>Hasan</cp:lastModifiedBy>
  <cp:revision>12</cp:revision>
  <dcterms:created xsi:type="dcterms:W3CDTF">2020-10-05T20:42:04Z</dcterms:created>
  <dcterms:modified xsi:type="dcterms:W3CDTF">2020-10-05T22:34:49Z</dcterms:modified>
</cp:coreProperties>
</file>