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autoCompressPictures="0">
  <p:sldMasterIdLst>
    <p:sldMasterId id="2147483657" r:id="rId1"/>
  </p:sldMasterIdLst>
  <p:notesMasterIdLst>
    <p:notesMasterId r:id="rId15"/>
  </p:notesMasterIdLst>
  <p:sldIdLst>
    <p:sldId id="256" r:id="rId2"/>
    <p:sldId id="308" r:id="rId3"/>
    <p:sldId id="307" r:id="rId4"/>
    <p:sldId id="314" r:id="rId5"/>
    <p:sldId id="281" r:id="rId6"/>
    <p:sldId id="292" r:id="rId7"/>
    <p:sldId id="303" r:id="rId8"/>
    <p:sldId id="304" r:id="rId9"/>
    <p:sldId id="309" r:id="rId10"/>
    <p:sldId id="310" r:id="rId11"/>
    <p:sldId id="311" r:id="rId12"/>
    <p:sldId id="312" r:id="rId13"/>
    <p:sldId id="313"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D8511B-C572-4F0E-92E3-968F25EB7EB1}">
  <a:tblStyle styleId="{EDD8511B-C572-4F0E-92E3-968F25EB7EB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p:cViewPr varScale="1">
        <p:scale>
          <a:sx n="57" d="100"/>
          <a:sy n="57" d="100"/>
        </p:scale>
        <p:origin x="106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SzPts val="1400"/>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Content" type="obj">
  <p:cSld name="OBJECT">
    <p:bg>
      <p:bgPr>
        <a:solidFill>
          <a:schemeClr val="lt2">
            <a:alpha val="0"/>
          </a:schemeClr>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228600" y="1043046"/>
            <a:ext cx="8672513" cy="4987867"/>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404040"/>
              </a:buClr>
              <a:buSzPts val="2400"/>
              <a:buFont typeface="Arial"/>
              <a:buChar char="•"/>
              <a:defRPr sz="2400" b="0" i="0" u="none" strike="noStrike" cap="none">
                <a:solidFill>
                  <a:srgbClr val="404040"/>
                </a:solidFill>
                <a:latin typeface="Helvetica Neue"/>
                <a:ea typeface="Helvetica Neue"/>
                <a:cs typeface="Helvetica Neue"/>
                <a:sym typeface="Helvetica Neue"/>
              </a:defRPr>
            </a:lvl1pPr>
            <a:lvl2pPr marL="914400" marR="0" lvl="1" indent="-368300" algn="l" rtl="0">
              <a:spcBef>
                <a:spcPts val="440"/>
              </a:spcBef>
              <a:spcAft>
                <a:spcPts val="0"/>
              </a:spcAft>
              <a:buClr>
                <a:srgbClr val="404040"/>
              </a:buClr>
              <a:buSzPts val="2200"/>
              <a:buFont typeface="Arial"/>
              <a:buChar char="–"/>
              <a:defRPr sz="2200" b="0" i="0" u="none" strike="noStrike" cap="none">
                <a:solidFill>
                  <a:srgbClr val="404040"/>
                </a:solidFill>
                <a:latin typeface="Helvetica Neue"/>
                <a:ea typeface="Helvetica Neue"/>
                <a:cs typeface="Helvetica Neue"/>
                <a:sym typeface="Helvetica Neue"/>
              </a:defRPr>
            </a:lvl2pPr>
            <a:lvl3pPr marL="1371600" marR="0" lvl="2" indent="-355600" algn="l" rtl="0">
              <a:spcBef>
                <a:spcPts val="400"/>
              </a:spcBef>
              <a:spcAft>
                <a:spcPts val="0"/>
              </a:spcAft>
              <a:buClr>
                <a:srgbClr val="404040"/>
              </a:buClr>
              <a:buSzPts val="2000"/>
              <a:buFont typeface="Arial"/>
              <a:buChar char="•"/>
              <a:defRPr sz="2000" b="0" i="0" u="none" strike="noStrike" cap="none">
                <a:solidFill>
                  <a:srgbClr val="404040"/>
                </a:solidFill>
                <a:latin typeface="Helvetica Neue"/>
                <a:ea typeface="Helvetica Neue"/>
                <a:cs typeface="Helvetica Neue"/>
                <a:sym typeface="Helvetica Neue"/>
              </a:defRPr>
            </a:lvl3pPr>
            <a:lvl4pPr marL="1828800" marR="0" lvl="3" indent="-342900" algn="l" rtl="0">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4pPr>
            <a:lvl5pPr marL="2286000" marR="0" lvl="4" indent="-342900" algn="l" rtl="0">
              <a:spcBef>
                <a:spcPts val="360"/>
              </a:spcBef>
              <a:spcAft>
                <a:spcPts val="0"/>
              </a:spcAft>
              <a:buClr>
                <a:srgbClr val="404040"/>
              </a:buClr>
              <a:buSzPts val="1800"/>
              <a:buFont typeface="Arial"/>
              <a:buChar char="•"/>
              <a:defRPr sz="1800" b="0" i="0" u="none" strike="noStrike" cap="none">
                <a:solidFill>
                  <a:srgbClr val="404040"/>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dt" idx="10"/>
          </p:nvPr>
        </p:nvSpPr>
        <p:spPr>
          <a:xfrm>
            <a:off x="6450013"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06/10/20</a:t>
            </a:r>
            <a:endParaRPr/>
          </a:p>
        </p:txBody>
      </p:sp>
      <p:sp>
        <p:nvSpPr>
          <p:cNvPr id="23" name="Google Shape;23;p3"/>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solidFill>
                  <a:srgbClr val="004C9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Snowmass CPM</a:t>
            </a:r>
            <a:endParaRPr/>
          </a:p>
        </p:txBody>
      </p:sp>
      <p:sp>
        <p:nvSpPr>
          <p:cNvPr id="24" name="Google Shape;24;p3"/>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mp; Caption">
  <p:cSld name="Content &amp;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228600" y="1043693"/>
            <a:ext cx="3027894" cy="4994276"/>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2"/>
          </p:nvPr>
        </p:nvSpPr>
        <p:spPr>
          <a:xfrm>
            <a:off x="3469958" y="1043694"/>
            <a:ext cx="5420360" cy="4994275"/>
          </a:xfrm>
          <a:prstGeom prst="rect">
            <a:avLst/>
          </a:prstGeom>
          <a:noFill/>
          <a:ln>
            <a:noFill/>
          </a:ln>
        </p:spPr>
        <p:txBody>
          <a:bodyPr spcFirstLastPara="1" wrap="square" lIns="0" tIns="0" rIns="0" bIns="0" anchor="t" anchorCtr="0"/>
          <a:lstStyle>
            <a:lvl1pPr marL="457200" marR="0" lvl="0" indent="-381000" algn="l" rtl="0">
              <a:spcBef>
                <a:spcPts val="480"/>
              </a:spcBef>
              <a:spcAft>
                <a:spcPts val="0"/>
              </a:spcAft>
              <a:buClr>
                <a:srgbClr val="505050"/>
              </a:buClr>
              <a:buSzPts val="2400"/>
              <a:buFont typeface="Arial"/>
              <a:buChar char="•"/>
              <a:defRPr sz="2400" b="0" i="0" u="none" strike="noStrike" cap="none">
                <a:solidFill>
                  <a:srgbClr val="505050"/>
                </a:solidFill>
                <a:latin typeface="Helvetica Neue"/>
                <a:ea typeface="Helvetica Neue"/>
                <a:cs typeface="Helvetica Neue"/>
                <a:sym typeface="Helvetica Neue"/>
              </a:defRPr>
            </a:lvl1pPr>
            <a:lvl2pPr marL="914400" marR="0" lvl="1" indent="-368300" algn="l" rtl="0">
              <a:spcBef>
                <a:spcPts val="440"/>
              </a:spcBef>
              <a:spcAft>
                <a:spcPts val="0"/>
              </a:spcAft>
              <a:buClr>
                <a:srgbClr val="505050"/>
              </a:buClr>
              <a:buSzPts val="2200"/>
              <a:buFont typeface="Arial"/>
              <a:buChar char="–"/>
              <a:defRPr sz="2200" b="0" i="0" u="none" strike="noStrike" cap="none">
                <a:solidFill>
                  <a:srgbClr val="505050"/>
                </a:solidFill>
                <a:latin typeface="Helvetica Neue"/>
                <a:ea typeface="Helvetica Neue"/>
                <a:cs typeface="Helvetica Neue"/>
                <a:sym typeface="Helvetica Neue"/>
              </a:defRPr>
            </a:lvl2pPr>
            <a:lvl3pPr marL="1371600" marR="0" lvl="2" indent="-355600" algn="l" rtl="0">
              <a:spcBef>
                <a:spcPts val="400"/>
              </a:spcBef>
              <a:spcAft>
                <a:spcPts val="0"/>
              </a:spcAft>
              <a:buClr>
                <a:srgbClr val="505050"/>
              </a:buClr>
              <a:buSzPts val="2000"/>
              <a:buFont typeface="Arial"/>
              <a:buChar char="•"/>
              <a:defRPr sz="2000" b="0" i="0" u="none" strike="noStrike" cap="none">
                <a:solidFill>
                  <a:srgbClr val="505050"/>
                </a:solidFill>
                <a:latin typeface="Helvetica Neue"/>
                <a:ea typeface="Helvetica Neue"/>
                <a:cs typeface="Helvetica Neue"/>
                <a:sym typeface="Helvetica Neue"/>
              </a:defRPr>
            </a:lvl3pPr>
            <a:lvl4pPr marL="1828800" marR="0" lvl="3"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4pPr>
            <a:lvl5pPr marL="2286000" marR="0" lvl="4" indent="-342900" algn="l" rtl="0">
              <a:spcBef>
                <a:spcPts val="360"/>
              </a:spcBef>
              <a:spcAft>
                <a:spcPts val="0"/>
              </a:spcAft>
              <a:buClr>
                <a:srgbClr val="505050"/>
              </a:buClr>
              <a:buSzPts val="1800"/>
              <a:buFont typeface="Arial"/>
              <a:buChar char="•"/>
              <a:defRPr sz="1800" b="0" i="0" u="none" strike="noStrike" cap="none">
                <a:solidFill>
                  <a:srgbClr val="505050"/>
                </a:solidFill>
                <a:latin typeface="Helvetica Neue"/>
                <a:ea typeface="Helvetica Neue"/>
                <a:cs typeface="Helvetica Neue"/>
                <a:sym typeface="Helvetica Neue"/>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06/10/20</a:t>
            </a:r>
            <a:endParaRPr/>
          </a:p>
        </p:txBody>
      </p:sp>
      <p:sp>
        <p:nvSpPr>
          <p:cNvPr id="39" name="Google Shape;39;p5"/>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Snowmass CPM</a:t>
            </a:r>
            <a:endParaRPr/>
          </a:p>
        </p:txBody>
      </p:sp>
      <p:sp>
        <p:nvSpPr>
          <p:cNvPr id="40" name="Google Shape;40;p5"/>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amp; Caption">
  <p:cSld name="Picture &amp; Caption">
    <p:spTree>
      <p:nvGrpSpPr>
        <p:cNvPr id="1" name="Shape 41"/>
        <p:cNvGrpSpPr/>
        <p:nvPr/>
      </p:nvGrpSpPr>
      <p:grpSpPr>
        <a:xfrm>
          <a:off x="0" y="0"/>
          <a:ext cx="0" cy="0"/>
          <a:chOff x="0" y="0"/>
          <a:chExt cx="0" cy="0"/>
        </a:xfrm>
      </p:grpSpPr>
      <p:sp>
        <p:nvSpPr>
          <p:cNvPr id="42" name="Google Shape;42;p6"/>
          <p:cNvSpPr>
            <a:spLocks noGrp="1"/>
          </p:cNvSpPr>
          <p:nvPr>
            <p:ph type="pic" idx="2"/>
          </p:nvPr>
        </p:nvSpPr>
        <p:spPr>
          <a:xfrm>
            <a:off x="224073" y="1043694"/>
            <a:ext cx="8700851" cy="3695054"/>
          </a:xfrm>
          <a:prstGeom prst="rect">
            <a:avLst/>
          </a:prstGeom>
          <a:noFill/>
          <a:ln>
            <a:noFill/>
          </a:ln>
        </p:spPr>
        <p:txBody>
          <a:bodyPr spcFirstLastPara="1" wrap="square" lIns="0" tIns="0" rIns="0" bIns="0" anchor="t" anchorCtr="0"/>
          <a:lstStyle>
            <a:lvl1pPr marR="0" lvl="0" algn="l" rtl="0">
              <a:spcBef>
                <a:spcPts val="320"/>
              </a:spcBef>
              <a:spcAft>
                <a:spcPts val="0"/>
              </a:spcAft>
              <a:buClr>
                <a:srgbClr val="505050"/>
              </a:buClr>
              <a:buSzPts val="1600"/>
              <a:buFont typeface="Arial"/>
              <a:buNone/>
              <a:defRPr sz="1600" b="0" i="0" u="none" strike="noStrike" cap="none">
                <a:solidFill>
                  <a:srgbClr val="505050"/>
                </a:solidFill>
                <a:latin typeface="Helvetica Neue"/>
                <a:ea typeface="Helvetica Neue"/>
                <a:cs typeface="Helvetica Neue"/>
                <a:sym typeface="Helvetica Neue"/>
              </a:defRPr>
            </a:lvl1pPr>
            <a:lvl2pPr marR="0" lvl="1" algn="l" rtl="0">
              <a:spcBef>
                <a:spcPts val="560"/>
              </a:spcBef>
              <a:spcAft>
                <a:spcPts val="0"/>
              </a:spcAft>
              <a:buClr>
                <a:srgbClr val="595959"/>
              </a:buClr>
              <a:buSzPts val="2800"/>
              <a:buFont typeface="Arial"/>
              <a:buNone/>
              <a:defRPr sz="2800" b="0" i="0" u="none" strike="noStrike" cap="none">
                <a:solidFill>
                  <a:srgbClr val="595959"/>
                </a:solidFill>
                <a:latin typeface="Helvetica Neue"/>
                <a:ea typeface="Helvetica Neue"/>
                <a:cs typeface="Helvetica Neue"/>
                <a:sym typeface="Helvetica Neue"/>
              </a:defRPr>
            </a:lvl2pPr>
            <a:lvl3pPr marR="0" lvl="2" algn="l" rtl="0">
              <a:spcBef>
                <a:spcPts val="480"/>
              </a:spcBef>
              <a:spcAft>
                <a:spcPts val="0"/>
              </a:spcAft>
              <a:buClr>
                <a:srgbClr val="595959"/>
              </a:buClr>
              <a:buSzPts val="2400"/>
              <a:buFont typeface="Arial"/>
              <a:buNone/>
              <a:defRPr sz="2400" b="0" i="0" u="none" strike="noStrike" cap="none">
                <a:solidFill>
                  <a:srgbClr val="595959"/>
                </a:solidFill>
                <a:latin typeface="Helvetica Neue"/>
                <a:ea typeface="Helvetica Neue"/>
                <a:cs typeface="Helvetica Neue"/>
                <a:sym typeface="Helvetica Neue"/>
              </a:defRPr>
            </a:lvl3pPr>
            <a:lvl4pPr marR="0" lvl="3" algn="l" rtl="0">
              <a:spcBef>
                <a:spcPts val="400"/>
              </a:spcBef>
              <a:spcAft>
                <a:spcPts val="0"/>
              </a:spcAft>
              <a:buClr>
                <a:srgbClr val="595959"/>
              </a:buClr>
              <a:buSzPts val="2000"/>
              <a:buFont typeface="Arial"/>
              <a:buNone/>
              <a:defRPr sz="2000" b="0" i="0" u="none" strike="noStrike" cap="none">
                <a:solidFill>
                  <a:srgbClr val="595959"/>
                </a:solidFill>
                <a:latin typeface="Helvetica Neue"/>
                <a:ea typeface="Helvetica Neue"/>
                <a:cs typeface="Helvetica Neue"/>
                <a:sym typeface="Helvetica Neue"/>
              </a:defRPr>
            </a:lvl4pPr>
            <a:lvl5pPr marR="0" lvl="4" algn="l" rtl="0">
              <a:spcBef>
                <a:spcPts val="400"/>
              </a:spcBef>
              <a:spcAft>
                <a:spcPts val="0"/>
              </a:spcAft>
              <a:buClr>
                <a:srgbClr val="595959"/>
              </a:buClr>
              <a:buSzPts val="2000"/>
              <a:buFont typeface="Arial"/>
              <a:buNone/>
              <a:defRPr sz="2000" b="0" i="0" u="none" strike="noStrike" cap="none">
                <a:solidFill>
                  <a:srgbClr val="595959"/>
                </a:solidFill>
                <a:latin typeface="Helvetica Neue"/>
                <a:ea typeface="Helvetica Neue"/>
                <a:cs typeface="Helvetica Neue"/>
                <a:sym typeface="Helvetica Neue"/>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6"/>
          <p:cNvSpPr txBox="1">
            <a:spLocks noGrp="1"/>
          </p:cNvSpPr>
          <p:nvPr>
            <p:ph type="body" idx="1"/>
          </p:nvPr>
        </p:nvSpPr>
        <p:spPr>
          <a:xfrm>
            <a:off x="224073" y="4943005"/>
            <a:ext cx="8700851" cy="1091259"/>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505050"/>
              </a:buClr>
              <a:buSzPts val="2000"/>
              <a:buFont typeface="Arial"/>
              <a:buNone/>
              <a:defRPr sz="2000" b="0" i="0" u="none" strike="noStrike" cap="none">
                <a:solidFill>
                  <a:srgbClr val="505050"/>
                </a:solidFill>
                <a:latin typeface="Helvetica Neue"/>
                <a:ea typeface="Helvetica Neue"/>
                <a:cs typeface="Helvetica Neue"/>
                <a:sym typeface="Helvetica Neue"/>
              </a:defRPr>
            </a:lvl1pPr>
            <a:lvl2pPr marL="914400" marR="0" lvl="1"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2pPr>
            <a:lvl3pPr marL="1371600" marR="0" lvl="2"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3pPr>
            <a:lvl4pPr marL="1828800" marR="0" lvl="3"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4pPr>
            <a:lvl5pPr marL="2286000" marR="0" lvl="4" indent="-228600" algn="l" rtl="0">
              <a:spcBef>
                <a:spcPts val="180"/>
              </a:spcBef>
              <a:spcAft>
                <a:spcPts val="0"/>
              </a:spcAft>
              <a:buClr>
                <a:srgbClr val="595959"/>
              </a:buClr>
              <a:buSzPts val="900"/>
              <a:buFont typeface="Arial"/>
              <a:buNone/>
              <a:defRPr sz="900" b="0" i="0" u="none" strike="noStrike" cap="none">
                <a:solidFill>
                  <a:srgbClr val="595959"/>
                </a:solidFill>
                <a:latin typeface="Helvetica Neue"/>
                <a:ea typeface="Helvetica Neue"/>
                <a:cs typeface="Helvetica Neue"/>
                <a:sym typeface="Helvetica Neue"/>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4" name="Google Shape;44;p6"/>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24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lvl="0" algn="r">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06/10/20</a:t>
            </a:r>
            <a:endParaRPr/>
          </a:p>
        </p:txBody>
      </p:sp>
      <p:sp>
        <p:nvSpPr>
          <p:cNvPr id="46" name="Google Shape;46;p6"/>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 Nagaitsev | Snowmass CPM</a:t>
            </a:r>
            <a:endParaRPr/>
          </a:p>
        </p:txBody>
      </p:sp>
      <p:sp>
        <p:nvSpPr>
          <p:cNvPr id="47" name="Google Shape;47;p6"/>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lvl="0" indent="0" algn="l">
              <a:spcBef>
                <a:spcPts val="0"/>
              </a:spcBef>
              <a:spcAft>
                <a:spcPts val="0"/>
              </a:spcAft>
              <a:buNone/>
              <a:defRPr sz="1200">
                <a:solidFill>
                  <a:srgbClr val="004C97"/>
                </a:solidFill>
                <a:latin typeface="Helvetica Neue"/>
                <a:ea typeface="Helvetica Neue"/>
                <a:cs typeface="Helvetica Neue"/>
                <a:sym typeface="Helvetica Neue"/>
              </a:defRPr>
            </a:lvl1pPr>
            <a:lvl2pPr marL="0" lvl="1" indent="0" algn="l">
              <a:spcBef>
                <a:spcPts val="0"/>
              </a:spcBef>
              <a:spcAft>
                <a:spcPts val="0"/>
              </a:spcAft>
              <a:buNone/>
              <a:defRPr sz="1200">
                <a:solidFill>
                  <a:srgbClr val="004C97"/>
                </a:solidFill>
                <a:latin typeface="Helvetica Neue"/>
                <a:ea typeface="Helvetica Neue"/>
                <a:cs typeface="Helvetica Neue"/>
                <a:sym typeface="Helvetica Neue"/>
              </a:defRPr>
            </a:lvl2pPr>
            <a:lvl3pPr marL="0" lvl="2" indent="0" algn="l">
              <a:spcBef>
                <a:spcPts val="0"/>
              </a:spcBef>
              <a:spcAft>
                <a:spcPts val="0"/>
              </a:spcAft>
              <a:buNone/>
              <a:defRPr sz="1200">
                <a:solidFill>
                  <a:srgbClr val="004C97"/>
                </a:solidFill>
                <a:latin typeface="Helvetica Neue"/>
                <a:ea typeface="Helvetica Neue"/>
                <a:cs typeface="Helvetica Neue"/>
                <a:sym typeface="Helvetica Neue"/>
              </a:defRPr>
            </a:lvl3pPr>
            <a:lvl4pPr marL="0" lvl="3" indent="0" algn="l">
              <a:spcBef>
                <a:spcPts val="0"/>
              </a:spcBef>
              <a:spcAft>
                <a:spcPts val="0"/>
              </a:spcAft>
              <a:buNone/>
              <a:defRPr sz="1200">
                <a:solidFill>
                  <a:srgbClr val="004C97"/>
                </a:solidFill>
                <a:latin typeface="Helvetica Neue"/>
                <a:ea typeface="Helvetica Neue"/>
                <a:cs typeface="Helvetica Neue"/>
                <a:sym typeface="Helvetica Neue"/>
              </a:defRPr>
            </a:lvl4pPr>
            <a:lvl5pPr marL="0" lvl="4" indent="0" algn="l">
              <a:spcBef>
                <a:spcPts val="0"/>
              </a:spcBef>
              <a:spcAft>
                <a:spcPts val="0"/>
              </a:spcAft>
              <a:buNone/>
              <a:defRPr sz="1200">
                <a:solidFill>
                  <a:srgbClr val="004C97"/>
                </a:solidFill>
                <a:latin typeface="Helvetica Neue"/>
                <a:ea typeface="Helvetica Neue"/>
                <a:cs typeface="Helvetica Neue"/>
                <a:sym typeface="Helvetica Neue"/>
              </a:defRPr>
            </a:lvl5pPr>
            <a:lvl6pPr marL="0" lvl="5" indent="0" algn="l">
              <a:spcBef>
                <a:spcPts val="0"/>
              </a:spcBef>
              <a:spcAft>
                <a:spcPts val="0"/>
              </a:spcAft>
              <a:buNone/>
              <a:defRPr sz="1200">
                <a:solidFill>
                  <a:srgbClr val="004C97"/>
                </a:solidFill>
                <a:latin typeface="Helvetica Neue"/>
                <a:ea typeface="Helvetica Neue"/>
                <a:cs typeface="Helvetica Neue"/>
                <a:sym typeface="Helvetica Neue"/>
              </a:defRPr>
            </a:lvl6pPr>
            <a:lvl7pPr marL="0" lvl="6" indent="0" algn="l">
              <a:spcBef>
                <a:spcPts val="0"/>
              </a:spcBef>
              <a:spcAft>
                <a:spcPts val="0"/>
              </a:spcAft>
              <a:buNone/>
              <a:defRPr sz="1200">
                <a:solidFill>
                  <a:srgbClr val="004C97"/>
                </a:solidFill>
                <a:latin typeface="Helvetica Neue"/>
                <a:ea typeface="Helvetica Neue"/>
                <a:cs typeface="Helvetica Neue"/>
                <a:sym typeface="Helvetica Neue"/>
              </a:defRPr>
            </a:lvl7pPr>
            <a:lvl8pPr marL="0" lvl="7" indent="0" algn="l">
              <a:spcBef>
                <a:spcPts val="0"/>
              </a:spcBef>
              <a:spcAft>
                <a:spcPts val="0"/>
              </a:spcAft>
              <a:buNone/>
              <a:defRPr sz="1200">
                <a:solidFill>
                  <a:srgbClr val="004C97"/>
                </a:solidFill>
                <a:latin typeface="Helvetica Neue"/>
                <a:ea typeface="Helvetica Neue"/>
                <a:cs typeface="Helvetica Neue"/>
                <a:sym typeface="Helvetica Neue"/>
              </a:defRPr>
            </a:lvl8pPr>
            <a:lvl9pPr marL="0" lvl="8" indent="0" algn="l">
              <a:spcBef>
                <a:spcPts val="0"/>
              </a:spcBef>
              <a:spcAft>
                <a:spcPts val="0"/>
              </a:spcAft>
              <a:buNone/>
              <a:defRPr sz="1200">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2" descr="TitleSlide_060514.png"/>
          <p:cNvPicPr preferRelativeResize="0"/>
          <p:nvPr/>
        </p:nvPicPr>
        <p:blipFill rotWithShape="1">
          <a:blip r:embed="rId2">
            <a:alphaModFix/>
          </a:blip>
          <a:srcRect/>
          <a:stretch/>
        </p:blipFill>
        <p:spPr>
          <a:xfrm>
            <a:off x="-2381" y="0"/>
            <a:ext cx="9144000" cy="6858000"/>
          </a:xfrm>
          <a:prstGeom prst="rect">
            <a:avLst/>
          </a:prstGeom>
          <a:noFill/>
          <a:ln>
            <a:noFill/>
          </a:ln>
        </p:spPr>
      </p:pic>
      <p:sp>
        <p:nvSpPr>
          <p:cNvPr id="17" name="Google Shape;17;p2"/>
          <p:cNvSpPr txBox="1">
            <a:spLocks noGrp="1"/>
          </p:cNvSpPr>
          <p:nvPr>
            <p:ph type="title"/>
          </p:nvPr>
        </p:nvSpPr>
        <p:spPr>
          <a:xfrm>
            <a:off x="806450" y="3559283"/>
            <a:ext cx="7526338" cy="1139271"/>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200" b="1"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2pPr>
            <a:lvl3pPr marR="0" lvl="2"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3pPr>
            <a:lvl4pPr marR="0" lvl="3"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4pPr>
            <a:lvl5pPr marR="0" lvl="4" algn="l" rtl="0">
              <a:spcBef>
                <a:spcPts val="0"/>
              </a:spcBef>
              <a:spcAft>
                <a:spcPts val="0"/>
              </a:spcAft>
              <a:buSzPts val="1400"/>
              <a:buNone/>
              <a:defRPr sz="1700" b="1" i="0" u="none" strike="noStrike" cap="none">
                <a:solidFill>
                  <a:srgbClr val="074184"/>
                </a:solidFill>
                <a:latin typeface="Helvetica Neue"/>
                <a:ea typeface="Helvetica Neue"/>
                <a:cs typeface="Helvetica Neue"/>
                <a:sym typeface="Helvetica Neue"/>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dirty="0"/>
          </a:p>
        </p:txBody>
      </p:sp>
      <p:sp>
        <p:nvSpPr>
          <p:cNvPr id="18" name="Google Shape;18;p2"/>
          <p:cNvSpPr txBox="1">
            <a:spLocks noGrp="1"/>
          </p:cNvSpPr>
          <p:nvPr>
            <p:ph type="body" idx="1"/>
          </p:nvPr>
        </p:nvSpPr>
        <p:spPr>
          <a:xfrm>
            <a:off x="806450" y="4841093"/>
            <a:ext cx="7526338" cy="1489952"/>
          </a:xfrm>
          <a:prstGeom prst="rect">
            <a:avLst/>
          </a:prstGeom>
          <a:noFill/>
          <a:ln>
            <a:noFill/>
          </a:ln>
        </p:spPr>
        <p:txBody>
          <a:bodyPr spcFirstLastPara="1" wrap="square" lIns="0" tIns="0" rIns="0" bIns="0" anchor="t" anchorCtr="0"/>
          <a:lstStyle>
            <a:lvl1pPr marL="457200" marR="0" lvl="0" indent="-228600" algn="l" rtl="0">
              <a:spcBef>
                <a:spcPts val="400"/>
              </a:spcBef>
              <a:spcAft>
                <a:spcPts val="0"/>
              </a:spcAft>
              <a:buClr>
                <a:srgbClr val="004C97"/>
              </a:buClr>
              <a:buSzPts val="2000"/>
              <a:buFont typeface="Arial"/>
              <a:buNone/>
              <a:defRPr sz="2000" b="0" i="0" u="none" strike="noStrike" cap="none">
                <a:solidFill>
                  <a:srgbClr val="004C97"/>
                </a:solidFill>
                <a:latin typeface="Helvetica Neue"/>
                <a:ea typeface="Helvetica Neue"/>
                <a:cs typeface="Helvetica Neue"/>
                <a:sym typeface="Helvetica Neue"/>
              </a:defRPr>
            </a:lvl1pPr>
            <a:lvl2pPr marL="914400" marR="0" lvl="1"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2pPr>
            <a:lvl3pPr marL="1371600" marR="0" lvl="2"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3pPr>
            <a:lvl4pPr marL="1828800" marR="0" lvl="3"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4pPr>
            <a:lvl5pPr marL="2286000" marR="0" lvl="4" indent="-228600" algn="l" rtl="0">
              <a:spcBef>
                <a:spcPts val="320"/>
              </a:spcBef>
              <a:spcAft>
                <a:spcPts val="0"/>
              </a:spcAft>
              <a:buClr>
                <a:srgbClr val="2E5286"/>
              </a:buClr>
              <a:buSzPts val="1600"/>
              <a:buFont typeface="Arial"/>
              <a:buNone/>
              <a:defRPr sz="1600" b="0" i="0" u="none" strike="noStrike" cap="none">
                <a:solidFill>
                  <a:srgbClr val="2E5286"/>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08803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6459538" y="6515100"/>
            <a:ext cx="1076325" cy="241300"/>
          </a:xfrm>
          <a:prstGeom prst="rect">
            <a:avLst/>
          </a:prstGeom>
          <a:noFill/>
          <a:ln>
            <a:noFill/>
          </a:ln>
        </p:spPr>
        <p:txBody>
          <a:bodyPr spcFirstLastPara="1" wrap="square" lIns="0" tIns="0" rIns="0" bIns="0" anchor="t" anchorCtr="0"/>
          <a:lstStyle>
            <a:lvl1pPr marR="0" lvl="0" algn="r" rtl="0">
              <a:spcBef>
                <a:spcPts val="0"/>
              </a:spcBef>
              <a:spcAft>
                <a:spcPts val="0"/>
              </a:spcAft>
              <a:buSzPts val="1400"/>
              <a:buNone/>
              <a:defRPr sz="9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06/10/20</a:t>
            </a:r>
            <a:endParaRPr/>
          </a:p>
        </p:txBody>
      </p:sp>
      <p:sp>
        <p:nvSpPr>
          <p:cNvPr id="11" name="Google Shape;11;p1"/>
          <p:cNvSpPr txBox="1">
            <a:spLocks noGrp="1"/>
          </p:cNvSpPr>
          <p:nvPr>
            <p:ph type="ftr" idx="11"/>
          </p:nvPr>
        </p:nvSpPr>
        <p:spPr>
          <a:xfrm>
            <a:off x="806450" y="6515100"/>
            <a:ext cx="5373688" cy="24130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900" b="0" i="0" u="none" strike="noStrike" cap="none">
                <a:solidFill>
                  <a:srgbClr val="004C97"/>
                </a:solidFill>
                <a:latin typeface="Helvetica Neue"/>
                <a:ea typeface="Helvetica Neue"/>
                <a:cs typeface="Helvetica Neue"/>
                <a:sym typeface="Helvetica Neue"/>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r>
              <a:rPr lang="en-US"/>
              <a:t>S. Nagaitsev | Snowmass CPM</a:t>
            </a:r>
            <a:endParaRPr/>
          </a:p>
        </p:txBody>
      </p:sp>
      <p:sp>
        <p:nvSpPr>
          <p:cNvPr id="12" name="Google Shape;12;p1"/>
          <p:cNvSpPr txBox="1">
            <a:spLocks noGrp="1"/>
          </p:cNvSpPr>
          <p:nvPr>
            <p:ph type="sldNum" idx="12"/>
          </p:nvPr>
        </p:nvSpPr>
        <p:spPr>
          <a:xfrm>
            <a:off x="228600" y="6515100"/>
            <a:ext cx="447675" cy="241300"/>
          </a:xfrm>
          <a:prstGeom prst="rect">
            <a:avLst/>
          </a:prstGeom>
          <a:noFill/>
          <a:ln>
            <a:noFill/>
          </a:ln>
        </p:spPr>
        <p:txBody>
          <a:bodyPr spcFirstLastPara="1" wrap="square" lIns="0" tIns="0" rIns="0" bIns="0" anchor="t" anchorCtr="0">
            <a:noAutofit/>
          </a:bodyPr>
          <a:lstStyle>
            <a:lvl1pPr marL="0" marR="0" lvl="0"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1pPr>
            <a:lvl2pPr marL="0" marR="0" lvl="1"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2pPr>
            <a:lvl3pPr marL="0" marR="0" lvl="2"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3pPr>
            <a:lvl4pPr marL="0" marR="0" lvl="3"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4pPr>
            <a:lvl5pPr marL="0" marR="0" lvl="4"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5pPr>
            <a:lvl6pPr marL="0" marR="0" lvl="5"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6pPr>
            <a:lvl7pPr marL="0" marR="0" lvl="6"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7pPr>
            <a:lvl8pPr marL="0" marR="0" lvl="7"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8pPr>
            <a:lvl9pPr marL="0" marR="0" lvl="8" indent="0" algn="l" rtl="0">
              <a:spcBef>
                <a:spcPts val="0"/>
              </a:spcBef>
              <a:spcAft>
                <a:spcPts val="0"/>
              </a:spcAft>
              <a:buNone/>
              <a:defRPr sz="900" b="0" i="0" u="none" strike="noStrike" cap="none">
                <a:solidFill>
                  <a:srgbClr val="004C97"/>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1" descr="HeaderFooter_0060314.png"/>
          <p:cNvPicPr preferRelativeResize="0"/>
          <p:nvPr/>
        </p:nvPicPr>
        <p:blipFill rotWithShape="1">
          <a:blip r:embed="rId6">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8" r:id="rId4"/>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google.com/document/d/11XhutaKropA9kToZhrYmCsoDf6oBunhuQ8mPgYhkJiA/edit?usp=shari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snowmass21.org/docs/files/summaries/AF/SNOWMASS21-AF1_AF7_S_Nagaitsev-056.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science.osti.gov/hep/hepap/Meetings/20191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osti.gov/~/media/hep/hepap/pdf/Reports/Accelerator_RD_Subpanel_Report.pdf" TargetMode="External"/><Relationship Id="rId2" Type="http://schemas.openxmlformats.org/officeDocument/2006/relationships/hyperlink" Target="https://www.usparticlephysics.org/" TargetMode="External"/><Relationship Id="rId1" Type="http://schemas.openxmlformats.org/officeDocument/2006/relationships/slideLayout" Target="../slideLayouts/slideLayout1.xml"/><Relationship Id="rId6" Type="http://schemas.openxmlformats.org/officeDocument/2006/relationships/hyperlink" Target="https://science.osti.gov/~/media/hep/pdf/Reports/MagnetDevelopmentProgramPlan.pdf" TargetMode="External"/><Relationship Id="rId5" Type="http://schemas.openxmlformats.org/officeDocument/2006/relationships/hyperlink" Target="https://science.osti.gov/~/media/hep/pdf/Reports/DOE_HEP_GARD_RF_Research_Roadmap_Report.pdf" TargetMode="External"/><Relationship Id="rId4" Type="http://schemas.openxmlformats.org/officeDocument/2006/relationships/hyperlink" Target="https://science.osti.gov/~/media/hep/pdf/accelerator-rd-stewardship/Advanced_Accelerator_Development_Strategy_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ndico.fnal.gov/event/22709/" TargetMode="External"/><Relationship Id="rId2" Type="http://schemas.openxmlformats.org/officeDocument/2006/relationships/hyperlink" Target="https://conferences.lbl.gov/event/27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039606" y="2614489"/>
            <a:ext cx="7060026" cy="3100251"/>
          </a:xfrm>
          <a:prstGeom prst="rect">
            <a:avLst/>
          </a:prstGeom>
          <a:noFill/>
          <a:ln>
            <a:noFill/>
          </a:ln>
        </p:spPr>
        <p:txBody>
          <a:bodyPr spcFirstLastPara="1" wrap="square" lIns="0" tIns="0" rIns="0" bIns="0" anchor="t" anchorCtr="0">
            <a:noAutofit/>
          </a:bodyPr>
          <a:lstStyle/>
          <a:p>
            <a:pPr lvl="0"/>
            <a:r>
              <a:rPr lang="en-US" dirty="0"/>
              <a:t>Accelerator and Beam Physics Grand Challenges</a:t>
            </a:r>
            <a:br>
              <a:rPr lang="en-US" dirty="0"/>
            </a:br>
            <a:br>
              <a:rPr lang="en-US" dirty="0"/>
            </a:br>
            <a:r>
              <a:rPr lang="en-US" sz="2000" b="0" dirty="0"/>
              <a:t>S. Nagaitsev (Fermilab/</a:t>
            </a:r>
            <a:r>
              <a:rPr lang="en-US" sz="2000" b="0" dirty="0" err="1"/>
              <a:t>UChicago</a:t>
            </a:r>
            <a:r>
              <a:rPr lang="en-US" sz="2000" b="0" dirty="0"/>
              <a:t>)</a:t>
            </a:r>
            <a:br>
              <a:rPr lang="en-US" sz="2000" b="0" dirty="0"/>
            </a:br>
            <a:br>
              <a:rPr lang="en-US" sz="2000" b="0" dirty="0"/>
            </a:br>
            <a:r>
              <a:rPr lang="en-US" sz="2000" b="0" dirty="0"/>
              <a:t>GARD ABP roadmap task force:</a:t>
            </a:r>
            <a:br>
              <a:rPr lang="en-US" sz="2000" b="0" dirty="0"/>
            </a:br>
            <a:r>
              <a:rPr lang="en-US" sz="2000" b="0" dirty="0"/>
              <a:t>Z. Huang (SLAC/Stanford), J. Power (ANL), J.-L. Vay (LBNL),                      L. Spentzouris (IIT), J. Rosenzweig (UCLA), P. Piot (NIU)</a:t>
            </a:r>
            <a:br>
              <a:rPr lang="en-US" sz="2000" b="0" dirty="0"/>
            </a:br>
            <a:br>
              <a:rPr lang="en-US" sz="2000"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sp>
        <p:nvSpPr>
          <p:cNvPr id="83" name="Google Shape;83;p12"/>
          <p:cNvSpPr txBox="1">
            <a:spLocks noGrp="1"/>
          </p:cNvSpPr>
          <p:nvPr>
            <p:ph type="body" idx="1"/>
          </p:nvPr>
        </p:nvSpPr>
        <p:spPr>
          <a:xfrm>
            <a:off x="1039606" y="5572846"/>
            <a:ext cx="7526338" cy="774881"/>
          </a:xfrm>
          <a:prstGeom prst="rect">
            <a:avLst/>
          </a:prstGeom>
          <a:noFill/>
          <a:ln>
            <a:noFill/>
          </a:ln>
        </p:spPr>
        <p:txBody>
          <a:bodyPr spcFirstLastPara="1" wrap="square" lIns="0" tIns="0" rIns="0" bIns="0" anchor="t" anchorCtr="0">
            <a:noAutofit/>
          </a:bodyPr>
          <a:lstStyle/>
          <a:p>
            <a:pPr marL="0" lvl="0" indent="0" algn="l" rtl="0">
              <a:spcBef>
                <a:spcPts val="400"/>
              </a:spcBef>
              <a:spcAft>
                <a:spcPts val="0"/>
              </a:spcAft>
              <a:buClr>
                <a:srgbClr val="004C97"/>
              </a:buClr>
              <a:buSzPts val="2000"/>
              <a:buNone/>
            </a:pPr>
            <a:endParaRPr dirty="0">
              <a:latin typeface="Helvetica Neue"/>
              <a:ea typeface="Helvetica Neue"/>
              <a:cs typeface="Helvetica Neue"/>
              <a:sym typeface="Helvetica Neue"/>
            </a:endParaRPr>
          </a:p>
          <a:p>
            <a:pPr marL="0" lvl="0" indent="0" algn="l" rtl="0">
              <a:spcBef>
                <a:spcPts val="400"/>
              </a:spcBef>
              <a:spcAft>
                <a:spcPts val="0"/>
              </a:spcAft>
              <a:buClr>
                <a:srgbClr val="004C97"/>
              </a:buClr>
              <a:buSzPts val="2000"/>
              <a:buNone/>
            </a:pPr>
            <a:r>
              <a:rPr lang="en-US" dirty="0"/>
              <a:t>October 6</a:t>
            </a:r>
            <a:r>
              <a:rPr lang="en-US" dirty="0">
                <a:latin typeface="Helvetica Neue"/>
                <a:ea typeface="Helvetica Neue"/>
                <a:cs typeface="Helvetica Neue"/>
                <a:sym typeface="Helvetica Neue"/>
              </a:rPr>
              <a:t>, 2020</a:t>
            </a:r>
            <a:endParaRPr dirty="0"/>
          </a:p>
          <a:p>
            <a:pPr marL="0" lvl="0" indent="0" algn="l" rtl="0">
              <a:spcBef>
                <a:spcPts val="400"/>
              </a:spcBef>
              <a:spcAft>
                <a:spcPts val="0"/>
              </a:spcAft>
              <a:buClr>
                <a:srgbClr val="004C97"/>
              </a:buClr>
              <a:buSzPts val="2000"/>
              <a:buNone/>
            </a:pPr>
            <a:endParaRPr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1A06D36-5821-4909-9DE3-FAECFCDAE243}"/>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E39A7F36-840C-4DA5-8817-9452086CD357}"/>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45E39279-E19C-4DB0-AC95-618513F1EFC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
        <p:nvSpPr>
          <p:cNvPr id="12" name="Google Shape;100;p14">
            <a:extLst>
              <a:ext uri="{FF2B5EF4-FFF2-40B4-BE49-F238E27FC236}">
                <a16:creationId xmlns:a16="http://schemas.microsoft.com/office/drawing/2014/main" id="{F8413D7B-B859-4C82-B6F2-6831270215D0}"/>
              </a:ext>
            </a:extLst>
          </p:cNvPr>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Definitions and vision statement</a:t>
            </a:r>
            <a:endParaRPr dirty="0"/>
          </a:p>
        </p:txBody>
      </p:sp>
      <p:sp>
        <p:nvSpPr>
          <p:cNvPr id="13" name="Google Shape;101;p14">
            <a:extLst>
              <a:ext uri="{FF2B5EF4-FFF2-40B4-BE49-F238E27FC236}">
                <a16:creationId xmlns:a16="http://schemas.microsoft.com/office/drawing/2014/main" id="{0B73215C-23FA-4D2A-80CA-E88AE7E05E97}"/>
              </a:ext>
            </a:extLst>
          </p:cNvPr>
          <p:cNvSpPr txBox="1">
            <a:spLocks noGrp="1"/>
          </p:cNvSpPr>
          <p:nvPr>
            <p:ph type="body" idx="1"/>
          </p:nvPr>
        </p:nvSpPr>
        <p:spPr>
          <a:xfrm>
            <a:off x="228600" y="1043046"/>
            <a:ext cx="8672513" cy="498786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404040"/>
              </a:buClr>
              <a:buSzPts val="2400"/>
              <a:buChar char="•"/>
            </a:pPr>
            <a:r>
              <a:rPr lang="en-US" dirty="0">
                <a:solidFill>
                  <a:srgbClr val="FF0000"/>
                </a:solidFill>
              </a:rPr>
              <a:t>Accelerator and beam physics </a:t>
            </a:r>
            <a:r>
              <a:rPr lang="en-US" dirty="0"/>
              <a:t>is the science of the motion, generation, acceleration, manipulation, prediction, observation and use of charged particle beams.</a:t>
            </a:r>
            <a:endParaRPr dirty="0"/>
          </a:p>
          <a:p>
            <a:pPr marL="342900" lvl="0" indent="-190500" algn="l" rtl="0">
              <a:spcBef>
                <a:spcPts val="480"/>
              </a:spcBef>
              <a:spcAft>
                <a:spcPts val="0"/>
              </a:spcAft>
              <a:buClr>
                <a:srgbClr val="404040"/>
              </a:buClr>
              <a:buSzPts val="2400"/>
              <a:buNone/>
            </a:pPr>
            <a:endParaRPr dirty="0"/>
          </a:p>
          <a:p>
            <a:pPr marL="342900" lvl="0" indent="-342900" algn="l" rtl="0">
              <a:spcBef>
                <a:spcPts val="480"/>
              </a:spcBef>
              <a:spcAft>
                <a:spcPts val="0"/>
              </a:spcAft>
              <a:buClr>
                <a:srgbClr val="404040"/>
              </a:buClr>
              <a:buSzPts val="2400"/>
              <a:buChar char="•"/>
            </a:pPr>
            <a:r>
              <a:rPr lang="en-US" dirty="0"/>
              <a:t>The Accelerator and Beam Physics (ABP) thrust focuses on fundamental long-term accelerator and beam physics research and development.</a:t>
            </a:r>
          </a:p>
          <a:p>
            <a:pPr marL="342900" lvl="0" indent="-342900" algn="l" rtl="0">
              <a:spcBef>
                <a:spcPts val="480"/>
              </a:spcBef>
              <a:spcAft>
                <a:spcPts val="0"/>
              </a:spcAft>
              <a:buClr>
                <a:srgbClr val="404040"/>
              </a:buClr>
              <a:buSzPts val="2400"/>
              <a:buChar char="•"/>
            </a:pPr>
            <a:endParaRPr lang="en-US" dirty="0"/>
          </a:p>
          <a:p>
            <a:pPr marL="342900" indent="-342900"/>
            <a:r>
              <a:rPr lang="en-US" dirty="0"/>
              <a:t>The ABP thrust explores and develops the science of accelerators and beams to make future accelerators better, cheaper, safer, and more reliable.  Particle accelerators can be used to better understand our universe and to aid in solving societal challenges.</a:t>
            </a:r>
          </a:p>
        </p:txBody>
      </p:sp>
    </p:spTree>
    <p:extLst>
      <p:ext uri="{BB962C8B-B14F-4D97-AF65-F5344CB8AC3E}">
        <p14:creationId xmlns:p14="http://schemas.microsoft.com/office/powerpoint/2010/main" val="60313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A37FEC9-B6DB-4861-B8F8-41F00BAFC5FA}"/>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ED6B2C0D-F84D-49F1-9F33-19D670BC343E}"/>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FB08B0DB-F2DF-4202-B6DD-7AB035B41BA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
        <p:nvSpPr>
          <p:cNvPr id="12" name="Google Shape;116;p16">
            <a:extLst>
              <a:ext uri="{FF2B5EF4-FFF2-40B4-BE49-F238E27FC236}">
                <a16:creationId xmlns:a16="http://schemas.microsoft.com/office/drawing/2014/main" id="{FCBF6DD6-23BD-40FF-9CB8-BEB322F8094E}"/>
              </a:ext>
            </a:extLst>
          </p:cNvPr>
          <p:cNvSpPr txBox="1">
            <a:spLocks noGrp="1"/>
          </p:cNvSpPr>
          <p:nvPr>
            <p:ph type="title"/>
          </p:nvPr>
        </p:nvSpPr>
        <p:spPr>
          <a:xfrm>
            <a:off x="228600" y="103664"/>
            <a:ext cx="8686800" cy="64173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US" dirty="0"/>
              <a:t>GARD ABP mission statement</a:t>
            </a:r>
            <a:endParaRPr dirty="0"/>
          </a:p>
        </p:txBody>
      </p:sp>
      <p:sp>
        <p:nvSpPr>
          <p:cNvPr id="13" name="Google Shape;117;p16">
            <a:extLst>
              <a:ext uri="{FF2B5EF4-FFF2-40B4-BE49-F238E27FC236}">
                <a16:creationId xmlns:a16="http://schemas.microsoft.com/office/drawing/2014/main" id="{137604C7-6582-4E43-93B2-90193971DC53}"/>
              </a:ext>
            </a:extLst>
          </p:cNvPr>
          <p:cNvSpPr txBox="1">
            <a:spLocks noGrp="1"/>
          </p:cNvSpPr>
          <p:nvPr>
            <p:ph type="body" idx="1"/>
          </p:nvPr>
        </p:nvSpPr>
        <p:spPr>
          <a:xfrm>
            <a:off x="228600" y="926592"/>
            <a:ext cx="8672513" cy="5221660"/>
          </a:xfrm>
          <a:prstGeom prst="rect">
            <a:avLst/>
          </a:prstGeom>
          <a:noFill/>
          <a:ln>
            <a:noFill/>
          </a:ln>
        </p:spPr>
        <p:txBody>
          <a:bodyPr spcFirstLastPara="1" wrap="square" lIns="0" tIns="0" rIns="0" bIns="0" anchor="t" anchorCtr="0">
            <a:noAutofit/>
          </a:bodyPr>
          <a:lstStyle/>
          <a:p>
            <a:pPr marL="342900" indent="-342900">
              <a:spcBef>
                <a:spcPts val="0"/>
              </a:spcBef>
            </a:pPr>
            <a:r>
              <a:rPr lang="en-US" sz="2000" dirty="0"/>
              <a:t>The primary scientific mission of the ABP thrust is to address and resolve the Accelerator and Beam Physics Grand Challenges. Other equally important ABP missions are associated with the overall DOE HEP missions:</a:t>
            </a:r>
          </a:p>
          <a:p>
            <a:pPr marL="800100" lvl="1" indent="-342900">
              <a:spcBef>
                <a:spcPts val="0"/>
              </a:spcBef>
              <a:buSzPts val="2400"/>
              <a:buChar char="•"/>
            </a:pPr>
            <a:r>
              <a:rPr lang="en-US" sz="2000" dirty="0"/>
              <a:t>Advance physics of accelerators and beams to enable future accelerators. </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Develop conventional and advanced accelerator concepts and tools to disrupt existing costly technology paradigms in coordination with other GARD thrusts.</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Guide and help to fully exploit science at the GARD beam facilities and operational accelerators.</a:t>
            </a:r>
            <a:endParaRPr sz="2000" dirty="0"/>
          </a:p>
          <a:p>
            <a:pPr marL="800100" lvl="1" indent="-190500">
              <a:spcBef>
                <a:spcPts val="480"/>
              </a:spcBef>
              <a:buSzPts val="2400"/>
              <a:buNone/>
            </a:pPr>
            <a:endParaRPr sz="2000" dirty="0"/>
          </a:p>
          <a:p>
            <a:pPr marL="800100" lvl="1" indent="-342900">
              <a:spcBef>
                <a:spcPts val="480"/>
              </a:spcBef>
              <a:buSzPts val="2400"/>
              <a:buChar char="•"/>
            </a:pPr>
            <a:r>
              <a:rPr lang="en-US" sz="2000" dirty="0"/>
              <a:t>Educate and train future accelerator physicists.</a:t>
            </a:r>
            <a:endParaRPr sz="2000" dirty="0"/>
          </a:p>
          <a:p>
            <a:pPr marL="342900" lvl="0" indent="-190500" algn="l" rtl="0">
              <a:spcBef>
                <a:spcPts val="480"/>
              </a:spcBef>
              <a:spcAft>
                <a:spcPts val="0"/>
              </a:spcAft>
              <a:buClr>
                <a:srgbClr val="404040"/>
              </a:buClr>
              <a:buSzPts val="2400"/>
              <a:buNone/>
            </a:pPr>
            <a:endParaRPr dirty="0"/>
          </a:p>
        </p:txBody>
      </p:sp>
    </p:spTree>
    <p:extLst>
      <p:ext uri="{BB962C8B-B14F-4D97-AF65-F5344CB8AC3E}">
        <p14:creationId xmlns:p14="http://schemas.microsoft.com/office/powerpoint/2010/main" val="200190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3BB692E3-736E-4EC2-B1CD-815085977AFF}"/>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E31BE3D7-CE9C-4BEC-A2A5-A833402C51B6}"/>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61C0F197-03DE-4EEA-8598-6253BDBC193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
        <p:nvSpPr>
          <p:cNvPr id="12" name="Title 8">
            <a:extLst>
              <a:ext uri="{FF2B5EF4-FFF2-40B4-BE49-F238E27FC236}">
                <a16:creationId xmlns:a16="http://schemas.microsoft.com/office/drawing/2014/main" id="{47EA17FF-7D78-4B67-813F-1ED8F2F88104}"/>
              </a:ext>
            </a:extLst>
          </p:cNvPr>
          <p:cNvSpPr>
            <a:spLocks noGrp="1"/>
          </p:cNvSpPr>
          <p:nvPr>
            <p:ph type="title"/>
          </p:nvPr>
        </p:nvSpPr>
        <p:spPr>
          <a:xfrm>
            <a:off x="228600" y="103664"/>
            <a:ext cx="8686800" cy="641739"/>
          </a:xfrm>
        </p:spPr>
        <p:txBody>
          <a:bodyPr/>
          <a:lstStyle/>
          <a:p>
            <a:r>
              <a:rPr lang="en-US" dirty="0"/>
              <a:t>ABP Grand challenges</a:t>
            </a:r>
          </a:p>
        </p:txBody>
      </p:sp>
      <p:sp>
        <p:nvSpPr>
          <p:cNvPr id="13" name="Text Placeholder 9">
            <a:extLst>
              <a:ext uri="{FF2B5EF4-FFF2-40B4-BE49-F238E27FC236}">
                <a16:creationId xmlns:a16="http://schemas.microsoft.com/office/drawing/2014/main" id="{A088D184-C3A0-4EDB-BF86-7F2421326886}"/>
              </a:ext>
            </a:extLst>
          </p:cNvPr>
          <p:cNvSpPr>
            <a:spLocks noGrp="1"/>
          </p:cNvSpPr>
          <p:nvPr>
            <p:ph type="body" idx="1"/>
          </p:nvPr>
        </p:nvSpPr>
        <p:spPr>
          <a:xfrm>
            <a:off x="228600" y="1043046"/>
            <a:ext cx="8672513" cy="5279377"/>
          </a:xfrm>
        </p:spPr>
        <p:txBody>
          <a:bodyPr/>
          <a:lstStyle/>
          <a:p>
            <a:r>
              <a:rPr lang="en-US" b="1" dirty="0">
                <a:solidFill>
                  <a:srgbClr val="FF0000"/>
                </a:solidFill>
              </a:rPr>
              <a:t>Grand challenge #1 (beam intensity): </a:t>
            </a:r>
            <a:r>
              <a:rPr lang="en-US" dirty="0"/>
              <a:t> How do we increase beam intensities by orders of magnitude?</a:t>
            </a:r>
          </a:p>
          <a:p>
            <a:r>
              <a:rPr lang="en-US" b="1" dirty="0">
                <a:solidFill>
                  <a:srgbClr val="FF0000"/>
                </a:solidFill>
              </a:rPr>
              <a:t>Grand challenge #2 (beam quality):</a:t>
            </a:r>
            <a:r>
              <a:rPr lang="en-US" b="1" dirty="0"/>
              <a:t> </a:t>
            </a:r>
            <a:r>
              <a:rPr lang="en-US" dirty="0"/>
              <a:t>How do we increase beam phase-space density by orders of magnitude, towards quantum degeneracy limit?</a:t>
            </a:r>
          </a:p>
          <a:p>
            <a:r>
              <a:rPr lang="en-US" b="1" dirty="0">
                <a:solidFill>
                  <a:srgbClr val="FF0000"/>
                </a:solidFill>
              </a:rPr>
              <a:t>Grand challenge #3 (beam control)</a:t>
            </a:r>
            <a:r>
              <a:rPr lang="en-US" b="1" dirty="0"/>
              <a:t>: </a:t>
            </a:r>
            <a:r>
              <a:rPr lang="en-US" dirty="0"/>
              <a:t>How do we control the beam distribution down to the level of individual particles?</a:t>
            </a:r>
          </a:p>
          <a:p>
            <a:r>
              <a:rPr lang="en-US" b="1" dirty="0">
                <a:solidFill>
                  <a:srgbClr val="FF0000"/>
                </a:solidFill>
              </a:rPr>
              <a:t>Grand Challenge #4 (beam prediction):</a:t>
            </a:r>
            <a:r>
              <a:rPr lang="en-US" b="1" dirty="0"/>
              <a:t> </a:t>
            </a:r>
            <a:r>
              <a:rPr lang="en-US" dirty="0"/>
              <a:t>How do we develop predictive “virtual particle accelerators”?</a:t>
            </a:r>
          </a:p>
          <a:p>
            <a:pPr marL="76200" indent="0">
              <a:buNone/>
            </a:pPr>
            <a:endParaRPr lang="en-US" dirty="0"/>
          </a:p>
          <a:p>
            <a:pPr marL="76200" indent="0">
              <a:buNone/>
            </a:pPr>
            <a:r>
              <a:rPr lang="en-US" dirty="0"/>
              <a:t>Link to Grand Challenges (</a:t>
            </a:r>
            <a:r>
              <a:rPr lang="en-US" dirty="0">
                <a:highlight>
                  <a:srgbClr val="FFFF00"/>
                </a:highlight>
              </a:rPr>
              <a:t>a more detailed description</a:t>
            </a:r>
            <a:r>
              <a:rPr lang="en-US" dirty="0"/>
              <a:t>):</a:t>
            </a:r>
          </a:p>
          <a:p>
            <a:pPr marL="76200" indent="0">
              <a:buNone/>
            </a:pPr>
            <a:r>
              <a:rPr lang="en-US" sz="1200" dirty="0">
                <a:hlinkClick r:id="rId2"/>
              </a:rPr>
              <a:t>https://docs.google.com/document/d/11XhutaKropA9kToZhrYmCsoDf6oBunhuQ8mPgYhkJiA/edit?usp=sharing</a:t>
            </a:r>
            <a:endParaRPr lang="en-US" sz="1200" dirty="0"/>
          </a:p>
          <a:p>
            <a:pPr marL="76200" indent="0">
              <a:buNone/>
            </a:pPr>
            <a:endParaRPr lang="en-US" sz="1200" dirty="0"/>
          </a:p>
        </p:txBody>
      </p:sp>
    </p:spTree>
    <p:extLst>
      <p:ext uri="{BB962C8B-B14F-4D97-AF65-F5344CB8AC3E}">
        <p14:creationId xmlns:p14="http://schemas.microsoft.com/office/powerpoint/2010/main" val="103796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10B266-AA95-4EDF-812B-58CEB645C3EB}"/>
              </a:ext>
            </a:extLst>
          </p:cNvPr>
          <p:cNvSpPr>
            <a:spLocks noGrp="1"/>
          </p:cNvSpPr>
          <p:nvPr>
            <p:ph type="title"/>
          </p:nvPr>
        </p:nvSpPr>
        <p:spPr/>
        <p:txBody>
          <a:bodyPr/>
          <a:lstStyle/>
          <a:p>
            <a:r>
              <a:rPr lang="en-US" dirty="0"/>
              <a:t>ABP research opportunities</a:t>
            </a:r>
          </a:p>
        </p:txBody>
      </p:sp>
      <p:sp>
        <p:nvSpPr>
          <p:cNvPr id="9" name="Text Placeholder 8">
            <a:extLst>
              <a:ext uri="{FF2B5EF4-FFF2-40B4-BE49-F238E27FC236}">
                <a16:creationId xmlns:a16="http://schemas.microsoft.com/office/drawing/2014/main" id="{8083F5CC-3A63-4777-82B6-3EF4C0FD9998}"/>
              </a:ext>
            </a:extLst>
          </p:cNvPr>
          <p:cNvSpPr>
            <a:spLocks noGrp="1"/>
          </p:cNvSpPr>
          <p:nvPr>
            <p:ph type="body" idx="1"/>
          </p:nvPr>
        </p:nvSpPr>
        <p:spPr/>
        <p:txBody>
          <a:bodyPr/>
          <a:lstStyle/>
          <a:p>
            <a:r>
              <a:rPr lang="en-US" dirty="0"/>
              <a:t>We have listed various proposed research areas and opportunities to address the four ABP grand challenges in our LOI </a:t>
            </a:r>
          </a:p>
          <a:p>
            <a:pPr lvl="1"/>
            <a:r>
              <a:rPr lang="en-US" dirty="0">
                <a:hlinkClick r:id="rId2"/>
              </a:rPr>
              <a:t>https://www.snowmass21.org/docs/files/summaries/AF/SNOWMASS21-AF1_AF7_S_Nagaitsev-056.pdf</a:t>
            </a:r>
            <a:endParaRPr lang="en-US" dirty="0"/>
          </a:p>
          <a:p>
            <a:r>
              <a:rPr lang="en-US" dirty="0"/>
              <a:t>ABP research facilities are invaluable!</a:t>
            </a:r>
          </a:p>
          <a:p>
            <a:r>
              <a:rPr lang="en-US" dirty="0"/>
              <a:t>Education and training is an important part of ABP</a:t>
            </a:r>
          </a:p>
          <a:p>
            <a:r>
              <a:rPr lang="en-US" dirty="0"/>
              <a:t>Effective integration of computational and ML tools across facilities</a:t>
            </a:r>
          </a:p>
          <a:p>
            <a:pPr lvl="1"/>
            <a:endParaRPr lang="en-US" dirty="0"/>
          </a:p>
          <a:p>
            <a:r>
              <a:rPr lang="en-US" dirty="0"/>
              <a:t>We are here to collect you input to our ABP research road for </a:t>
            </a:r>
            <a:r>
              <a:rPr lang="en-US"/>
              <a:t>the next 10-15 years.</a:t>
            </a:r>
            <a:endParaRPr lang="en-US" dirty="0"/>
          </a:p>
        </p:txBody>
      </p:sp>
      <p:sp>
        <p:nvSpPr>
          <p:cNvPr id="5" name="Date Placeholder 4">
            <a:extLst>
              <a:ext uri="{FF2B5EF4-FFF2-40B4-BE49-F238E27FC236}">
                <a16:creationId xmlns:a16="http://schemas.microsoft.com/office/drawing/2014/main" id="{C3E4F3F5-8771-452A-B871-D5DB3B727714}"/>
              </a:ext>
            </a:extLst>
          </p:cNvPr>
          <p:cNvSpPr>
            <a:spLocks noGrp="1"/>
          </p:cNvSpPr>
          <p:nvPr>
            <p:ph type="dt" idx="10"/>
          </p:nvPr>
        </p:nvSpPr>
        <p:spPr/>
        <p:txBody>
          <a:bodyPr/>
          <a:lstStyle/>
          <a:p>
            <a:r>
              <a:rPr lang="en-US"/>
              <a:t>06/10/20</a:t>
            </a:r>
          </a:p>
        </p:txBody>
      </p:sp>
      <p:sp>
        <p:nvSpPr>
          <p:cNvPr id="6" name="Footer Placeholder 5">
            <a:extLst>
              <a:ext uri="{FF2B5EF4-FFF2-40B4-BE49-F238E27FC236}">
                <a16:creationId xmlns:a16="http://schemas.microsoft.com/office/drawing/2014/main" id="{82C1923F-D447-491C-A05E-18F2278B669C}"/>
              </a:ext>
            </a:extLst>
          </p:cNvPr>
          <p:cNvSpPr>
            <a:spLocks noGrp="1"/>
          </p:cNvSpPr>
          <p:nvPr>
            <p:ph type="ftr" idx="11"/>
          </p:nvPr>
        </p:nvSpPr>
        <p:spPr/>
        <p:txBody>
          <a:bodyPr/>
          <a:lstStyle/>
          <a:p>
            <a:r>
              <a:rPr lang="en-US"/>
              <a:t>S. Nagaitsev | Snowmass CPM</a:t>
            </a:r>
          </a:p>
        </p:txBody>
      </p:sp>
      <p:sp>
        <p:nvSpPr>
          <p:cNvPr id="7" name="Slide Number Placeholder 6">
            <a:extLst>
              <a:ext uri="{FF2B5EF4-FFF2-40B4-BE49-F238E27FC236}">
                <a16:creationId xmlns:a16="http://schemas.microsoft.com/office/drawing/2014/main" id="{834C15B2-FE2E-47A8-BAD5-3C45FAFB4D3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394696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DBEE3184-6569-40C3-8EAA-5EABED473051}"/>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C1DCD437-8B2E-4016-9CDA-5F217A043695}"/>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E73EAC14-336C-40B1-88BB-93E78D720E6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pic>
        <p:nvPicPr>
          <p:cNvPr id="12" name="Picture 11">
            <a:extLst>
              <a:ext uri="{FF2B5EF4-FFF2-40B4-BE49-F238E27FC236}">
                <a16:creationId xmlns:a16="http://schemas.microsoft.com/office/drawing/2014/main" id="{55647AF4-54FE-4A99-BD00-02C543DDE98E}"/>
              </a:ext>
            </a:extLst>
          </p:cNvPr>
          <p:cNvPicPr>
            <a:picLocks noChangeAspect="1"/>
          </p:cNvPicPr>
          <p:nvPr/>
        </p:nvPicPr>
        <p:blipFill>
          <a:blip r:embed="rId2"/>
          <a:stretch>
            <a:fillRect/>
          </a:stretch>
        </p:blipFill>
        <p:spPr>
          <a:xfrm>
            <a:off x="620259" y="194093"/>
            <a:ext cx="7903481" cy="5972663"/>
          </a:xfrm>
          <a:prstGeom prst="rect">
            <a:avLst/>
          </a:prstGeom>
        </p:spPr>
      </p:pic>
      <p:cxnSp>
        <p:nvCxnSpPr>
          <p:cNvPr id="13" name="Straight Connector 12">
            <a:extLst>
              <a:ext uri="{FF2B5EF4-FFF2-40B4-BE49-F238E27FC236}">
                <a16:creationId xmlns:a16="http://schemas.microsoft.com/office/drawing/2014/main" id="{777427F8-7640-4088-9BF5-E042653C9430}"/>
              </a:ext>
            </a:extLst>
          </p:cNvPr>
          <p:cNvCxnSpPr/>
          <p:nvPr/>
        </p:nvCxnSpPr>
        <p:spPr>
          <a:xfrm>
            <a:off x="1846217" y="2098766"/>
            <a:ext cx="34398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D6F3B8-A24B-4306-9428-95711509D781}"/>
              </a:ext>
            </a:extLst>
          </p:cNvPr>
          <p:cNvSpPr txBox="1"/>
          <p:nvPr/>
        </p:nvSpPr>
        <p:spPr>
          <a:xfrm>
            <a:off x="1033235" y="4595297"/>
            <a:ext cx="6895755" cy="830997"/>
          </a:xfrm>
          <a:prstGeom prst="rect">
            <a:avLst/>
          </a:prstGeom>
          <a:solidFill>
            <a:schemeClr val="bg1"/>
          </a:solidFill>
        </p:spPr>
        <p:txBody>
          <a:bodyPr wrap="square" rtlCol="0">
            <a:spAutoFit/>
          </a:bodyPr>
          <a:lstStyle/>
          <a:p>
            <a:r>
              <a:rPr lang="en-US" sz="2400" dirty="0">
                <a:solidFill>
                  <a:schemeClr val="tx1"/>
                </a:solidFill>
              </a:rPr>
              <a:t>The ABP thrust supports research efforts at DOE national labs and university grants</a:t>
            </a:r>
          </a:p>
        </p:txBody>
      </p:sp>
    </p:spTree>
    <p:extLst>
      <p:ext uri="{BB962C8B-B14F-4D97-AF65-F5344CB8AC3E}">
        <p14:creationId xmlns:p14="http://schemas.microsoft.com/office/powerpoint/2010/main" val="268046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4AEB086-013A-4104-B411-C6DF901CAD5A}"/>
              </a:ext>
            </a:extLst>
          </p:cNvPr>
          <p:cNvSpPr>
            <a:spLocks noGrp="1"/>
          </p:cNvSpPr>
          <p:nvPr>
            <p:ph type="title"/>
          </p:nvPr>
        </p:nvSpPr>
        <p:spPr>
          <a:xfrm>
            <a:off x="228600" y="103664"/>
            <a:ext cx="8686800" cy="641739"/>
          </a:xfrm>
        </p:spPr>
        <p:txBody>
          <a:bodyPr/>
          <a:lstStyle/>
          <a:p>
            <a:r>
              <a:rPr lang="en-US" dirty="0"/>
              <a:t>Introduction</a:t>
            </a:r>
          </a:p>
        </p:txBody>
      </p:sp>
      <p:sp>
        <p:nvSpPr>
          <p:cNvPr id="9" name="Text Placeholder 4">
            <a:extLst>
              <a:ext uri="{FF2B5EF4-FFF2-40B4-BE49-F238E27FC236}">
                <a16:creationId xmlns:a16="http://schemas.microsoft.com/office/drawing/2014/main" id="{685629AC-2E74-449F-8943-0A0DEEA4583A}"/>
              </a:ext>
            </a:extLst>
          </p:cNvPr>
          <p:cNvSpPr>
            <a:spLocks noGrp="1"/>
          </p:cNvSpPr>
          <p:nvPr>
            <p:ph type="body" idx="1"/>
          </p:nvPr>
        </p:nvSpPr>
        <p:spPr>
          <a:xfrm>
            <a:off x="228600" y="4180114"/>
            <a:ext cx="8672513" cy="2055223"/>
          </a:xfrm>
        </p:spPr>
        <p:txBody>
          <a:bodyPr/>
          <a:lstStyle/>
          <a:p>
            <a:r>
              <a:rPr lang="en-US" sz="2000" dirty="0"/>
              <a:t>The most recent HEPAP presentation by J. Rosenzweig about GARD execution of the 2014 P5 plan:</a:t>
            </a:r>
          </a:p>
          <a:p>
            <a:pPr marL="76200" indent="0">
              <a:buNone/>
            </a:pPr>
            <a:r>
              <a:rPr lang="en-US" sz="2000" dirty="0">
                <a:hlinkClick r:id="rId2"/>
              </a:rPr>
              <a:t>https://science.osti.gov/hep/hepap/Meetings/201911</a:t>
            </a:r>
            <a:endParaRPr lang="en-US" sz="2000" dirty="0"/>
          </a:p>
          <a:p>
            <a:pPr marL="76200" indent="0">
              <a:buNone/>
            </a:pPr>
            <a:endParaRPr lang="en-US" dirty="0"/>
          </a:p>
        </p:txBody>
      </p:sp>
      <p:pic>
        <p:nvPicPr>
          <p:cNvPr id="10" name="Picture 9">
            <a:extLst>
              <a:ext uri="{FF2B5EF4-FFF2-40B4-BE49-F238E27FC236}">
                <a16:creationId xmlns:a16="http://schemas.microsoft.com/office/drawing/2014/main" id="{58415108-7ACB-40A7-97BA-FD5F49A8F31D}"/>
              </a:ext>
            </a:extLst>
          </p:cNvPr>
          <p:cNvPicPr>
            <a:picLocks noChangeAspect="1"/>
          </p:cNvPicPr>
          <p:nvPr/>
        </p:nvPicPr>
        <p:blipFill>
          <a:blip r:embed="rId3"/>
          <a:stretch>
            <a:fillRect/>
          </a:stretch>
        </p:blipFill>
        <p:spPr>
          <a:xfrm>
            <a:off x="371162" y="933654"/>
            <a:ext cx="8197993" cy="3058208"/>
          </a:xfrm>
          <a:prstGeom prst="rect">
            <a:avLst/>
          </a:prstGeom>
        </p:spPr>
      </p:pic>
      <p:sp>
        <p:nvSpPr>
          <p:cNvPr id="11" name="Date Placeholder 10">
            <a:extLst>
              <a:ext uri="{FF2B5EF4-FFF2-40B4-BE49-F238E27FC236}">
                <a16:creationId xmlns:a16="http://schemas.microsoft.com/office/drawing/2014/main" id="{67718226-D506-4BCA-AB2E-2C75141670DE}"/>
              </a:ext>
            </a:extLst>
          </p:cNvPr>
          <p:cNvSpPr>
            <a:spLocks noGrp="1"/>
          </p:cNvSpPr>
          <p:nvPr>
            <p:ph type="dt" idx="10"/>
          </p:nvPr>
        </p:nvSpPr>
        <p:spPr/>
        <p:txBody>
          <a:bodyPr/>
          <a:lstStyle/>
          <a:p>
            <a:r>
              <a:rPr lang="en-US"/>
              <a:t>06/10/20</a:t>
            </a:r>
          </a:p>
        </p:txBody>
      </p:sp>
      <p:sp>
        <p:nvSpPr>
          <p:cNvPr id="12" name="Footer Placeholder 11">
            <a:extLst>
              <a:ext uri="{FF2B5EF4-FFF2-40B4-BE49-F238E27FC236}">
                <a16:creationId xmlns:a16="http://schemas.microsoft.com/office/drawing/2014/main" id="{64BA099D-E433-476A-9753-F6F085581D8D}"/>
              </a:ext>
            </a:extLst>
          </p:cNvPr>
          <p:cNvSpPr>
            <a:spLocks noGrp="1"/>
          </p:cNvSpPr>
          <p:nvPr>
            <p:ph type="ftr" idx="11"/>
          </p:nvPr>
        </p:nvSpPr>
        <p:spPr/>
        <p:txBody>
          <a:bodyPr/>
          <a:lstStyle/>
          <a:p>
            <a:r>
              <a:rPr lang="en-US"/>
              <a:t>S. Nagaitsev | Snowmass CPM</a:t>
            </a:r>
          </a:p>
        </p:txBody>
      </p:sp>
      <p:sp>
        <p:nvSpPr>
          <p:cNvPr id="13" name="Slide Number Placeholder 12">
            <a:extLst>
              <a:ext uri="{FF2B5EF4-FFF2-40B4-BE49-F238E27FC236}">
                <a16:creationId xmlns:a16="http://schemas.microsoft.com/office/drawing/2014/main" id="{3236DDD5-238B-42E7-B957-22D360D6D77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142574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E563F68-926F-44BE-A59E-3195635579FB}"/>
              </a:ext>
            </a:extLst>
          </p:cNvPr>
          <p:cNvSpPr>
            <a:spLocks noGrp="1"/>
          </p:cNvSpPr>
          <p:nvPr>
            <p:ph type="dt" idx="10"/>
          </p:nvPr>
        </p:nvSpPr>
        <p:spPr/>
        <p:txBody>
          <a:bodyPr/>
          <a:lstStyle/>
          <a:p>
            <a:r>
              <a:rPr lang="en-US"/>
              <a:t>06/10/20</a:t>
            </a:r>
          </a:p>
        </p:txBody>
      </p:sp>
      <p:sp>
        <p:nvSpPr>
          <p:cNvPr id="6" name="Footer Placeholder 5">
            <a:extLst>
              <a:ext uri="{FF2B5EF4-FFF2-40B4-BE49-F238E27FC236}">
                <a16:creationId xmlns:a16="http://schemas.microsoft.com/office/drawing/2014/main" id="{D0A056D9-89BE-408C-A2D9-F72BBDBD0C1B}"/>
              </a:ext>
            </a:extLst>
          </p:cNvPr>
          <p:cNvSpPr>
            <a:spLocks noGrp="1"/>
          </p:cNvSpPr>
          <p:nvPr>
            <p:ph type="ftr" idx="11"/>
          </p:nvPr>
        </p:nvSpPr>
        <p:spPr/>
        <p:txBody>
          <a:bodyPr/>
          <a:lstStyle/>
          <a:p>
            <a:r>
              <a:rPr lang="en-US"/>
              <a:t>S. Nagaitsev | Snowmass CPM</a:t>
            </a:r>
          </a:p>
        </p:txBody>
      </p:sp>
      <p:sp>
        <p:nvSpPr>
          <p:cNvPr id="7" name="Slide Number Placeholder 6">
            <a:extLst>
              <a:ext uri="{FF2B5EF4-FFF2-40B4-BE49-F238E27FC236}">
                <a16:creationId xmlns:a16="http://schemas.microsoft.com/office/drawing/2014/main" id="{A15C27C5-AF06-482D-A69B-B28F0A67909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
        <p:nvSpPr>
          <p:cNvPr id="10" name="Title 8">
            <a:extLst>
              <a:ext uri="{FF2B5EF4-FFF2-40B4-BE49-F238E27FC236}">
                <a16:creationId xmlns:a16="http://schemas.microsoft.com/office/drawing/2014/main" id="{4C9FF44F-DB6C-4CCA-A8A0-0525BFC6D803}"/>
              </a:ext>
            </a:extLst>
          </p:cNvPr>
          <p:cNvSpPr>
            <a:spLocks noGrp="1"/>
          </p:cNvSpPr>
          <p:nvPr>
            <p:ph type="title"/>
          </p:nvPr>
        </p:nvSpPr>
        <p:spPr>
          <a:xfrm>
            <a:off x="228600" y="103664"/>
            <a:ext cx="8686800" cy="641739"/>
          </a:xfrm>
        </p:spPr>
        <p:txBody>
          <a:bodyPr/>
          <a:lstStyle/>
          <a:p>
            <a:r>
              <a:rPr lang="en-US" sz="3200" dirty="0"/>
              <a:t>Science is a proposal-driven enterprise</a:t>
            </a:r>
          </a:p>
        </p:txBody>
      </p:sp>
      <p:sp>
        <p:nvSpPr>
          <p:cNvPr id="11" name="Text Placeholder 9">
            <a:extLst>
              <a:ext uri="{FF2B5EF4-FFF2-40B4-BE49-F238E27FC236}">
                <a16:creationId xmlns:a16="http://schemas.microsoft.com/office/drawing/2014/main" id="{71F2DF25-BA76-42E1-9758-18B8A1778B6F}"/>
              </a:ext>
            </a:extLst>
          </p:cNvPr>
          <p:cNvSpPr>
            <a:spLocks noGrp="1"/>
          </p:cNvSpPr>
          <p:nvPr>
            <p:ph type="body" idx="1"/>
          </p:nvPr>
        </p:nvSpPr>
        <p:spPr>
          <a:xfrm>
            <a:off x="228600" y="818606"/>
            <a:ext cx="8672513" cy="5212307"/>
          </a:xfrm>
        </p:spPr>
        <p:txBody>
          <a:bodyPr/>
          <a:lstStyle/>
          <a:p>
            <a:r>
              <a:rPr lang="en-US" dirty="0"/>
              <a:t>We are to bring to DOE/NSF proposals for research and they respond (with guidance, requirements, and/or funding)</a:t>
            </a:r>
          </a:p>
          <a:p>
            <a:pPr lvl="1"/>
            <a:r>
              <a:rPr lang="en-US" dirty="0"/>
              <a:t>Accelerator scientists (like all scientists) should be continuously proposing new ideas and experiments</a:t>
            </a:r>
          </a:p>
          <a:p>
            <a:pPr lvl="1"/>
            <a:r>
              <a:rPr lang="en-US" dirty="0"/>
              <a:t>DOE GARD as a whole is to address “Technology Gaps” for HEP; ABP is supported as a small fraction of GARD.</a:t>
            </a:r>
          </a:p>
          <a:p>
            <a:endParaRPr lang="en-US" dirty="0"/>
          </a:p>
          <a:p>
            <a:r>
              <a:rPr lang="en-US" dirty="0"/>
              <a:t>Our research proposals should address both “Knowledge gaps” and “Technology gaps” in Accelerator and Beam Physics.</a:t>
            </a:r>
          </a:p>
          <a:p>
            <a:pPr marL="76200" indent="0">
              <a:buNone/>
            </a:pPr>
            <a:endParaRPr lang="en-US" dirty="0"/>
          </a:p>
        </p:txBody>
      </p:sp>
    </p:spTree>
    <p:extLst>
      <p:ext uri="{BB962C8B-B14F-4D97-AF65-F5344CB8AC3E}">
        <p14:creationId xmlns:p14="http://schemas.microsoft.com/office/powerpoint/2010/main" val="415771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E642A1-B875-4EB9-A1AB-D093A0960E4E}"/>
              </a:ext>
            </a:extLst>
          </p:cNvPr>
          <p:cNvSpPr>
            <a:spLocks noGrp="1"/>
          </p:cNvSpPr>
          <p:nvPr>
            <p:ph type="title"/>
          </p:nvPr>
        </p:nvSpPr>
        <p:spPr/>
        <p:txBody>
          <a:bodyPr/>
          <a:lstStyle/>
          <a:p>
            <a:r>
              <a:rPr lang="en-US" dirty="0"/>
              <a:t>2014 P5 report, 2015 GARD report, other GARD road maps</a:t>
            </a:r>
          </a:p>
        </p:txBody>
      </p:sp>
      <p:sp>
        <p:nvSpPr>
          <p:cNvPr id="10" name="Text Placeholder 9">
            <a:extLst>
              <a:ext uri="{FF2B5EF4-FFF2-40B4-BE49-F238E27FC236}">
                <a16:creationId xmlns:a16="http://schemas.microsoft.com/office/drawing/2014/main" id="{48ED3208-182B-45E5-9F86-79F766298F69}"/>
              </a:ext>
            </a:extLst>
          </p:cNvPr>
          <p:cNvSpPr>
            <a:spLocks noGrp="1"/>
          </p:cNvSpPr>
          <p:nvPr>
            <p:ph type="body" idx="1"/>
          </p:nvPr>
        </p:nvSpPr>
        <p:spPr>
          <a:xfrm>
            <a:off x="228600" y="844731"/>
            <a:ext cx="8672513" cy="5468983"/>
          </a:xfrm>
        </p:spPr>
        <p:txBody>
          <a:bodyPr/>
          <a:lstStyle/>
          <a:p>
            <a:r>
              <a:rPr lang="en-US" dirty="0">
                <a:hlinkClick r:id="rId2"/>
              </a:rPr>
              <a:t>https://www.usparticlephysics.org/</a:t>
            </a:r>
            <a:r>
              <a:rPr lang="en-US" dirty="0"/>
              <a:t> -- the 2014 P5 report</a:t>
            </a:r>
          </a:p>
          <a:p>
            <a:r>
              <a:rPr lang="en-US" dirty="0">
                <a:hlinkClick r:id="rId3"/>
              </a:rPr>
              <a:t>https://science.osti.gov/~/media/hep/hepap/pdf/Reports/Accelerator_RD_Subpanel_Report.pdf</a:t>
            </a:r>
            <a:r>
              <a:rPr lang="en-US" dirty="0"/>
              <a:t> -- 2015 GARD report</a:t>
            </a:r>
            <a:endParaRPr lang="en-US" dirty="0">
              <a:hlinkClick r:id="rId4"/>
            </a:endParaRPr>
          </a:p>
          <a:p>
            <a:r>
              <a:rPr lang="en-US" dirty="0">
                <a:hlinkClick r:id="rId4"/>
              </a:rPr>
              <a:t>https://science.osti.gov/~/media/hep/pdf/accelerator-rd-stewardship/Advanced_Accelerator_Development_Strategy_Report.pdf</a:t>
            </a:r>
            <a:r>
              <a:rPr lang="en-US" dirty="0"/>
              <a:t> -- the AAC roadmap</a:t>
            </a:r>
          </a:p>
          <a:p>
            <a:r>
              <a:rPr lang="en-US" dirty="0">
                <a:hlinkClick r:id="rId5"/>
              </a:rPr>
              <a:t>https://science.osti.gov/~/media/hep/pdf/Reports/DOE_HEP_GARD_RF_Research_Roadmap_Report.pdf</a:t>
            </a:r>
            <a:r>
              <a:rPr lang="en-US" dirty="0"/>
              <a:t> -- the RF roadmap</a:t>
            </a:r>
          </a:p>
          <a:p>
            <a:r>
              <a:rPr lang="en-US" dirty="0">
                <a:hlinkClick r:id="rId6"/>
              </a:rPr>
              <a:t>https://science.osti.gov/~/media/hep/pdf/Reports/MagnetDevelopmentProgramPlan.pdf</a:t>
            </a:r>
            <a:r>
              <a:rPr lang="en-US" dirty="0"/>
              <a:t> -- the HF magnet roadmap</a:t>
            </a:r>
          </a:p>
          <a:p>
            <a:endParaRPr lang="en-US" dirty="0"/>
          </a:p>
          <a:p>
            <a:r>
              <a:rPr lang="en-US" dirty="0"/>
              <a:t>High-power targets and ABP are coming soon</a:t>
            </a:r>
          </a:p>
          <a:p>
            <a:endParaRPr lang="en-US" dirty="0"/>
          </a:p>
          <a:p>
            <a:pPr marL="76200" indent="0">
              <a:buNone/>
            </a:pPr>
            <a:endParaRPr lang="en-US" dirty="0"/>
          </a:p>
        </p:txBody>
      </p:sp>
      <p:sp>
        <p:nvSpPr>
          <p:cNvPr id="7" name="Date Placeholder 6">
            <a:extLst>
              <a:ext uri="{FF2B5EF4-FFF2-40B4-BE49-F238E27FC236}">
                <a16:creationId xmlns:a16="http://schemas.microsoft.com/office/drawing/2014/main" id="{358DC316-ECF8-47A7-9A66-26331956E94C}"/>
              </a:ext>
            </a:extLst>
          </p:cNvPr>
          <p:cNvSpPr>
            <a:spLocks noGrp="1"/>
          </p:cNvSpPr>
          <p:nvPr>
            <p:ph type="dt" idx="10"/>
          </p:nvPr>
        </p:nvSpPr>
        <p:spPr/>
        <p:txBody>
          <a:bodyPr/>
          <a:lstStyle/>
          <a:p>
            <a:r>
              <a:rPr lang="en-US"/>
              <a:t>06/10/20</a:t>
            </a:r>
          </a:p>
        </p:txBody>
      </p:sp>
      <p:sp>
        <p:nvSpPr>
          <p:cNvPr id="8" name="Slide Number Placeholder 7">
            <a:extLst>
              <a:ext uri="{FF2B5EF4-FFF2-40B4-BE49-F238E27FC236}">
                <a16:creationId xmlns:a16="http://schemas.microsoft.com/office/drawing/2014/main" id="{2A628208-77BE-4738-8AEC-803BE54541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
        <p:nvSpPr>
          <p:cNvPr id="2" name="Footer Placeholder 1">
            <a:extLst>
              <a:ext uri="{FF2B5EF4-FFF2-40B4-BE49-F238E27FC236}">
                <a16:creationId xmlns:a16="http://schemas.microsoft.com/office/drawing/2014/main" id="{71F5A6B8-DCA8-42E7-8C16-A8FFB46272EC}"/>
              </a:ext>
            </a:extLst>
          </p:cNvPr>
          <p:cNvSpPr>
            <a:spLocks noGrp="1"/>
          </p:cNvSpPr>
          <p:nvPr>
            <p:ph type="ftr" idx="11"/>
          </p:nvPr>
        </p:nvSpPr>
        <p:spPr/>
        <p:txBody>
          <a:bodyPr/>
          <a:lstStyle/>
          <a:p>
            <a:r>
              <a:rPr lang="en-US"/>
              <a:t>S. Nagaitsev | Snowmass CPM</a:t>
            </a:r>
          </a:p>
        </p:txBody>
      </p:sp>
    </p:spTree>
    <p:extLst>
      <p:ext uri="{BB962C8B-B14F-4D97-AF65-F5344CB8AC3E}">
        <p14:creationId xmlns:p14="http://schemas.microsoft.com/office/powerpoint/2010/main" val="269584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1207992-FAF7-483F-ABCD-1B3F63537663}"/>
              </a:ext>
            </a:extLst>
          </p:cNvPr>
          <p:cNvSpPr>
            <a:spLocks noGrp="1"/>
          </p:cNvSpPr>
          <p:nvPr>
            <p:ph type="title"/>
          </p:nvPr>
        </p:nvSpPr>
        <p:spPr/>
        <p:txBody>
          <a:bodyPr/>
          <a:lstStyle/>
          <a:p>
            <a:r>
              <a:rPr lang="en-US" dirty="0"/>
              <a:t>Prior to 2014</a:t>
            </a:r>
          </a:p>
        </p:txBody>
      </p:sp>
      <p:sp>
        <p:nvSpPr>
          <p:cNvPr id="7" name="Date Placeholder 6">
            <a:extLst>
              <a:ext uri="{FF2B5EF4-FFF2-40B4-BE49-F238E27FC236}">
                <a16:creationId xmlns:a16="http://schemas.microsoft.com/office/drawing/2014/main" id="{D99FFA27-767F-41A2-8DC8-468525A76B5F}"/>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EB1AC6B5-612D-416F-8DC2-C2D39D34FB43}"/>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F066E3BC-1C26-4294-9CE3-738C100789E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pic>
        <p:nvPicPr>
          <p:cNvPr id="12" name="Picture 11">
            <a:extLst>
              <a:ext uri="{FF2B5EF4-FFF2-40B4-BE49-F238E27FC236}">
                <a16:creationId xmlns:a16="http://schemas.microsoft.com/office/drawing/2014/main" id="{D4FBEB8C-321F-422F-96D4-3C1FF3AF274B}"/>
              </a:ext>
            </a:extLst>
          </p:cNvPr>
          <p:cNvPicPr>
            <a:picLocks noChangeAspect="1"/>
          </p:cNvPicPr>
          <p:nvPr/>
        </p:nvPicPr>
        <p:blipFill>
          <a:blip r:embed="rId2"/>
          <a:stretch>
            <a:fillRect/>
          </a:stretch>
        </p:blipFill>
        <p:spPr>
          <a:xfrm>
            <a:off x="228600" y="1015911"/>
            <a:ext cx="3863672" cy="4826177"/>
          </a:xfrm>
          <a:prstGeom prst="rect">
            <a:avLst/>
          </a:prstGeom>
        </p:spPr>
      </p:pic>
      <p:pic>
        <p:nvPicPr>
          <p:cNvPr id="13" name="Picture 12">
            <a:extLst>
              <a:ext uri="{FF2B5EF4-FFF2-40B4-BE49-F238E27FC236}">
                <a16:creationId xmlns:a16="http://schemas.microsoft.com/office/drawing/2014/main" id="{565FD8EE-8B3D-4970-BCDF-BE60FB8D9E73}"/>
              </a:ext>
            </a:extLst>
          </p:cNvPr>
          <p:cNvPicPr>
            <a:picLocks noChangeAspect="1"/>
          </p:cNvPicPr>
          <p:nvPr/>
        </p:nvPicPr>
        <p:blipFill>
          <a:blip r:embed="rId3"/>
          <a:stretch>
            <a:fillRect/>
          </a:stretch>
        </p:blipFill>
        <p:spPr>
          <a:xfrm>
            <a:off x="4705350" y="833436"/>
            <a:ext cx="4210050" cy="5191125"/>
          </a:xfrm>
          <a:prstGeom prst="rect">
            <a:avLst/>
          </a:prstGeom>
        </p:spPr>
      </p:pic>
      <p:sp>
        <p:nvSpPr>
          <p:cNvPr id="14" name="TextBox 13">
            <a:extLst>
              <a:ext uri="{FF2B5EF4-FFF2-40B4-BE49-F238E27FC236}">
                <a16:creationId xmlns:a16="http://schemas.microsoft.com/office/drawing/2014/main" id="{367E91B0-883F-4BA0-A724-86054DCB1A57}"/>
              </a:ext>
            </a:extLst>
          </p:cNvPr>
          <p:cNvSpPr txBox="1"/>
          <p:nvPr/>
        </p:nvSpPr>
        <p:spPr>
          <a:xfrm>
            <a:off x="1411110" y="5962135"/>
            <a:ext cx="582211" cy="307777"/>
          </a:xfrm>
          <a:prstGeom prst="rect">
            <a:avLst/>
          </a:prstGeom>
          <a:noFill/>
        </p:spPr>
        <p:txBody>
          <a:bodyPr wrap="none" rtlCol="0">
            <a:spAutoFit/>
          </a:bodyPr>
          <a:lstStyle/>
          <a:p>
            <a:r>
              <a:rPr lang="en-US" dirty="0"/>
              <a:t>2012</a:t>
            </a:r>
          </a:p>
        </p:txBody>
      </p:sp>
      <p:sp>
        <p:nvSpPr>
          <p:cNvPr id="15" name="TextBox 14">
            <a:extLst>
              <a:ext uri="{FF2B5EF4-FFF2-40B4-BE49-F238E27FC236}">
                <a16:creationId xmlns:a16="http://schemas.microsoft.com/office/drawing/2014/main" id="{095829D4-678D-4AB2-BA48-77A60EBF1CF2}"/>
              </a:ext>
            </a:extLst>
          </p:cNvPr>
          <p:cNvSpPr txBox="1"/>
          <p:nvPr/>
        </p:nvSpPr>
        <p:spPr>
          <a:xfrm>
            <a:off x="6450013" y="6024561"/>
            <a:ext cx="686406" cy="307777"/>
          </a:xfrm>
          <a:prstGeom prst="rect">
            <a:avLst/>
          </a:prstGeom>
          <a:noFill/>
        </p:spPr>
        <p:txBody>
          <a:bodyPr wrap="none" rtlCol="0">
            <a:spAutoFit/>
          </a:bodyPr>
          <a:lstStyle/>
          <a:p>
            <a:r>
              <a:rPr lang="en-US" dirty="0"/>
              <a:t>~2009</a:t>
            </a:r>
          </a:p>
        </p:txBody>
      </p:sp>
    </p:spTree>
    <p:extLst>
      <p:ext uri="{BB962C8B-B14F-4D97-AF65-F5344CB8AC3E}">
        <p14:creationId xmlns:p14="http://schemas.microsoft.com/office/powerpoint/2010/main" val="305321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2C8BF1E-9B6A-4761-A70F-60BF0ED93F7A}"/>
              </a:ext>
            </a:extLst>
          </p:cNvPr>
          <p:cNvSpPr>
            <a:spLocks noGrp="1"/>
          </p:cNvSpPr>
          <p:nvPr>
            <p:ph type="title"/>
          </p:nvPr>
        </p:nvSpPr>
        <p:spPr/>
        <p:txBody>
          <a:bodyPr/>
          <a:lstStyle/>
          <a:p>
            <a:r>
              <a:rPr lang="en-US" dirty="0"/>
              <a:t>From the 2012 report</a:t>
            </a:r>
          </a:p>
        </p:txBody>
      </p:sp>
      <p:sp>
        <p:nvSpPr>
          <p:cNvPr id="7" name="Date Placeholder 6">
            <a:extLst>
              <a:ext uri="{FF2B5EF4-FFF2-40B4-BE49-F238E27FC236}">
                <a16:creationId xmlns:a16="http://schemas.microsoft.com/office/drawing/2014/main" id="{3A60E620-00D1-4FBE-951E-56C3A1375CF9}"/>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A9618E73-82F1-473C-9FBF-B4940E574318}"/>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54564BB2-3CDC-44D4-9CEC-A2C86C339B4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pic>
        <p:nvPicPr>
          <p:cNvPr id="12" name="Picture 11">
            <a:extLst>
              <a:ext uri="{FF2B5EF4-FFF2-40B4-BE49-F238E27FC236}">
                <a16:creationId xmlns:a16="http://schemas.microsoft.com/office/drawing/2014/main" id="{7718206D-2D64-4539-B615-3A620E31501D}"/>
              </a:ext>
            </a:extLst>
          </p:cNvPr>
          <p:cNvPicPr>
            <a:picLocks noChangeAspect="1"/>
          </p:cNvPicPr>
          <p:nvPr/>
        </p:nvPicPr>
        <p:blipFill>
          <a:blip r:embed="rId2"/>
          <a:stretch>
            <a:fillRect/>
          </a:stretch>
        </p:blipFill>
        <p:spPr>
          <a:xfrm>
            <a:off x="940649" y="1276539"/>
            <a:ext cx="7207470" cy="4272184"/>
          </a:xfrm>
          <a:prstGeom prst="rect">
            <a:avLst/>
          </a:prstGeom>
        </p:spPr>
      </p:pic>
    </p:spTree>
    <p:extLst>
      <p:ext uri="{BB962C8B-B14F-4D97-AF65-F5344CB8AC3E}">
        <p14:creationId xmlns:p14="http://schemas.microsoft.com/office/powerpoint/2010/main" val="39112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09A41E-FB23-44DD-A6DF-6629F9EC5E58}"/>
              </a:ext>
            </a:extLst>
          </p:cNvPr>
          <p:cNvSpPr>
            <a:spLocks noGrp="1"/>
          </p:cNvSpPr>
          <p:nvPr>
            <p:ph type="title"/>
          </p:nvPr>
        </p:nvSpPr>
        <p:spPr/>
        <p:txBody>
          <a:bodyPr/>
          <a:lstStyle/>
          <a:p>
            <a:r>
              <a:rPr lang="en-US" dirty="0"/>
              <a:t>From 2012 report: the seven grand challenges</a:t>
            </a:r>
          </a:p>
        </p:txBody>
      </p:sp>
      <p:sp>
        <p:nvSpPr>
          <p:cNvPr id="7" name="Date Placeholder 6">
            <a:extLst>
              <a:ext uri="{FF2B5EF4-FFF2-40B4-BE49-F238E27FC236}">
                <a16:creationId xmlns:a16="http://schemas.microsoft.com/office/drawing/2014/main" id="{4FFA2470-030D-4F41-9971-AF0C7C437ED4}"/>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E8860405-D92A-4C49-8FB3-077D70AEC36B}"/>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AD13BB8B-CD99-4645-8C22-F500868BE02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pic>
        <p:nvPicPr>
          <p:cNvPr id="12" name="Picture 11">
            <a:extLst>
              <a:ext uri="{FF2B5EF4-FFF2-40B4-BE49-F238E27FC236}">
                <a16:creationId xmlns:a16="http://schemas.microsoft.com/office/drawing/2014/main" id="{B3A8CE4F-D10D-4BD5-BC2A-30288F1F6F83}"/>
              </a:ext>
            </a:extLst>
          </p:cNvPr>
          <p:cNvPicPr>
            <a:picLocks noChangeAspect="1"/>
          </p:cNvPicPr>
          <p:nvPr/>
        </p:nvPicPr>
        <p:blipFill>
          <a:blip r:embed="rId2"/>
          <a:stretch>
            <a:fillRect/>
          </a:stretch>
        </p:blipFill>
        <p:spPr>
          <a:xfrm>
            <a:off x="468313" y="1072317"/>
            <a:ext cx="8301830" cy="4649473"/>
          </a:xfrm>
          <a:prstGeom prst="rect">
            <a:avLst/>
          </a:prstGeom>
        </p:spPr>
      </p:pic>
    </p:spTree>
    <p:extLst>
      <p:ext uri="{BB962C8B-B14F-4D97-AF65-F5344CB8AC3E}">
        <p14:creationId xmlns:p14="http://schemas.microsoft.com/office/powerpoint/2010/main" val="228326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03AE173-EDE8-44DB-B369-3B078D8C9C6F}"/>
              </a:ext>
            </a:extLst>
          </p:cNvPr>
          <p:cNvSpPr>
            <a:spLocks noGrp="1"/>
          </p:cNvSpPr>
          <p:nvPr>
            <p:ph type="title"/>
          </p:nvPr>
        </p:nvSpPr>
        <p:spPr/>
        <p:txBody>
          <a:bodyPr/>
          <a:lstStyle/>
          <a:p>
            <a:r>
              <a:rPr lang="en-US" dirty="0"/>
              <a:t>ABP community-driven roadmap</a:t>
            </a:r>
          </a:p>
        </p:txBody>
      </p:sp>
      <p:sp>
        <p:nvSpPr>
          <p:cNvPr id="11" name="Text Placeholder 10">
            <a:extLst>
              <a:ext uri="{FF2B5EF4-FFF2-40B4-BE49-F238E27FC236}">
                <a16:creationId xmlns:a16="http://schemas.microsoft.com/office/drawing/2014/main" id="{3196B7B6-3239-4FFB-B2C9-01738A88D2F6}"/>
              </a:ext>
            </a:extLst>
          </p:cNvPr>
          <p:cNvSpPr>
            <a:spLocks noGrp="1"/>
          </p:cNvSpPr>
          <p:nvPr>
            <p:ph type="body" idx="1"/>
          </p:nvPr>
        </p:nvSpPr>
        <p:spPr>
          <a:xfrm>
            <a:off x="228600" y="1043046"/>
            <a:ext cx="8672513" cy="5265475"/>
          </a:xfrm>
        </p:spPr>
        <p:txBody>
          <a:bodyPr/>
          <a:lstStyle/>
          <a:p>
            <a:r>
              <a:rPr lang="en-US" dirty="0"/>
              <a:t>Working group meetings since ~Sep 2018</a:t>
            </a:r>
          </a:p>
          <a:p>
            <a:r>
              <a:rPr lang="en-US" dirty="0"/>
              <a:t>Two community information-gathering workshops:</a:t>
            </a:r>
          </a:p>
          <a:p>
            <a:pPr lvl="1"/>
            <a:r>
              <a:rPr lang="en-US" dirty="0"/>
              <a:t>Dec 2019 at LBNL: </a:t>
            </a:r>
            <a:r>
              <a:rPr lang="en-US" dirty="0">
                <a:hlinkClick r:id="rId2"/>
              </a:rPr>
              <a:t>https://conferences.lbl.gov/event/279/</a:t>
            </a:r>
            <a:endParaRPr lang="en-US" dirty="0"/>
          </a:p>
          <a:p>
            <a:pPr lvl="1"/>
            <a:r>
              <a:rPr lang="en-US" dirty="0"/>
              <a:t>Apr – June 2020 (Zoom): </a:t>
            </a:r>
            <a:r>
              <a:rPr lang="en-US" dirty="0">
                <a:hlinkClick r:id="rId3"/>
              </a:rPr>
              <a:t>https://indico.fnal.gov/event/22709/</a:t>
            </a:r>
            <a:endParaRPr lang="en-US" dirty="0"/>
          </a:p>
          <a:p>
            <a:r>
              <a:rPr lang="en-US" dirty="0"/>
              <a:t>Workshops considered:</a:t>
            </a:r>
          </a:p>
          <a:p>
            <a:pPr lvl="1"/>
            <a:r>
              <a:rPr lang="en-US" sz="1800" dirty="0"/>
              <a:t>Single-particle dynamics, including nonlinearities, and spin dynamics.</a:t>
            </a:r>
          </a:p>
          <a:p>
            <a:pPr lvl="1"/>
            <a:r>
              <a:rPr lang="en-US" sz="1800" dirty="0"/>
              <a:t>High-brightness beam generation, transport, manipulation and cooling.</a:t>
            </a:r>
          </a:p>
          <a:p>
            <a:pPr lvl="1"/>
            <a:r>
              <a:rPr lang="en-US" sz="1800" dirty="0"/>
              <a:t>Mitigation and control of collective phenomena: instabilities, space charge, beam-beam, </a:t>
            </a:r>
            <a:r>
              <a:rPr lang="en-US" sz="1800" dirty="0" err="1"/>
              <a:t>etc</a:t>
            </a:r>
            <a:endParaRPr lang="en-US" sz="1800" dirty="0"/>
          </a:p>
          <a:p>
            <a:pPr lvl="1"/>
            <a:r>
              <a:rPr lang="en-US" sz="1800" dirty="0"/>
              <a:t>Advanced accelerator instrumentation and controls.</a:t>
            </a:r>
          </a:p>
          <a:p>
            <a:pPr lvl="1"/>
            <a:r>
              <a:rPr lang="en-US" sz="1800" dirty="0"/>
              <a:t>Modeling and simulation tools; fundamental theory and applied math.</a:t>
            </a:r>
          </a:p>
          <a:p>
            <a:pPr lvl="1"/>
            <a:r>
              <a:rPr lang="en-US" sz="1800" dirty="0"/>
              <a:t>Early conceptual integration and optimization, maturity evaluation</a:t>
            </a:r>
          </a:p>
          <a:p>
            <a:pPr lvl="1"/>
            <a:r>
              <a:rPr lang="en-US" sz="1800" dirty="0"/>
              <a:t>Connections to other GARD roadmaps; synergies with non-HEP programs</a:t>
            </a:r>
          </a:p>
          <a:p>
            <a:pPr lvl="1"/>
            <a:endParaRPr lang="en-US" sz="1800" dirty="0"/>
          </a:p>
        </p:txBody>
      </p:sp>
      <p:sp>
        <p:nvSpPr>
          <p:cNvPr id="7" name="Date Placeholder 6">
            <a:extLst>
              <a:ext uri="{FF2B5EF4-FFF2-40B4-BE49-F238E27FC236}">
                <a16:creationId xmlns:a16="http://schemas.microsoft.com/office/drawing/2014/main" id="{B56443C9-5D0C-440F-A9E4-6C528BA8A793}"/>
              </a:ext>
            </a:extLst>
          </p:cNvPr>
          <p:cNvSpPr>
            <a:spLocks noGrp="1"/>
          </p:cNvSpPr>
          <p:nvPr>
            <p:ph type="dt" idx="10"/>
          </p:nvPr>
        </p:nvSpPr>
        <p:spPr/>
        <p:txBody>
          <a:bodyPr/>
          <a:lstStyle/>
          <a:p>
            <a:r>
              <a:rPr lang="en-US"/>
              <a:t>06/10/20</a:t>
            </a:r>
          </a:p>
        </p:txBody>
      </p:sp>
      <p:sp>
        <p:nvSpPr>
          <p:cNvPr id="8" name="Footer Placeholder 7">
            <a:extLst>
              <a:ext uri="{FF2B5EF4-FFF2-40B4-BE49-F238E27FC236}">
                <a16:creationId xmlns:a16="http://schemas.microsoft.com/office/drawing/2014/main" id="{558BFE00-10A7-4648-BFB8-72830A066CA6}"/>
              </a:ext>
            </a:extLst>
          </p:cNvPr>
          <p:cNvSpPr>
            <a:spLocks noGrp="1"/>
          </p:cNvSpPr>
          <p:nvPr>
            <p:ph type="ftr" idx="11"/>
          </p:nvPr>
        </p:nvSpPr>
        <p:spPr/>
        <p:txBody>
          <a:bodyPr/>
          <a:lstStyle/>
          <a:p>
            <a:r>
              <a:rPr lang="en-US"/>
              <a:t>S. Nagaitsev | Snowmass CPM</a:t>
            </a:r>
          </a:p>
        </p:txBody>
      </p:sp>
      <p:sp>
        <p:nvSpPr>
          <p:cNvPr id="9" name="Slide Number Placeholder 8">
            <a:extLst>
              <a:ext uri="{FF2B5EF4-FFF2-40B4-BE49-F238E27FC236}">
                <a16:creationId xmlns:a16="http://schemas.microsoft.com/office/drawing/2014/main" id="{557D1A1D-F674-45F2-80FA-8C5B217514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3912236624"/>
      </p:ext>
    </p:extLst>
  </p:cSld>
  <p:clrMapOvr>
    <a:masterClrMapping/>
  </p:clrMapOvr>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996</Words>
  <Application>Microsoft Office PowerPoint</Application>
  <PresentationFormat>On-screen Show (4:3)</PresentationFormat>
  <Paragraphs>106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Helvetica Neue</vt:lpstr>
      <vt:lpstr>Arial</vt:lpstr>
      <vt:lpstr>Calibri</vt:lpstr>
      <vt:lpstr>FNAL_TemplateMac_060514</vt:lpstr>
      <vt:lpstr>Accelerator and Beam Physics Grand Challenges  S. Nagaitsev (Fermilab/UChicago)  GARD ABP roadmap task force: Z. Huang (SLAC/Stanford), J. Power (ANL), J.-L. Vay (LBNL),                      L. Spentzouris (IIT), J. Rosenzweig (UCLA), P. Piot (NIU)  </vt:lpstr>
      <vt:lpstr>PowerPoint Presentation</vt:lpstr>
      <vt:lpstr>Introduction</vt:lpstr>
      <vt:lpstr>Science is a proposal-driven enterprise</vt:lpstr>
      <vt:lpstr>2014 P5 report, 2015 GARD report, other GARD road maps</vt:lpstr>
      <vt:lpstr>Prior to 2014</vt:lpstr>
      <vt:lpstr>From the 2012 report</vt:lpstr>
      <vt:lpstr>From 2012 report: the seven grand challenges</vt:lpstr>
      <vt:lpstr>ABP community-driven roadmap</vt:lpstr>
      <vt:lpstr>Definitions and vision statement</vt:lpstr>
      <vt:lpstr>GARD ABP mission statement</vt:lpstr>
      <vt:lpstr>ABP Grand challenges</vt:lpstr>
      <vt:lpstr>ABP research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2020-10-06T17:31:38Z</dcterms:modified>
</cp:coreProperties>
</file>