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9"/>
  </p:notesMasterIdLst>
  <p:handoutMasterIdLst>
    <p:handoutMasterId r:id="rId10"/>
  </p:handoutMasterIdLst>
  <p:sldIdLst>
    <p:sldId id="258" r:id="rId2"/>
    <p:sldId id="263" r:id="rId3"/>
    <p:sldId id="264" r:id="rId4"/>
    <p:sldId id="1176" r:id="rId5"/>
    <p:sldId id="1184" r:id="rId6"/>
    <p:sldId id="1179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00CC"/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3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4306" y="4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B42CAA-B238-4E62-B67A-89CAF1E546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E3F7ED-8D58-4816-AF97-B3CE48E8AE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A2C4D-B5AA-4421-AFFC-8607B06E4D0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6505E-F8B3-4754-A4BB-65C4721942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CEFB2-EA2B-4846-86CB-C08525D7AA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3FCF2-CCCE-4ECD-8BC8-411AB5FF1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59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556BB-F41C-46DB-8B52-76EB0F0D554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5F615-2C4E-4778-BB68-AE502FD0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8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3582785"/>
            <a:ext cx="12188825" cy="3275215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3582785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9729" y="6446838"/>
            <a:ext cx="3625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err="1"/>
              <a:t>SnowMass</a:t>
            </a:r>
            <a:r>
              <a:rPr lang="en-US" dirty="0"/>
              <a:t> Community Planning Meeting    10/5/2020   Yine Sun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mailto:yinesun@anl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pellemo@fnal.gov" TargetMode="External"/><Relationship Id="rId5" Type="http://schemas.openxmlformats.org/officeDocument/2006/relationships/hyperlink" Target="mailto:barbiercn@ornl.gov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nowmass21.org/docs/upload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0547" y="3343185"/>
            <a:ext cx="4751894" cy="1487288"/>
          </a:xfrm>
        </p:spPr>
        <p:txBody>
          <a:bodyPr anchor="ctr">
            <a:normAutofit/>
          </a:bodyPr>
          <a:lstStyle/>
          <a:p>
            <a:pPr lvl="0"/>
            <a:r>
              <a:rPr lang="en-US" sz="4800" spc="0" dirty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br>
              <a:rPr lang="en-US" sz="4800" dirty="0"/>
            </a:br>
            <a:endParaRPr lang="en-US" sz="4800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47" y="5100593"/>
            <a:ext cx="6972094" cy="1487287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800" cap="none" spc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Yine Sun </a:t>
            </a:r>
          </a:p>
          <a:p>
            <a:pPr algn="ctr">
              <a:spcBef>
                <a:spcPts val="600"/>
              </a:spcBef>
            </a:pPr>
            <a:r>
              <a:rPr lang="en-US" sz="1800" cap="none" spc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Argonne National Lab.</a:t>
            </a:r>
          </a:p>
          <a:p>
            <a:pPr algn="ctr">
              <a:spcBef>
                <a:spcPts val="600"/>
              </a:spcBef>
            </a:pPr>
            <a:r>
              <a:rPr lang="en-US" sz="1800" cap="none" spc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Snowmass Community Planning Meeting </a:t>
            </a:r>
          </a:p>
          <a:p>
            <a:pPr algn="ctr">
              <a:spcBef>
                <a:spcPts val="600"/>
              </a:spcBef>
            </a:pPr>
            <a:r>
              <a:rPr lang="en-US" sz="1800" cap="none" spc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 5,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7D5DFE-1426-42B9-B0FE-E8B05200F3D2}"/>
              </a:ext>
            </a:extLst>
          </p:cNvPr>
          <p:cNvSpPr txBox="1"/>
          <p:nvPr/>
        </p:nvSpPr>
        <p:spPr>
          <a:xfrm>
            <a:off x="92703" y="158062"/>
            <a:ext cx="757513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Brush Script MT" panose="03060802040406070304" pitchFamily="66" charset="0"/>
              </a:rPr>
              <a:t>S</a:t>
            </a: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ush Script MT" panose="03060802040406070304" pitchFamily="66" charset="0"/>
              </a:rPr>
              <a:t>now</a:t>
            </a: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Brush Script MT" panose="03060802040406070304" pitchFamily="66" charset="0"/>
              </a:rPr>
              <a:t>M</a:t>
            </a: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ush Script MT" panose="03060802040406070304" pitchFamily="66" charset="0"/>
              </a:rPr>
              <a:t>ass2021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Accelerator Frontier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AF7: Accelerator Technology R&amp;D</a:t>
            </a:r>
          </a:p>
          <a:p>
            <a:pPr marL="1371600" lvl="2" indent="-457200">
              <a:buFont typeface="Courier New" panose="02070309020205020404" pitchFamily="49" charset="0"/>
              <a:buChar char="o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Targets and Sources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Co-conveners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ush Script MT" panose="03060802040406070304" pitchFamily="66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68AA13-FC81-4AB3-A8FB-C766920B59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22" t="31504" r="47091" b="18326"/>
          <a:stretch/>
        </p:blipFill>
        <p:spPr>
          <a:xfrm>
            <a:off x="8471794" y="406565"/>
            <a:ext cx="1338762" cy="1375112"/>
          </a:xfrm>
          <a:prstGeom prst="rect">
            <a:avLst/>
          </a:prstGeom>
        </p:spPr>
      </p:pic>
      <p:pic>
        <p:nvPicPr>
          <p:cNvPr id="17" name="Picture 16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C3F2C092-CF7E-429B-834E-914808635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3128" y="401971"/>
            <a:ext cx="1346200" cy="1384300"/>
          </a:xfrm>
          <a:prstGeom prst="rect">
            <a:avLst/>
          </a:prstGeom>
        </p:spPr>
      </p:pic>
      <p:pic>
        <p:nvPicPr>
          <p:cNvPr id="19" name="Picture 2" descr="See the source image">
            <a:extLst>
              <a:ext uri="{FF2B5EF4-FFF2-40B4-BE49-F238E27FC236}">
                <a16:creationId xmlns:a16="http://schemas.microsoft.com/office/drawing/2014/main" id="{D93C055B-898E-4FBE-967F-65260B629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622" y="396624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4C23CDD-2562-447C-91C4-A42CDEBA2442}"/>
              </a:ext>
            </a:extLst>
          </p:cNvPr>
          <p:cNvSpPr txBox="1"/>
          <p:nvPr/>
        </p:nvSpPr>
        <p:spPr>
          <a:xfrm>
            <a:off x="6220572" y="1838589"/>
            <a:ext cx="62818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Charlotte </a:t>
            </a:r>
            <a:r>
              <a:rPr lang="en-US" dirty="0" err="1"/>
              <a:t>Barbier</a:t>
            </a:r>
            <a:r>
              <a:rPr lang="en-US" dirty="0"/>
              <a:t> (ORNL), </a:t>
            </a:r>
            <a:r>
              <a:rPr lang="en-US" dirty="0">
                <a:solidFill>
                  <a:srgbClr val="0099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barbiercn@ornl.gov</a:t>
            </a:r>
            <a:r>
              <a:rPr lang="en-US" dirty="0">
                <a:solidFill>
                  <a:srgbClr val="0099CC"/>
                </a:solidFill>
              </a:rPr>
              <a:t> </a:t>
            </a:r>
          </a:p>
          <a:p>
            <a:pPr algn="ctr"/>
            <a:r>
              <a:rPr lang="en-US" dirty="0"/>
              <a:t>Frederique </a:t>
            </a:r>
            <a:r>
              <a:rPr lang="en-US" dirty="0" err="1"/>
              <a:t>Pellemoine</a:t>
            </a:r>
            <a:r>
              <a:rPr lang="en-US" dirty="0"/>
              <a:t> (FNAL), </a:t>
            </a:r>
            <a:r>
              <a:rPr lang="en-US" dirty="0">
                <a:solidFill>
                  <a:srgbClr val="0099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fpellemo@fnal.gov</a:t>
            </a:r>
            <a:endParaRPr lang="en-US" dirty="0">
              <a:solidFill>
                <a:srgbClr val="0099CC"/>
              </a:solidFill>
            </a:endParaRPr>
          </a:p>
          <a:p>
            <a:pPr algn="ctr"/>
            <a:r>
              <a:rPr lang="en-US" dirty="0"/>
              <a:t>Yine Sun (ANL), </a:t>
            </a:r>
            <a:r>
              <a:rPr lang="fi-FI" dirty="0">
                <a:solidFill>
                  <a:srgbClr val="0099C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yinesun@anl.gov</a:t>
            </a:r>
            <a:r>
              <a:rPr lang="fi-FI" dirty="0">
                <a:solidFill>
                  <a:srgbClr val="0099CC"/>
                </a:solidFill>
              </a:rPr>
              <a:t> </a:t>
            </a:r>
            <a:r>
              <a:rPr lang="en-US" dirty="0">
                <a:solidFill>
                  <a:srgbClr val="0099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C6F18-595B-4589-AB22-33952B28B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Sources: Letter of Interest – Snowmass 2021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87B4A3-5612-4D23-9E9A-75B000139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888" y="1922288"/>
            <a:ext cx="9890832" cy="3899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have received 14 LOIs on Sources.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High brightness / high average current electron sources: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Cathodes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Normal and super conducting RF guns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High Intensity Positron Sources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Muon Sources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High intensity ion sources: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Heavy Ion Sources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CDD914-C8AB-437C-9197-AC110BF7544F}"/>
              </a:ext>
            </a:extLst>
          </p:cNvPr>
          <p:cNvSpPr txBox="1">
            <a:spLocks/>
          </p:cNvSpPr>
          <p:nvPr/>
        </p:nvSpPr>
        <p:spPr>
          <a:xfrm>
            <a:off x="6150672" y="1972885"/>
            <a:ext cx="5005007" cy="37607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9CC0E5-D16D-4D7D-BC94-55A081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61192" y="6450938"/>
            <a:ext cx="7137475" cy="365125"/>
          </a:xfrm>
        </p:spPr>
        <p:txBody>
          <a:bodyPr/>
          <a:lstStyle/>
          <a:p>
            <a:pPr algn="ctr"/>
            <a:r>
              <a:rPr lang="en-US"/>
              <a:t>SnowMass Community Planning Meeting    10/5/2020   Yine Sun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2FA0A-02DA-4C5A-8DF4-A3067A7B49FE}"/>
              </a:ext>
            </a:extLst>
          </p:cNvPr>
          <p:cNvSpPr txBox="1"/>
          <p:nvPr/>
        </p:nvSpPr>
        <p:spPr>
          <a:xfrm>
            <a:off x="1181559" y="5716732"/>
            <a:ext cx="100967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It’s not too late! You can still submit a LOI at   </a:t>
            </a:r>
            <a:r>
              <a:rPr lang="en-US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https://www.snowmass21.org/docs/upload.php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We are Accelerator Frontier and topical group </a:t>
            </a:r>
            <a:r>
              <a:rPr lang="en-US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AF7: Accelerator Technology R&amp;D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1AC0382-A7ED-484A-B8BD-EB2FA3BB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7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50D2-1ADD-47BB-837A-7111028C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995" y="411162"/>
            <a:ext cx="10058400" cy="418674"/>
          </a:xfrm>
        </p:spPr>
        <p:txBody>
          <a:bodyPr>
            <a:normAutofit fontScale="90000"/>
          </a:bodyPr>
          <a:lstStyle/>
          <a:p>
            <a:r>
              <a:rPr lang="en-US" dirty="0"/>
              <a:t>Sources LOI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63FA3-B705-4AE4-AC1C-850B4F21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55914" y="6446838"/>
            <a:ext cx="6121969" cy="365125"/>
          </a:xfrm>
        </p:spPr>
        <p:txBody>
          <a:bodyPr/>
          <a:lstStyle/>
          <a:p>
            <a:pPr algn="ctr"/>
            <a:r>
              <a:rPr lang="en-US"/>
              <a:t>SnowMass Community Planning Meeting    10/5/2020   Yine Sun</a:t>
            </a:r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D65736C-9648-426B-A870-52C2C23F7E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348542"/>
              </p:ext>
            </p:extLst>
          </p:nvPr>
        </p:nvGraphicFramePr>
        <p:xfrm>
          <a:off x="78054" y="998314"/>
          <a:ext cx="11821593" cy="486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045">
                  <a:extLst>
                    <a:ext uri="{9D8B030D-6E8A-4147-A177-3AD203B41FA5}">
                      <a16:colId xmlns:a16="http://schemas.microsoft.com/office/drawing/2014/main" val="3842412121"/>
                    </a:ext>
                  </a:extLst>
                </a:gridCol>
                <a:gridCol w="4400839">
                  <a:extLst>
                    <a:ext uri="{9D8B030D-6E8A-4147-A177-3AD203B41FA5}">
                      <a16:colId xmlns:a16="http://schemas.microsoft.com/office/drawing/2014/main" val="3299707523"/>
                    </a:ext>
                  </a:extLst>
                </a:gridCol>
                <a:gridCol w="6478709">
                  <a:extLst>
                    <a:ext uri="{9D8B030D-6E8A-4147-A177-3AD203B41FA5}">
                      <a16:colId xmlns:a16="http://schemas.microsoft.com/office/drawing/2014/main" val="3242510707"/>
                    </a:ext>
                  </a:extLst>
                </a:gridCol>
              </a:tblGrid>
              <a:tr h="371025">
                <a:tc>
                  <a:txBody>
                    <a:bodyPr/>
                    <a:lstStyle/>
                    <a:p>
                      <a:r>
                        <a:rPr lang="en-US" sz="1000" dirty="0" err="1"/>
                        <a:t>AuthorLOI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916845"/>
                  </a:ext>
                </a:extLst>
              </a:tr>
              <a:tr h="33835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Biagini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LEMMA: a positron driven muon source for a muon collider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https://www.snowmass21.org/docs/files/summaries/AF/SNOWMASS21-AF4_AF7-135.pdf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44636"/>
                  </a:ext>
                </a:extLst>
              </a:tr>
              <a:tr h="27473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G.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Bisoffi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INFN Position Paper for Snowmass’21 on Accelerator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https://www.snowmass21.org/docs/files/summaries/AF/SNOWMASS21-AF1_AF7_GBisoffi-LRossi-100.pdf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175144"/>
                  </a:ext>
                </a:extLst>
              </a:tr>
              <a:tr h="27222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Chaikovska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Physics and technology challenges in generating high intensity positron beams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https://www.snowmass21.org/docs/files/summaries/AF/SNOWMASS21-AF1_AF7_Iryna_Chaikovska-116.pdf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92307"/>
                  </a:ext>
                </a:extLst>
              </a:tr>
              <a:tr h="38699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D.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Filipetto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Pushing Brightness and Current limits of Normal-Conducting Radiofrequency Electron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https://www.snowmass21.org/docs/files/summaries/AF/SNOWMASS21-AF7_AF6_Filippetto-194.pdf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496280"/>
                  </a:ext>
                </a:extLst>
              </a:tr>
              <a:tr h="272133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C-K. Huang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Physics-based high-fidelity modeling of high brightness beam injectors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https://www.snowmass21.org/docs/files/summaries/AF/SNOWMASS21-AF7_AF1-CompF2_CompF0_Huang-183.pdf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923307"/>
                  </a:ext>
                </a:extLst>
              </a:tr>
              <a:tr h="233244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S. Karkare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Prospects for Future Electron Source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https://www.snowmass21.org/docs/files/summaries/AF/SNOWMASS21-AF7_AF7_Siddharth_Karkare-052.pdf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342845"/>
                  </a:ext>
                </a:extLst>
              </a:tr>
              <a:tr h="38699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A. Lumpkin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Mitigationof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Emittance Dilution Due to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Wakefields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in Accelerator Cavities Using Advanced Diagnostics with Machine Learning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https://www.snowmass21.org/docs/files/summaries/AF/SNOWMASS21-AF7_AF7_Lumpkin-132.pdf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512703"/>
                  </a:ext>
                </a:extLst>
              </a:tr>
              <a:tr h="38699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N. Moody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Development of next generation rugged electron sources for low emittance, high quantum efficiency, and/or high average current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https://www.snowmass21.org/docs/files/summaries/AF/SNOWMASS21-AF7_AF0_Nathan_Moody-059.pdf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049650"/>
                  </a:ext>
                </a:extLst>
              </a:tr>
              <a:tr h="38699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P. Piot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Bright Electron and Positron Beams and High-Charge Electron Bunches for Beam-driven Structure-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WakeField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Accelerators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https://www.snowmass21.org/docs/files/summaries/AF/SNOWMASS21-AF7_AF6-234.pdf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046681"/>
                  </a:ext>
                </a:extLst>
              </a:tr>
              <a:tr h="25627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J.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Schieck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 Proton-Based Muon Source for a Collider at 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https://www.snowmass21.org/docs/files/summaries/AF/SNOWMASS21-AF4_AF7-EF0_EF0_C._T._Rogers-065.pdf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674882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D. Schulte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Muon Collider Accelerator Facility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https://www.snowmass21.org/docs/files/summaries/AF/SNOWMASS21-AF4_AF7-102.pdf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92981"/>
                  </a:ext>
                </a:extLst>
              </a:tr>
              <a:tr h="386991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E. Simakov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High current field emission electron sources for linear colliders and RF source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https://www.snowmass21.org/docs/files/summaries/AF/SNOWMASS21-AF7_AF6_Evgenya_Simakov-047.pdf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501690"/>
                  </a:ext>
                </a:extLst>
              </a:tr>
              <a:tr h="310279">
                <a:tc>
                  <a:txBody>
                    <a:bodyPr/>
                    <a:lstStyle/>
                    <a:p>
                      <a:r>
                        <a:rPr lang="en-US" sz="1000" dirty="0"/>
                        <a:t>E. Wang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High current high brightness SRF 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https://www.snowmass21.org/docs/files/summaries/AF/SNOWMASS21-AF0-015.pdf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769103"/>
                  </a:ext>
                </a:extLst>
              </a:tr>
              <a:tr h="287032">
                <a:tc>
                  <a:txBody>
                    <a:bodyPr/>
                    <a:lstStyle/>
                    <a:p>
                      <a:r>
                        <a:rPr lang="en-US" sz="1000" dirty="0"/>
                        <a:t>D. </a:t>
                      </a:r>
                      <a:r>
                        <a:rPr lang="en-US" sz="1000" dirty="0" err="1"/>
                        <a:t>Xie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Production of Heavy Ion Beams with Electron Cyclotron Resonance Ion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https://www.snowmass21.org/docs/files/summaries/AF/SNOWMASS21-AF7_AF7-017.pdf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527727"/>
                  </a:ext>
                </a:extLst>
              </a:tr>
            </a:tbl>
          </a:graphicData>
        </a:graphic>
      </p:graphicFrame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F3F16F5-EC50-4EE7-8A9A-E087A230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6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Sources: Grand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High Brightness Electron Beams (for ILC, CLIC, FELs, UED/UEM,  ERLs, Electron cooling of hadron beams)</a:t>
            </a:r>
          </a:p>
          <a:p>
            <a:pPr lvl="1"/>
            <a:r>
              <a:rPr lang="en-US" dirty="0"/>
              <a:t>Cathodes</a:t>
            </a:r>
          </a:p>
          <a:p>
            <a:pPr lvl="2"/>
            <a:r>
              <a:rPr lang="en-US" dirty="0"/>
              <a:t>Low Mean Transverse Energy (MTE) – small transverse emittance</a:t>
            </a:r>
          </a:p>
          <a:p>
            <a:pPr lvl="2"/>
            <a:r>
              <a:rPr lang="en-US" dirty="0"/>
              <a:t>Quantum Efficiency (QE) – high QE especially needed for e- cooling and ERLs</a:t>
            </a:r>
          </a:p>
          <a:p>
            <a:pPr lvl="2"/>
            <a:r>
              <a:rPr lang="en-US" dirty="0"/>
              <a:t>Emission response time</a:t>
            </a:r>
          </a:p>
          <a:p>
            <a:pPr lvl="2"/>
            <a:r>
              <a:rPr lang="en-US" dirty="0"/>
              <a:t>Long Lifetime</a:t>
            </a:r>
          </a:p>
          <a:p>
            <a:pPr lvl="2"/>
            <a:r>
              <a:rPr lang="en-US" dirty="0"/>
              <a:t>Compatibility with operation condition</a:t>
            </a:r>
          </a:p>
          <a:p>
            <a:pPr lvl="2"/>
            <a:r>
              <a:rPr lang="en-US" dirty="0"/>
              <a:t>Polarization</a:t>
            </a:r>
          </a:p>
          <a:p>
            <a:pPr lvl="1"/>
            <a:r>
              <a:rPr lang="en-US" dirty="0"/>
              <a:t>Guns</a:t>
            </a:r>
          </a:p>
          <a:p>
            <a:pPr lvl="2"/>
            <a:r>
              <a:rPr lang="en-US" dirty="0"/>
              <a:t>High accelerating gradient</a:t>
            </a:r>
          </a:p>
          <a:p>
            <a:pPr lvl="2"/>
            <a:r>
              <a:rPr lang="en-US" dirty="0"/>
              <a:t>High average current</a:t>
            </a:r>
          </a:p>
          <a:p>
            <a:pPr lvl="2"/>
            <a:r>
              <a:rPr lang="en-US" dirty="0"/>
              <a:t>Ultra-high vacuum level for good cathode lifetime</a:t>
            </a:r>
          </a:p>
          <a:p>
            <a:pPr lvl="1"/>
            <a:r>
              <a:rPr lang="en-US" dirty="0"/>
              <a:t>Injectors</a:t>
            </a:r>
          </a:p>
          <a:p>
            <a:pPr lvl="2"/>
            <a:r>
              <a:rPr lang="en-US" dirty="0"/>
              <a:t>Choice of cathodes + guns, and optimization of the injector with accelerating cavities.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64042" y="6492875"/>
            <a:ext cx="5629697" cy="365125"/>
          </a:xfrm>
        </p:spPr>
        <p:txBody>
          <a:bodyPr/>
          <a:lstStyle/>
          <a:p>
            <a:pPr lvl="0" algn="ctr"/>
            <a:r>
              <a:rPr lang="en-US" noProof="0" dirty="0" err="1"/>
              <a:t>SnowMass</a:t>
            </a:r>
            <a:r>
              <a:rPr lang="en-US" noProof="0" dirty="0"/>
              <a:t> Community Planning Meeting    10/5/2020   Yine Sun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881E7D-5A17-EB4A-B013-04381A7C357D}" type="slidenum">
              <a:rPr lang="en-US" noProof="0" smtClean="0"/>
              <a:pPr lvl="0"/>
              <a:t>4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8677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Sources: Grand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High Intensity Positron Sources / Muon Sources</a:t>
            </a:r>
          </a:p>
          <a:p>
            <a:pPr lvl="1"/>
            <a:r>
              <a:rPr lang="en-US" dirty="0"/>
              <a:t>Positron sources for </a:t>
            </a:r>
            <a:r>
              <a:rPr lang="en-US" dirty="0" err="1"/>
              <a:t>e+e</a:t>
            </a:r>
            <a:r>
              <a:rPr lang="en-US" dirty="0"/>
              <a:t>-/ </a:t>
            </a:r>
            <a:r>
              <a:rPr lang="el-GR" dirty="0"/>
              <a:t>μ+μ- </a:t>
            </a:r>
            <a:r>
              <a:rPr lang="en-US" dirty="0"/>
              <a:t>collider projects (ILC, CLIC, </a:t>
            </a:r>
            <a:r>
              <a:rPr lang="en-US" dirty="0" err="1"/>
              <a:t>SuperKEKB</a:t>
            </a:r>
            <a:r>
              <a:rPr lang="en-US" dirty="0"/>
              <a:t>, FCC-</a:t>
            </a:r>
            <a:r>
              <a:rPr lang="en-US" dirty="0" err="1"/>
              <a:t>ee</a:t>
            </a:r>
            <a:r>
              <a:rPr lang="en-US" dirty="0"/>
              <a:t>, LEMMA, etc.)</a:t>
            </a:r>
          </a:p>
          <a:p>
            <a:pPr lvl="1"/>
            <a:r>
              <a:rPr lang="en-US" dirty="0"/>
              <a:t>Polarization;</a:t>
            </a:r>
          </a:p>
          <a:p>
            <a:pPr lvl="1"/>
            <a:r>
              <a:rPr lang="en-US" dirty="0"/>
              <a:t>High intensity  (orders of magnitude higher than existing positron sources)</a:t>
            </a:r>
          </a:p>
          <a:p>
            <a:pPr lvl="1"/>
            <a:r>
              <a:rPr lang="en-US" dirty="0"/>
              <a:t>Positron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l-GR" dirty="0"/>
              <a:t>μ± (</a:t>
            </a:r>
            <a:r>
              <a:rPr lang="en-US" dirty="0"/>
              <a:t>e.g. Low </a:t>
            </a:r>
            <a:r>
              <a:rPr lang="en-US" dirty="0" err="1"/>
              <a:t>EMittance</a:t>
            </a:r>
            <a:r>
              <a:rPr lang="en-US" dirty="0"/>
              <a:t> Muon Accelerator)</a:t>
            </a:r>
          </a:p>
          <a:p>
            <a:pPr lvl="1"/>
            <a:r>
              <a:rPr lang="en-US" dirty="0" err="1"/>
              <a:t>Proton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muon</a:t>
            </a:r>
            <a:r>
              <a:rPr lang="en-US" dirty="0"/>
              <a:t> (MAP Muon source for Muon Collider Collaboration)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Heavy Ion Sources</a:t>
            </a:r>
          </a:p>
          <a:p>
            <a:pPr lvl="1"/>
            <a:r>
              <a:rPr lang="en-US" dirty="0"/>
              <a:t>High reliability</a:t>
            </a:r>
          </a:p>
          <a:p>
            <a:pPr lvl="1"/>
            <a:r>
              <a:rPr lang="en-US" dirty="0"/>
              <a:t>Low emittance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SnowMass Community Planning Meeting    10/5/2020   Yine Sun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881E7D-5A17-EB4A-B013-04381A7C357D}" type="slidenum">
              <a:rPr lang="en-US" noProof="0" smtClean="0"/>
              <a:pPr lvl="0"/>
              <a:t>5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7509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Sources: Required R&amp;D Area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45568" y="6446838"/>
            <a:ext cx="7157708" cy="365125"/>
          </a:xfrm>
        </p:spPr>
        <p:txBody>
          <a:bodyPr/>
          <a:lstStyle/>
          <a:p>
            <a:pPr lvl="0" algn="l"/>
            <a:r>
              <a:rPr lang="en-US" noProof="0" dirty="0" err="1"/>
              <a:t>SnowMass</a:t>
            </a:r>
            <a:r>
              <a:rPr lang="en-US" noProof="0" dirty="0"/>
              <a:t> Community Planning Meeting    10/5/2020   Yine Sun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881E7D-5A17-EB4A-B013-04381A7C357D}" type="slidenum">
              <a:rPr lang="en-US" noProof="0" smtClean="0"/>
              <a:pPr lvl="0"/>
              <a:t>6</a:t>
            </a:fld>
            <a:endParaRPr lang="en-US" noProof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2FA92E-1122-4480-9058-2FE94F047A06}"/>
              </a:ext>
            </a:extLst>
          </p:cNvPr>
          <p:cNvSpPr txBox="1">
            <a:spLocks/>
          </p:cNvSpPr>
          <p:nvPr/>
        </p:nvSpPr>
        <p:spPr>
          <a:xfrm>
            <a:off x="1042823" y="1919503"/>
            <a:ext cx="7359230" cy="473396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High Brightness Electron Beams</a:t>
            </a:r>
          </a:p>
          <a:p>
            <a:pPr lvl="1"/>
            <a:r>
              <a:rPr lang="en-US" dirty="0"/>
              <a:t>Cathodes </a:t>
            </a:r>
          </a:p>
          <a:p>
            <a:pPr lvl="2"/>
            <a:r>
              <a:rPr lang="en-US" dirty="0"/>
              <a:t>Photocathodes</a:t>
            </a:r>
          </a:p>
          <a:p>
            <a:pPr lvl="3"/>
            <a:r>
              <a:rPr lang="en-US" dirty="0"/>
              <a:t>High QE</a:t>
            </a:r>
          </a:p>
          <a:p>
            <a:pPr lvl="3"/>
            <a:r>
              <a:rPr lang="en-US" dirty="0"/>
              <a:t>Long lifetime</a:t>
            </a:r>
          </a:p>
          <a:p>
            <a:pPr lvl="3"/>
            <a:r>
              <a:rPr lang="en-US" dirty="0"/>
              <a:t>Low TME</a:t>
            </a:r>
          </a:p>
          <a:p>
            <a:pPr lvl="3"/>
            <a:r>
              <a:rPr lang="en-US" dirty="0"/>
              <a:t>Polarization</a:t>
            </a:r>
          </a:p>
          <a:p>
            <a:pPr lvl="4"/>
            <a:r>
              <a:rPr lang="en-US" dirty="0"/>
              <a:t>Required for colliders</a:t>
            </a:r>
          </a:p>
          <a:p>
            <a:pPr lvl="2"/>
            <a:r>
              <a:rPr lang="en-US" dirty="0"/>
              <a:t>Field emitters</a:t>
            </a:r>
          </a:p>
          <a:p>
            <a:pPr lvl="2"/>
            <a:r>
              <a:rPr lang="en-US" dirty="0"/>
              <a:t>Thermionic cathodes</a:t>
            </a:r>
          </a:p>
          <a:p>
            <a:pPr lvl="1"/>
            <a:r>
              <a:rPr lang="en-US" dirty="0"/>
              <a:t>Guns</a:t>
            </a:r>
          </a:p>
          <a:p>
            <a:pPr lvl="2"/>
            <a:r>
              <a:rPr lang="en-US" dirty="0"/>
              <a:t>DC guns: </a:t>
            </a:r>
          </a:p>
          <a:p>
            <a:pPr lvl="3"/>
            <a:r>
              <a:rPr lang="en-US" dirty="0"/>
              <a:t>pushing the gap voltage and accelerating gradient;</a:t>
            </a:r>
          </a:p>
          <a:p>
            <a:pPr lvl="3"/>
            <a:r>
              <a:rPr lang="en-US" dirty="0"/>
              <a:t>Reliability;</a:t>
            </a:r>
          </a:p>
          <a:p>
            <a:pPr lvl="2"/>
            <a:r>
              <a:rPr lang="en-US" dirty="0"/>
              <a:t>Normal Conducting rf guns: </a:t>
            </a:r>
          </a:p>
          <a:p>
            <a:pPr lvl="3"/>
            <a:r>
              <a:rPr lang="en-US" dirty="0"/>
              <a:t>CW operation;</a:t>
            </a:r>
          </a:p>
          <a:p>
            <a:pPr lvl="3"/>
            <a:r>
              <a:rPr lang="en-US" dirty="0"/>
              <a:t>Reliability;</a:t>
            </a:r>
          </a:p>
          <a:p>
            <a:pPr lvl="2"/>
            <a:r>
              <a:rPr lang="en-US" dirty="0"/>
              <a:t>Super-Conducting rf guns</a:t>
            </a:r>
          </a:p>
          <a:p>
            <a:pPr lvl="3"/>
            <a:r>
              <a:rPr lang="en-US" dirty="0"/>
              <a:t>Compatible cathodes;</a:t>
            </a:r>
          </a:p>
          <a:p>
            <a:pPr lvl="3"/>
            <a:r>
              <a:rPr lang="en-US" dirty="0"/>
              <a:t>Reliability;</a:t>
            </a:r>
          </a:p>
          <a:p>
            <a:pPr lvl="1"/>
            <a:r>
              <a:rPr lang="en-US" dirty="0"/>
              <a:t>Injectors</a:t>
            </a:r>
          </a:p>
          <a:p>
            <a:pPr lvl="2"/>
            <a:r>
              <a:rPr lang="en-US" dirty="0"/>
              <a:t>Modeling tools for injector design/simulations;</a:t>
            </a:r>
          </a:p>
          <a:p>
            <a:pPr lvl="2"/>
            <a:r>
              <a:rPr lang="en-US" dirty="0"/>
              <a:t>Facilities for injector development.</a:t>
            </a:r>
          </a:p>
          <a:p>
            <a:pPr lvl="1"/>
            <a:r>
              <a:rPr lang="en-US" dirty="0"/>
              <a:t>Beam diagnostics and control tools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7EAC0-39C5-4329-B1C0-E5A8B57A2AFA}"/>
              </a:ext>
            </a:extLst>
          </p:cNvPr>
          <p:cNvSpPr txBox="1">
            <a:spLocks/>
          </p:cNvSpPr>
          <p:nvPr/>
        </p:nvSpPr>
        <p:spPr>
          <a:xfrm>
            <a:off x="6192253" y="1919503"/>
            <a:ext cx="5131495" cy="32364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500" dirty="0"/>
              <a:t>High Intensity Positrons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Char char="—"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Pol</a:t>
            </a:r>
            <a:r>
              <a:rPr lang="en-US" sz="1300" dirty="0" err="1">
                <a:solidFill>
                  <a:srgbClr val="000000"/>
                </a:solidFill>
                <a:sym typeface="Wingdings" panose="05000000000000000000" pitchFamily="2" charset="2"/>
              </a:rPr>
              <a:t>arization</a:t>
            </a:r>
            <a:r>
              <a:rPr lang="en-US" sz="1300" dirty="0">
                <a:solidFill>
                  <a:srgbClr val="000000"/>
                </a:solidFill>
                <a:sym typeface="Wingdings" panose="05000000000000000000" pitchFamily="2" charset="2"/>
              </a:rPr>
              <a:t> and intensity</a:t>
            </a:r>
          </a:p>
          <a:p>
            <a:pPr lvl="2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Electron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positron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  <a:sym typeface="Wingdings" panose="05000000000000000000" pitchFamily="2" charset="2"/>
            </a:endParaRPr>
          </a:p>
          <a:p>
            <a:pPr lvl="2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300" dirty="0" err="1">
                <a:solidFill>
                  <a:srgbClr val="000000"/>
                </a:solidFill>
                <a:sym typeface="Wingdings" panose="05000000000000000000" pitchFamily="2" charset="2"/>
              </a:rPr>
              <a:t>Photonpositron</a:t>
            </a:r>
            <a:endParaRPr lang="en-US" sz="13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500" dirty="0"/>
              <a:t>Protons</a:t>
            </a:r>
          </a:p>
          <a:p>
            <a:pPr lvl="1"/>
            <a:r>
              <a:rPr lang="en-US" sz="1300" dirty="0">
                <a:effectLst/>
              </a:rPr>
              <a:t>Production and acceleration of proton beams from high power lasers</a:t>
            </a:r>
            <a:r>
              <a:rPr lang="en-US" sz="13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500" dirty="0"/>
              <a:t>Muons</a:t>
            </a:r>
          </a:p>
          <a:p>
            <a:pPr lvl="1"/>
            <a:r>
              <a:rPr lang="en-US" sz="1300" dirty="0"/>
              <a:t>Positron</a:t>
            </a:r>
            <a:r>
              <a:rPr lang="en-US" sz="1300" dirty="0">
                <a:sym typeface="Wingdings" panose="05000000000000000000" pitchFamily="2" charset="2"/>
              </a:rPr>
              <a:t></a:t>
            </a:r>
            <a:r>
              <a:rPr lang="en-US" sz="1300" dirty="0"/>
              <a:t> </a:t>
            </a:r>
            <a:r>
              <a:rPr lang="el-GR" sz="1300" dirty="0"/>
              <a:t>μ± (</a:t>
            </a:r>
            <a:r>
              <a:rPr lang="en-US" sz="1300" dirty="0"/>
              <a:t>e.g. Low </a:t>
            </a:r>
            <a:r>
              <a:rPr lang="en-US" sz="1300" dirty="0" err="1"/>
              <a:t>EMittance</a:t>
            </a:r>
            <a:r>
              <a:rPr lang="en-US" sz="1300" dirty="0"/>
              <a:t> Muon Accelerator)</a:t>
            </a:r>
          </a:p>
          <a:p>
            <a:pPr lvl="1"/>
            <a:r>
              <a:rPr lang="en-US" sz="1300" dirty="0" err="1"/>
              <a:t>Proton</a:t>
            </a:r>
            <a:r>
              <a:rPr lang="en-US" sz="1300" dirty="0" err="1">
                <a:sym typeface="Wingdings" panose="05000000000000000000" pitchFamily="2" charset="2"/>
              </a:rPr>
              <a:t></a:t>
            </a:r>
            <a:r>
              <a:rPr lang="en-US" sz="1300" dirty="0" err="1"/>
              <a:t>muon</a:t>
            </a:r>
            <a:r>
              <a:rPr lang="en-US" sz="1300" dirty="0"/>
              <a:t> (MAP Muon source for Muon Collider Collaboration)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500" dirty="0"/>
              <a:t>Heavy Ions Sources</a:t>
            </a:r>
          </a:p>
          <a:p>
            <a:pPr lvl="1"/>
            <a:r>
              <a:rPr lang="en-US" sz="1300" dirty="0"/>
              <a:t>Electron Cyclotron Resonance Ion Sources(ECRISs)</a:t>
            </a:r>
          </a:p>
          <a:p>
            <a:pPr lvl="1"/>
            <a:r>
              <a:rPr lang="en-US" sz="1300" dirty="0"/>
              <a:t>Electron Beam Ion Source (EBIS)</a:t>
            </a:r>
          </a:p>
          <a:p>
            <a:pPr lvl="1"/>
            <a:r>
              <a:rPr lang="en-US" sz="1300" dirty="0"/>
              <a:t>…</a:t>
            </a:r>
          </a:p>
          <a:p>
            <a:pPr lvl="1"/>
            <a:endParaRPr lang="en-US" sz="1500" dirty="0"/>
          </a:p>
          <a:p>
            <a:pPr lvl="1"/>
            <a:endParaRPr lang="en-US" sz="1500" dirty="0"/>
          </a:p>
          <a:p>
            <a:pPr marL="457200" lvl="1" indent="0">
              <a:buNone/>
            </a:pPr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0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BD42-F849-4663-A4BA-28F3C716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Sources: Liaison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1AD20-F727-4E76-9526-4175CBA42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Accelerator Frontier</a:t>
            </a:r>
            <a:r>
              <a:rPr lang="en-US" dirty="0">
                <a:sym typeface="Wingdings" panose="05000000000000000000" pitchFamily="2" charset="2"/>
              </a:rPr>
              <a:t> AF7: Accelerator Technology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ffectLst/>
              </a:rPr>
              <a:t>Targets/Sources </a:t>
            </a:r>
            <a:r>
              <a:rPr lang="en-US" dirty="0"/>
              <a:t>linked in the generation of positrons/muons/hadrons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RF/Sources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RF gun design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Accelerator Frontier</a:t>
            </a:r>
            <a:r>
              <a:rPr lang="en-US" dirty="0">
                <a:sym typeface="Wingdings" panose="05000000000000000000" pitchFamily="2" charset="2"/>
              </a:rPr>
              <a:t> AF4: </a:t>
            </a:r>
            <a:r>
              <a:rPr lang="en-US" dirty="0" err="1">
                <a:effectLst/>
              </a:rPr>
              <a:t>e</a:t>
            </a:r>
            <a:r>
              <a:rPr lang="en-US" baseline="30000" dirty="0" err="1">
                <a:effectLst/>
              </a:rPr>
              <a:t>+</a:t>
            </a:r>
            <a:r>
              <a:rPr lang="en-US" dirty="0" err="1">
                <a:effectLst/>
              </a:rPr>
              <a:t>e</a:t>
            </a:r>
            <a:r>
              <a:rPr lang="en-US" baseline="30000" dirty="0">
                <a:effectLst/>
              </a:rPr>
              <a:t>-</a:t>
            </a:r>
            <a:r>
              <a:rPr lang="en-US" dirty="0">
                <a:effectLst/>
              </a:rPr>
              <a:t>/ </a:t>
            </a:r>
            <a:r>
              <a:rPr lang="el-GR" dirty="0">
                <a:effectLst/>
              </a:rPr>
              <a:t>μ</a:t>
            </a:r>
            <a:r>
              <a:rPr lang="el-GR" baseline="30000" dirty="0">
                <a:effectLst/>
              </a:rPr>
              <a:t>+</a:t>
            </a:r>
            <a:r>
              <a:rPr lang="el-GR" dirty="0">
                <a:effectLst/>
              </a:rPr>
              <a:t>μ</a:t>
            </a:r>
            <a:r>
              <a:rPr lang="el-GR" baseline="30000" dirty="0">
                <a:effectLst/>
              </a:rPr>
              <a:t>-</a:t>
            </a:r>
            <a:r>
              <a:rPr lang="en-US" baseline="30000" dirty="0">
                <a:effectLst/>
              </a:rPr>
              <a:t> </a:t>
            </a:r>
            <a:r>
              <a:rPr lang="en-US" dirty="0">
                <a:effectLst/>
              </a:rPr>
              <a:t>collider, EIC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Accelerator Frontier</a:t>
            </a:r>
            <a:r>
              <a:rPr lang="en-US" dirty="0">
                <a:sym typeface="Wingdings" panose="05000000000000000000" pitchFamily="2" charset="2"/>
              </a:rPr>
              <a:t>AF6 AAC: particles sources</a:t>
            </a:r>
            <a:endParaRPr lang="en-US" dirty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Computational Frontier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CompF3: Machine Learning: e.g. Injector optimization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…..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806E4-E9AF-4A0D-9BBE-F229CFBA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A1333B-F076-4195-97ED-05F29E73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61192" y="6450938"/>
            <a:ext cx="7137475" cy="365125"/>
          </a:xfrm>
        </p:spPr>
        <p:txBody>
          <a:bodyPr/>
          <a:lstStyle/>
          <a:p>
            <a:pPr algn="ctr"/>
            <a:r>
              <a:rPr lang="en-US"/>
              <a:t>SnowMass Community Planning Meeting    10/5/2020   Yine 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2454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{D3E40AA3-F4CE-4AE8-A7DD-DC04A8FA3B38}tf56160789_win32</Template>
  <TotalTime>3292</TotalTime>
  <Words>1109</Words>
  <Application>Microsoft Office PowerPoint</Application>
  <PresentationFormat>Widescreen</PresentationFormat>
  <Paragraphs>170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Brush Script MT</vt:lpstr>
      <vt:lpstr>Calibri</vt:lpstr>
      <vt:lpstr>Courier New</vt:lpstr>
      <vt:lpstr>Franklin Gothic Book</vt:lpstr>
      <vt:lpstr>Wingdings</vt:lpstr>
      <vt:lpstr>1_RetrospectVTI</vt:lpstr>
      <vt:lpstr>Sources </vt:lpstr>
      <vt:lpstr>Sources: Letter of Interest – Snowmass 2021</vt:lpstr>
      <vt:lpstr>Sources LOI Overview</vt:lpstr>
      <vt:lpstr>Sources: Grand Challenges</vt:lpstr>
      <vt:lpstr>Sources: Grand Challenges</vt:lpstr>
      <vt:lpstr>Sources: Required R&amp;D Area</vt:lpstr>
      <vt:lpstr>Sources: Liaison Identification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LOI overview</dc:title>
  <dc:creator>Sun, Yine</dc:creator>
  <cp:lastModifiedBy>Sun, Yine</cp:lastModifiedBy>
  <cp:revision>63</cp:revision>
  <dcterms:created xsi:type="dcterms:W3CDTF">2020-09-25T20:21:38Z</dcterms:created>
  <dcterms:modified xsi:type="dcterms:W3CDTF">2020-10-05T22:04:38Z</dcterms:modified>
</cp:coreProperties>
</file>