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8"/>
    <p:restoredTop sz="94631"/>
  </p:normalViewPr>
  <p:slideViewPr>
    <p:cSldViewPr snapToGrid="0" snapToObjects="1">
      <p:cViewPr>
        <p:scale>
          <a:sx n="113" d="100"/>
          <a:sy n="113" d="100"/>
        </p:scale>
        <p:origin x="392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0F2F-816D-3D4A-8F01-CE3632367A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2EA6-91BF-B840-BBD0-85A91500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9235-A1CB-A847-AB40-8F4156ED9B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857A-B4BC-1B46-8A4B-9473A305A37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0922-9B85-494B-AA72-F57D20F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CEF4 Topical Group: Physics Education</a:t>
            </a:r>
            <a:br>
              <a:rPr lang="en-US" dirty="0" smtClean="0"/>
            </a:br>
            <a:r>
              <a:rPr lang="en-US" sz="3200" dirty="0" err="1" smtClean="0">
                <a:solidFill>
                  <a:srgbClr val="C00000"/>
                </a:solidFill>
              </a:rPr>
              <a:t>Sijbrand</a:t>
            </a:r>
            <a:r>
              <a:rPr lang="en-US" sz="3200" dirty="0" smtClean="0">
                <a:solidFill>
                  <a:srgbClr val="C00000"/>
                </a:solidFill>
              </a:rPr>
              <a:t> de Jong, </a:t>
            </a:r>
            <a:r>
              <a:rPr lang="en-US" sz="3200" dirty="0" err="1" smtClean="0">
                <a:solidFill>
                  <a:srgbClr val="C00000"/>
                </a:solidFill>
              </a:rPr>
              <a:t>Sudhir</a:t>
            </a:r>
            <a:r>
              <a:rPr lang="en-US" sz="3200" dirty="0" smtClean="0">
                <a:solidFill>
                  <a:srgbClr val="C00000"/>
                </a:solidFill>
              </a:rPr>
              <a:t> Malik, Randy </a:t>
            </a:r>
            <a:r>
              <a:rPr lang="en-US" sz="3200" dirty="0" err="1" smtClean="0">
                <a:solidFill>
                  <a:srgbClr val="C00000"/>
                </a:solidFill>
              </a:rPr>
              <a:t>Ruchti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AF:  Accelerators are the answer</a:t>
            </a:r>
            <a:r>
              <a:rPr lang="mr-IN" dirty="0" smtClean="0"/>
              <a:t>…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research in Accelerator Science and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fundamental research in HEP, NP, </a:t>
            </a:r>
            <a:r>
              <a:rPr lang="mr-IN" dirty="0" smtClean="0"/>
              <a:t>…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medical research and treatment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industrial applications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CEF4, sounds great!      Some questions...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we have a shortage of expertise in the AF field to address these?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Location of the facilities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national, regional, local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type of training is needed for each </a:t>
            </a:r>
            <a:r>
              <a:rPr lang="mr-IN" dirty="0" smtClean="0"/>
              <a:t>–</a:t>
            </a:r>
            <a:r>
              <a:rPr lang="en-US" dirty="0" smtClean="0"/>
              <a:t> PhD? Masters? Technical School?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many persons would be needed and when over the next two decades?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Where should the training occur? Labs, Universities, Industry?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Training of instructors/teachers and availability of resource materials?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Techniques to </a:t>
            </a:r>
            <a:r>
              <a:rPr lang="en-US" smtClean="0"/>
              <a:t>reach </a:t>
            </a:r>
            <a:r>
              <a:rPr lang="en-US" smtClean="0"/>
              <a:t>a </a:t>
            </a:r>
            <a:r>
              <a:rPr lang="en-US" dirty="0" smtClean="0"/>
              <a:t>broad spectrum of students.   Methods?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CEF4 Tentative LOI Grouping</a:t>
            </a:r>
            <a:br>
              <a:rPr lang="en-US" dirty="0" smtClean="0"/>
            </a:br>
            <a:r>
              <a:rPr lang="en-US" dirty="0" smtClean="0"/>
              <a:t>Public Education Connections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4982"/>
              </p:ext>
            </p:extLst>
          </p:nvPr>
        </p:nvGraphicFramePr>
        <p:xfrm>
          <a:off x="838200" y="1825625"/>
          <a:ext cx="10515600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478"/>
                <a:gridCol w="3328762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r>
                        <a:rPr lang="en-US" baseline="0" dirty="0" smtClean="0"/>
                        <a:t> TGs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057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An Extensible, experiment-agnostic file format to facilitate educational access to HEP datasets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M. Bellis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Public Education and Outreach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C. Potter,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CREDO-Maze: Multi-stage Global Network of school EAS Mini-arrays (‘the quest for the unexpected”)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IF9, CF7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Wibig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 Cosmic Ray Extremely Distributed Observatory as a new quality public engagement and edutainment environment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Homola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CEF3. CEF4, CEF5</a:t>
                      </a: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 ESCAPE Dark Matter Test Science Project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CF1, CF3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Doglioni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Comp7, EF10,CEF4, CEF5</a:t>
                      </a: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Training in the US of Italian Science Students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Barzi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G.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Belletini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C.Luongo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S.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Donati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Expanding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Fermilab’s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International outreach through European Networks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Barzi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 African School of Fundamental Physics and Applications (ASP)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CEF4, CEF6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Assamagan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CEF4 </a:t>
            </a:r>
            <a:r>
              <a:rPr lang="en-US" dirty="0" smtClean="0"/>
              <a:t>Tentative LOI </a:t>
            </a:r>
            <a:r>
              <a:rPr lang="en-US" dirty="0"/>
              <a:t>Grouping </a:t>
            </a:r>
            <a:br>
              <a:rPr lang="en-US" dirty="0"/>
            </a:br>
            <a:r>
              <a:rPr lang="en-US" dirty="0" smtClean="0"/>
              <a:t>Global Software Issues and HEP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771"/>
                <a:gridCol w="3366469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r>
                        <a:rPr lang="en-US" baseline="0" dirty="0" smtClean="0"/>
                        <a:t> TGs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Software Sustainability and HEP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D. Katz, S. Malik, M.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Neubauer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G. Stewart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CEF1, CEF2, CEF3, CEF4, CEF,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Open Science by and for HEP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SM,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CpmpF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Supporting Research at the Intersection of Physics and Machine Learning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CompF3</a:t>
                      </a:r>
                      <a:b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CompF2</a:t>
                      </a:r>
                      <a:b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S. Thais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EF10. EF0</a:t>
                      </a:r>
                      <a:br>
                        <a:rPr lang="nb-N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nb-N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CEF2, CEF4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62" y="1"/>
            <a:ext cx="11392476" cy="6422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Miniworkshop 26.June.20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392F-FD51-6442-94F5-B6221D6C51D3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890" y="172280"/>
            <a:ext cx="2501348" cy="742122"/>
          </a:xfrm>
        </p:spPr>
        <p:txBody>
          <a:bodyPr>
            <a:normAutofit/>
          </a:bodyPr>
          <a:lstStyle/>
          <a:p>
            <a:r>
              <a:rPr lang="en-US" sz="4000" dirty="0"/>
              <a:t>PE Pyramid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58609" y="1961322"/>
            <a:ext cx="159026" cy="409626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89305" y="1961322"/>
            <a:ext cx="145774" cy="32070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5499652" y="834890"/>
            <a:ext cx="1113183" cy="954155"/>
          </a:xfrm>
          <a:prstGeom prst="donut">
            <a:avLst>
              <a:gd name="adj" fmla="val 6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194313" y="3346176"/>
            <a:ext cx="1113183" cy="954155"/>
          </a:xfrm>
          <a:prstGeom prst="donut">
            <a:avLst>
              <a:gd name="adj" fmla="val 6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157" y="5481707"/>
            <a:ext cx="26371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Mathematics Instruction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5923" y="2647255"/>
            <a:ext cx="2637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Physics Instruction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5357" y="1010548"/>
            <a:ext cx="2637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Models of Faculty Collaboration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1419" y="3504763"/>
            <a:ext cx="2637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Masters Degree in Applied Physics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5923" y="3819423"/>
            <a:ext cx="26371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Software Training in HEP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Connections between AF and CEF/CEF4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031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This discussion with AF is important for developing approaches to  attract and train students into AF, HEP and related fields, including medicine and industry.   </a:t>
            </a:r>
          </a:p>
          <a:p>
            <a:r>
              <a:rPr lang="en-US" dirty="0" smtClean="0"/>
              <a:t>CEF4 received 29 LOIs which preliminarily have been grouped into five areas: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Career/Education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General Education K/12 and 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Particle Physics Specific Education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Public Education Connections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Global Software Issues</a:t>
            </a:r>
          </a:p>
        </p:txBody>
      </p:sp>
    </p:spTree>
    <p:extLst>
      <p:ext uri="{BB962C8B-B14F-4D97-AF65-F5344CB8AC3E}">
        <p14:creationId xmlns:p14="http://schemas.microsoft.com/office/powerpoint/2010/main" val="27434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6" y="275166"/>
            <a:ext cx="7704667" cy="625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733" y="1964264"/>
            <a:ext cx="276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Snowmass2021 </a:t>
            </a:r>
          </a:p>
          <a:p>
            <a:r>
              <a:rPr lang="en-US" sz="2400" b="1" dirty="0"/>
              <a:t>Meeting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33" y="3352799"/>
            <a:ext cx="276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Columbia River Ecosystem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0267" y="2364662"/>
            <a:ext cx="2523066" cy="13199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60135" y="3829459"/>
            <a:ext cx="2607732" cy="8214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0199" y="315940"/>
            <a:ext cx="320886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Geography can help foment ideas</a:t>
            </a:r>
            <a:r>
              <a:rPr lang="mr-IN" sz="2800" b="1" dirty="0"/>
              <a:t>…</a:t>
            </a:r>
            <a:endParaRPr lang="en-US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CEF Town Hall 15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30E1-D0B7-6A4F-AA62-66AAF5A399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Discussion </a:t>
            </a:r>
            <a:r>
              <a:rPr lang="en-US" smtClean="0"/>
              <a:t>and Follow up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AF:  Accelerators are the answer</a:t>
            </a:r>
            <a:r>
              <a:rPr lang="mr-IN" dirty="0" smtClean="0"/>
              <a:t>…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research in Accelerator Science and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fundamental research in HEP, NP, </a:t>
            </a:r>
            <a:r>
              <a:rPr lang="mr-IN" dirty="0" smtClean="0"/>
              <a:t>…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medical research and treatment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industrial applications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CEF4, sounds great!      Some questions...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we have a shortage of expertise in the AF field to address these?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Location of the facilities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national, regional, local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type of training is needed for each </a:t>
            </a:r>
            <a:r>
              <a:rPr lang="mr-IN" dirty="0" smtClean="0"/>
              <a:t>–</a:t>
            </a:r>
            <a:r>
              <a:rPr lang="en-US" dirty="0" smtClean="0"/>
              <a:t> PhD? Masters? Technical School?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many persons would be needed and when over the next two decades?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Where should the training occur? Labs, Universities, Industry?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Training of instructors/teachers and availability of resource materials?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Techniques </a:t>
            </a:r>
            <a:r>
              <a:rPr lang="en-US" dirty="0" smtClean="0"/>
              <a:t>to </a:t>
            </a:r>
            <a:r>
              <a:rPr lang="en-US" dirty="0" smtClean="0"/>
              <a:t>reach a </a:t>
            </a:r>
            <a:r>
              <a:rPr lang="en-US" dirty="0" smtClean="0"/>
              <a:t>broad spectrum of students.   Methods?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Reference Information: </a:t>
            </a:r>
            <a:br>
              <a:rPr lang="en-US" dirty="0" smtClean="0"/>
            </a:br>
            <a:r>
              <a:rPr lang="en-US" dirty="0" smtClean="0"/>
              <a:t>CEF4 Tentative LOI groupings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9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436561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CEF4 Tentative LOI grouping</a:t>
            </a:r>
            <a:br>
              <a:rPr lang="en-US" dirty="0" smtClean="0"/>
            </a:br>
            <a:r>
              <a:rPr lang="en-US" dirty="0" smtClean="0"/>
              <a:t>Career/Education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197" y="1611570"/>
          <a:ext cx="10280075" cy="434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867"/>
                <a:gridCol w="3194163"/>
                <a:gridCol w="2056015"/>
                <a:gridCol w="2056015"/>
                <a:gridCol w="2056015"/>
              </a:tblGrid>
              <a:tr h="476789">
                <a:tc>
                  <a:txBody>
                    <a:bodyPr/>
                    <a:lstStyle/>
                    <a:p>
                      <a:r>
                        <a:rPr lang="en-US" dirty="0" smtClean="0"/>
                        <a:t>LOI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TGs</a:t>
                      </a:r>
                      <a:endParaRPr lang="en-US" dirty="0"/>
                    </a:p>
                  </a:txBody>
                  <a:tcPr/>
                </a:tc>
              </a:tr>
              <a:tr h="485066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Joint Universities Accelerator School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AF1  Beam Phys and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Accel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Jowett,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AF0, CF2, CF4</a:t>
                      </a:r>
                    </a:p>
                  </a:txBody>
                  <a:tcPr marL="6350" marR="6350" marT="6350" marB="0" anchor="ctr"/>
                </a:tc>
              </a:tr>
              <a:tr h="485066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HEP Industry Partnership and mobility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Y. Chen, S. Malik,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AF1, AF0, IF0, CompF0, CEF4</a:t>
                      </a:r>
                    </a:p>
                  </a:txBody>
                  <a:tcPr marL="6350" marR="6350" marT="6350" marB="0" anchor="ctr"/>
                </a:tc>
              </a:tr>
              <a:tr h="483411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Improving access to careers within HEP 4-yr Institutions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Y. Chen, S.  Malik,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CF4</a:t>
                      </a:r>
                    </a:p>
                  </a:txBody>
                  <a:tcPr marL="6350" marR="6350" marT="6350" marB="0" anchor="ctr"/>
                </a:tc>
              </a:tr>
              <a:tr h="483411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Improving access to careers beyond HEP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Y. Chen, S. Malik,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</a:tr>
              <a:tr h="483411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Brain Drain and Reversing 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Y. Chen, S. Malik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</a:tr>
              <a:tr h="483411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Study of the Potential for a new Masters Degree in Applied Physics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SM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3411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Preparing and Educating the Research Community and the Public for Particle Physics over the next…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SM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34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Study of New Mechanisms for Faculty Collaboration Across Academia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SM,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CEF2, CEF3, CEF1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CEF4 </a:t>
            </a:r>
            <a:r>
              <a:rPr lang="en-US" dirty="0" smtClean="0"/>
              <a:t>Tentative LOI </a:t>
            </a:r>
            <a:r>
              <a:rPr lang="en-US" dirty="0"/>
              <a:t>grouping</a:t>
            </a:r>
            <a:br>
              <a:rPr lang="en-US" dirty="0"/>
            </a:br>
            <a:r>
              <a:rPr lang="en-US" dirty="0" smtClean="0"/>
              <a:t>General Education K/12 and up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85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/>
                <a:gridCol w="333756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TGs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200" b="1" dirty="0" smtClean="0"/>
                        <a:t>016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Enhancing Physics Education Opportunities in K/12, particularly at early grade levels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SM,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011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Study of Mathematical Preparation for Physics Students…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SM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022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Rethinking Physics in Secondary Education: Purpose and Practice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Tiffany Lewis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CEF2, CEF4</a:t>
                      </a: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035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Restructuring the HS Physics Curriculum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Olivia Bitter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CEF2, CEF4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CEF4 Tentative LOI Grouping</a:t>
            </a:r>
            <a:br>
              <a:rPr lang="en-US" dirty="0" smtClean="0"/>
            </a:br>
            <a:r>
              <a:rPr lang="en-US" dirty="0" smtClean="0"/>
              <a:t>Particle Physics Specific Education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45941"/>
          <a:ext cx="10266680" cy="348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320"/>
                <a:gridCol w="3197352"/>
                <a:gridCol w="2053336"/>
                <a:gridCol w="2053336"/>
                <a:gridCol w="2053336"/>
              </a:tblGrid>
              <a:tr h="498294">
                <a:tc>
                  <a:txBody>
                    <a:bodyPr/>
                    <a:lstStyle/>
                    <a:p>
                      <a:r>
                        <a:rPr lang="en-US" dirty="0" smtClean="0"/>
                        <a:t>LOI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TGs</a:t>
                      </a:r>
                      <a:endParaRPr lang="en-US" dirty="0"/>
                    </a:p>
                  </a:txBody>
                  <a:tcPr/>
                </a:tc>
              </a:tr>
              <a:tr h="49829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Enhancing Physics Education Opportunities in K/12, particularly at early grade levels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SM,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82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030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Coherent Vision for Enabling Software Training in HEP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D. Katz et 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</a:tr>
              <a:tr h="4982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036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Understanding and Maximizing Access to Particle Physics at the Undergraduate Level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Andrew Santos, Olivia Bitter, Scott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Kravitz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CEF2</a:t>
                      </a:r>
                    </a:p>
                  </a:txBody>
                  <a:tcPr marL="6350" marR="6350" marT="6350" marB="0" anchor="ctr"/>
                </a:tc>
              </a:tr>
              <a:tr h="498294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014</a:t>
                      </a:r>
                      <a:endParaRPr lang="is-I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Coherent Vision for Enabling Software Training in HEP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SM,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SdJ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RR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CompF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CEF2, CEF3</a:t>
                      </a:r>
                    </a:p>
                  </a:txBody>
                  <a:tcPr marL="6350" marR="6350" marT="6350" marB="0" anchor="ctr"/>
                </a:tc>
              </a:tr>
              <a:tr h="498294">
                <a:tc>
                  <a:txBody>
                    <a:bodyPr/>
                    <a:lstStyle/>
                    <a:p>
                      <a:pPr algn="l" rtl="0" fontAlgn="ctr"/>
                      <a:r>
                        <a:rPr lang="is-I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Physics Graduate Admissions and our Einstein Problem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K. Palladino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CEF3</a:t>
                      </a:r>
                    </a:p>
                  </a:txBody>
                  <a:tcPr marL="6350" marR="6350" marT="6350" marB="0" anchor="ctr"/>
                </a:tc>
              </a:tr>
              <a:tr h="49829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Enhancing Particle Physics Education at the Graduate Level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V.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Velan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CEF3, CEF4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991</Words>
  <Application>Microsoft Macintosh PowerPoint</Application>
  <PresentationFormat>Widescreen</PresentationFormat>
  <Paragraphs>221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CEF4 Topical Group: Physics Education Sijbrand de Jong, Sudhir Malik, Randy Ruchti</vt:lpstr>
      <vt:lpstr>PE Pyramid</vt:lpstr>
      <vt:lpstr>Connections between AF and CEF/CEF4</vt:lpstr>
      <vt:lpstr>PowerPoint Presentation</vt:lpstr>
      <vt:lpstr>For Discussion and Follow up</vt:lpstr>
      <vt:lpstr>Additional Reference Information:  CEF4 Tentative LOI groupings</vt:lpstr>
      <vt:lpstr>CEF4 Tentative LOI grouping Career/Education</vt:lpstr>
      <vt:lpstr>CEF4 Tentative LOI grouping General Education K/12 and up </vt:lpstr>
      <vt:lpstr>CEF4 Tentative LOI Grouping Particle Physics Specific Education</vt:lpstr>
      <vt:lpstr>CEF4 Tentative LOI Grouping Public Education Connections</vt:lpstr>
      <vt:lpstr>CEF4 Tentative LOI Grouping  Global Software Issues and HEP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CEF4 Topical Group: Physics Education Sijbrand de Jong, Sudhir Malik, Randy Ruchti</dc:title>
  <dc:creator>Microsoft Office User</dc:creator>
  <cp:lastModifiedBy>Microsoft Office User</cp:lastModifiedBy>
  <cp:revision>14</cp:revision>
  <dcterms:created xsi:type="dcterms:W3CDTF">2020-10-05T17:43:16Z</dcterms:created>
  <dcterms:modified xsi:type="dcterms:W3CDTF">2020-10-06T13:27:10Z</dcterms:modified>
</cp:coreProperties>
</file>