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3" r:id="rId6"/>
    <p:sldId id="272" r:id="rId7"/>
    <p:sldId id="262" r:id="rId8"/>
    <p:sldId id="265" r:id="rId9"/>
    <p:sldId id="264" r:id="rId10"/>
    <p:sldId id="266" r:id="rId11"/>
    <p:sldId id="267" r:id="rId12"/>
    <p:sldId id="269" r:id="rId13"/>
    <p:sldId id="271" r:id="rId14"/>
    <p:sldId id="270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1" autoAdjust="0"/>
    <p:restoredTop sz="94660"/>
  </p:normalViewPr>
  <p:slideViewPr>
    <p:cSldViewPr snapToGrid="0">
      <p:cViewPr varScale="1">
        <p:scale>
          <a:sx n="80" d="100"/>
          <a:sy n="80" d="100"/>
        </p:scale>
        <p:origin x="15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C14D0-56D4-4CB7-90BE-A79599BAB830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47F8-71F6-4543-A391-62CEBAAB1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352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C14D0-56D4-4CB7-90BE-A79599BAB830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47F8-71F6-4543-A391-62CEBAAB1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31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C14D0-56D4-4CB7-90BE-A79599BAB830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47F8-71F6-4543-A391-62CEBAAB1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362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C14D0-56D4-4CB7-90BE-A79599BAB830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47F8-71F6-4543-A391-62CEBAAB1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881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C14D0-56D4-4CB7-90BE-A79599BAB830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47F8-71F6-4543-A391-62CEBAAB1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313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C14D0-56D4-4CB7-90BE-A79599BAB830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47F8-71F6-4543-A391-62CEBAAB1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460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C14D0-56D4-4CB7-90BE-A79599BAB830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47F8-71F6-4543-A391-62CEBAAB1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787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C14D0-56D4-4CB7-90BE-A79599BAB830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47F8-71F6-4543-A391-62CEBAAB1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834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C14D0-56D4-4CB7-90BE-A79599BAB830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47F8-71F6-4543-A391-62CEBAAB1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06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C14D0-56D4-4CB7-90BE-A79599BAB830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47F8-71F6-4543-A391-62CEBAAB1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447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C14D0-56D4-4CB7-90BE-A79599BAB830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47F8-71F6-4543-A391-62CEBAAB1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471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C14D0-56D4-4CB7-90BE-A79599BAB830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947F8-71F6-4543-A391-62CEBAAB1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492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5D3E-2E8C-40B6-9111-77792404E3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3200" b="0" i="0" dirty="0">
                <a:solidFill>
                  <a:srgbClr val="201F1E"/>
                </a:solidFill>
                <a:effectLst/>
                <a:latin typeface="inherit"/>
              </a:rPr>
              <a:t> Higher Gradient Expectations f</a:t>
            </a:r>
            <a:r>
              <a:rPr lang="en-US" sz="3200" dirty="0">
                <a:solidFill>
                  <a:srgbClr val="201F1E"/>
                </a:solidFill>
                <a:latin typeface="inherit"/>
              </a:rPr>
              <a:t>or </a:t>
            </a:r>
            <a:r>
              <a:rPr lang="en-US" sz="3200" b="0" i="0" dirty="0">
                <a:solidFill>
                  <a:srgbClr val="201F1E"/>
                </a:solidFill>
                <a:effectLst/>
                <a:latin typeface="inherit"/>
              </a:rPr>
              <a:t>SRF </a:t>
            </a:r>
            <a:br>
              <a:rPr lang="en-US" sz="3200" b="0" i="0" dirty="0">
                <a:solidFill>
                  <a:srgbClr val="201F1E"/>
                </a:solidFill>
                <a:effectLst/>
                <a:latin typeface="inherit"/>
              </a:rPr>
            </a:br>
            <a:r>
              <a:rPr lang="en-US" sz="3200" b="0" i="0" dirty="0">
                <a:solidFill>
                  <a:srgbClr val="201F1E"/>
                </a:solidFill>
                <a:effectLst/>
                <a:latin typeface="inherit"/>
              </a:rPr>
              <a:t>for ILC Energy Upgrades</a:t>
            </a:r>
            <a:br>
              <a:rPr lang="en-US" sz="3200" b="0" i="0" dirty="0">
                <a:solidFill>
                  <a:srgbClr val="201F1E"/>
                </a:solidFill>
                <a:effectLst/>
                <a:latin typeface="inherit"/>
              </a:rPr>
            </a:br>
            <a:br>
              <a:rPr lang="en-US" sz="3200" b="0" i="0" dirty="0">
                <a:solidFill>
                  <a:srgbClr val="201F1E"/>
                </a:solidFill>
                <a:effectLst/>
                <a:latin typeface="inherit"/>
              </a:rPr>
            </a:br>
            <a:r>
              <a:rPr lang="en-US" sz="3200" b="0" i="0" dirty="0">
                <a:solidFill>
                  <a:srgbClr val="201F1E"/>
                </a:solidFill>
                <a:effectLst/>
                <a:latin typeface="inherit"/>
              </a:rPr>
              <a:t>Hasan Padamsee, Cornell University</a:t>
            </a:r>
            <a:br>
              <a:rPr lang="en-US" sz="3200" b="0" i="0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</a:br>
            <a:endParaRPr lang="en-US" sz="8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A0972-336E-42C0-9DE1-CDC87AABE6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682082"/>
            <a:ext cx="6858000" cy="2387600"/>
          </a:xfrm>
        </p:spPr>
        <p:txBody>
          <a:bodyPr>
            <a:noAutofit/>
          </a:bodyPr>
          <a:lstStyle/>
          <a:p>
            <a:r>
              <a:rPr lang="en-US" sz="1600" b="0" i="0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 Snowmass breakout session 178</a:t>
            </a:r>
          </a:p>
          <a:p>
            <a:r>
              <a:rPr lang="en-US" sz="1600" dirty="0">
                <a:solidFill>
                  <a:srgbClr val="201F1E"/>
                </a:solidFill>
                <a:latin typeface="Calibri" panose="020F0502020204030204" pitchFamily="34" charset="0"/>
              </a:rPr>
              <a:t>Tuesday, October 6</a:t>
            </a:r>
          </a:p>
          <a:p>
            <a:endParaRPr lang="en-US" sz="1600" dirty="0">
              <a:solidFill>
                <a:srgbClr val="201F1E"/>
              </a:solidFill>
              <a:latin typeface="Calibri" panose="020F0502020204030204" pitchFamily="34" charset="0"/>
            </a:endParaRPr>
          </a:p>
          <a:p>
            <a:pPr marL="0" marR="0" indent="4572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Discussed in Snowmass LOI and accompanying paper: </a:t>
            </a:r>
          </a:p>
          <a:p>
            <a:pPr marL="0" marR="0" indent="4572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Perspectives on International Superconducting Linear Colliers (ILC) to the Next Century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 B: ILC Energy Upgrades to 3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TeV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Beyond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90983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7C23E-2048-4D5F-897E-EA95D2D6A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212" y="42920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LSF Shape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A80BC-54D9-420F-B5F9-54B207669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19870"/>
            <a:ext cx="7886700" cy="941638"/>
          </a:xfrm>
        </p:spPr>
        <p:txBody>
          <a:bodyPr>
            <a:normAutofit fontScale="92500" lnSpcReduction="20000"/>
          </a:bodyPr>
          <a:lstStyle/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50 MV/m in 3 mid-cells in the 5-cell cavity LSF5 _ JLAB/KEK</a:t>
            </a:r>
          </a:p>
          <a:p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Need to improve welds</a:t>
            </a:r>
            <a:endParaRPr lang="en-US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6DF3AA-09CB-40EB-8214-7F9582EC4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925" y="2329778"/>
            <a:ext cx="5223275" cy="3908865"/>
          </a:xfrm>
          <a:prstGeom prst="rect">
            <a:avLst/>
          </a:prstGeom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id="{D8FE8B18-7262-4EF2-844B-F6C4674F0E57}"/>
              </a:ext>
            </a:extLst>
          </p:cNvPr>
          <p:cNvSpPr/>
          <p:nvPr/>
        </p:nvSpPr>
        <p:spPr>
          <a:xfrm rot="21436047">
            <a:off x="3645480" y="2166416"/>
            <a:ext cx="249624" cy="18325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70B13EF7-4560-41E7-ADBD-14F51433F4DD}"/>
              </a:ext>
            </a:extLst>
          </p:cNvPr>
          <p:cNvSpPr/>
          <p:nvPr/>
        </p:nvSpPr>
        <p:spPr>
          <a:xfrm rot="21436047">
            <a:off x="4348090" y="2120384"/>
            <a:ext cx="249060" cy="16754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F0C5F244-FBBC-4F52-82B6-5A4BB5A21640}"/>
              </a:ext>
            </a:extLst>
          </p:cNvPr>
          <p:cNvSpPr/>
          <p:nvPr/>
        </p:nvSpPr>
        <p:spPr>
          <a:xfrm rot="21436047">
            <a:off x="4994374" y="1977453"/>
            <a:ext cx="213825" cy="14472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66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668C9-AB73-44B5-A447-76D6684E2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0133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Path 3: 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N-Infusion 40 – 45 MV/m</a:t>
            </a:r>
            <a:b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omparisons: N-doping (For High Q), Two-step Baking,  </a:t>
            </a:r>
            <a:b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N-infusion, Standard ILC Recipe (EP 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nd 120 C Baking), &amp; EP/No baking.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9FA157-5E50-4C3E-88FB-F9F03AC549C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1"/>
          <a:stretch/>
        </p:blipFill>
        <p:spPr bwMode="auto">
          <a:xfrm>
            <a:off x="1311442" y="1740400"/>
            <a:ext cx="6268453" cy="41346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A9F0815-B284-4D0C-B536-E73704373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674223"/>
            <a:ext cx="7886700" cy="1122112"/>
          </a:xfrm>
        </p:spPr>
        <p:txBody>
          <a:bodyPr>
            <a:normAutofit/>
          </a:bodyPr>
          <a:lstStyle/>
          <a:p>
            <a:r>
              <a:rPr lang="en-US" sz="2400" dirty="0"/>
              <a:t>N-Infusion needs very clean furnace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en-US" sz="2400" dirty="0"/>
              <a:t> be harder to reproduce</a:t>
            </a:r>
          </a:p>
        </p:txBody>
      </p:sp>
    </p:spTree>
    <p:extLst>
      <p:ext uri="{BB962C8B-B14F-4D97-AF65-F5344CB8AC3E}">
        <p14:creationId xmlns:p14="http://schemas.microsoft.com/office/powerpoint/2010/main" val="933835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29393-81D8-4D6D-A8C5-D07F41B0C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41778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Path 4: Travelling Wave Structures (80 MV/m?)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04D5F-6111-4B51-B26F-CB9D67721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06905"/>
            <a:ext cx="7886700" cy="1844007"/>
          </a:xfrm>
        </p:spPr>
        <p:txBody>
          <a:bodyPr>
            <a:noAutofit/>
          </a:bodyPr>
          <a:lstStyle/>
          <a:p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Travelling Wave structure avoids high peak surface fields of Standing Wave structure.</a:t>
            </a: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Travelling Wave (TW) structures have been studied at Fermilab in collaboration with companies </a:t>
            </a:r>
          </a:p>
          <a:p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equires a feedback waveguide for redirecting power to the front end of accelerating structure.</a:t>
            </a:r>
          </a:p>
          <a:p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First 3-cell model using TESLA shape has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Hpk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reduction of 25%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Reached 26 MV/m with inferior (easier) treatment of BCP. Should do better with EP/baking</a:t>
            </a: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443046-E768-4D73-8E14-817F874106E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747" y="3907089"/>
            <a:ext cx="3621505" cy="3016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3647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BDB92-D660-43F5-B840-98DF60244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Goal: Develop Better TW structure to Reach 80MV/m!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91641-9662-4147-A4B3-C6DE5A57F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Modelling studies are under way for further reducing </a:t>
            </a:r>
            <a:r>
              <a:rPr lang="en-US" sz="2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Hpk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by</a:t>
            </a:r>
          </a:p>
          <a:p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	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ntroducing Low Loss shape (18%)</a:t>
            </a:r>
          </a:p>
          <a:p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	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educed aperture ( 20%) </a:t>
            </a: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shoot for overall 60% reduction  in magnetic field over the SW TESLA shape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000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9F458-58B5-4BF2-82A0-07C1043C3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511" y="341397"/>
            <a:ext cx="7886700" cy="82391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Path 5: Nb3Sn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B15300F-740B-4250-A4C4-7455C34AA8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3660" y="998036"/>
            <a:ext cx="3868340" cy="823912"/>
          </a:xfrm>
        </p:spPr>
        <p:txBody>
          <a:bodyPr>
            <a:normAutofit fontScale="70000" lnSpcReduction="20000"/>
          </a:bodyPr>
          <a:lstStyle/>
          <a:p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High Power Pulsed Measurements to Avoid Thermal Quench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F9E9000-9CC3-498B-93DF-98778D87B3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6511" y="2175376"/>
            <a:ext cx="3868340" cy="3684588"/>
          </a:xfrm>
        </p:spPr>
        <p:txBody>
          <a:bodyPr>
            <a:normAutofit lnSpcReduction="10000"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Extrapolates to &gt; 80 MV/m for advanced shape structures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A603383-8C3E-44C7-A20B-DFC5E8DEFB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44268" y="1222505"/>
            <a:ext cx="3887391" cy="823912"/>
          </a:xfrm>
        </p:spPr>
        <p:txBody>
          <a:bodyPr>
            <a:normAutofit fontScale="70000" lnSpcReduction="20000"/>
          </a:bodyPr>
          <a:lstStyle/>
          <a:p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Best Nb3Sn result to date</a:t>
            </a:r>
          </a:p>
          <a:p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CW Results limited by thermal quench.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02BB83E-E1BD-4B88-81D3-9B19DC2577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375108" y="2597566"/>
            <a:ext cx="3887391" cy="45836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23 MV/m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068D6B-DE9C-4B3F-8078-A36B10754D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73624" y="2971588"/>
            <a:ext cx="4728411" cy="32758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25B995-8294-457C-9607-AAD98409CAC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347" y="3103394"/>
            <a:ext cx="4227312" cy="30122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8934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96D2B-B269-408C-B56E-F0C50AF5B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Main Promising R&amp;D Paths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With proof-of principle results in hand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AB46C-D299-4606-A920-8B6288D080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Cold Electropolishing/Two step final baking (75C/120C) </a:t>
            </a:r>
          </a:p>
          <a:p>
            <a:pPr marL="457200" lvl="1" indent="0">
              <a:buNone/>
            </a:pPr>
            <a:r>
              <a:rPr lang="en-US" dirty="0"/>
              <a:t>	40 – 50 MV/m - could be ready for ILC 0.38 - 0.5 </a:t>
            </a:r>
            <a:r>
              <a:rPr lang="en-US" dirty="0" err="1"/>
              <a:t>TeV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Nitrogen Infusion 40 – 45 MV/m</a:t>
            </a:r>
          </a:p>
          <a:p>
            <a:pPr marL="457200" lvl="1" indent="0">
              <a:buNone/>
            </a:pPr>
            <a:r>
              <a:rPr lang="en-US" dirty="0"/>
              <a:t>	Derived from Nitrogen doping for high Q</a:t>
            </a:r>
          </a:p>
          <a:p>
            <a:pPr marL="457200" lvl="1" indent="0">
              <a:buNone/>
            </a:pPr>
            <a:r>
              <a:rPr lang="en-US" dirty="0"/>
              <a:t>	BUT Very sensitive to furnace quality, hard to implement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Advanced cavity shapes with lower peak surface magnetic fields + best surface treatment</a:t>
            </a:r>
          </a:p>
          <a:p>
            <a:pPr marL="457200" lvl="1" indent="0">
              <a:buNone/>
            </a:pPr>
            <a:r>
              <a:rPr lang="en-US" dirty="0"/>
              <a:t>	60 MV/m could be ready for ILC 1 - 2 </a:t>
            </a:r>
            <a:r>
              <a:rPr lang="en-US" dirty="0" err="1"/>
              <a:t>TeV</a:t>
            </a:r>
            <a:r>
              <a:rPr lang="en-US" dirty="0"/>
              <a:t> </a:t>
            </a:r>
          </a:p>
          <a:p>
            <a:pPr marL="457200" lvl="1" indent="0">
              <a:buNone/>
            </a:pPr>
            <a:r>
              <a:rPr lang="en-US" dirty="0"/>
              <a:t>Travelling Wave structures </a:t>
            </a:r>
          </a:p>
          <a:p>
            <a:pPr marL="457200" lvl="1" indent="0">
              <a:buNone/>
            </a:pPr>
            <a:r>
              <a:rPr lang="en-US" dirty="0"/>
              <a:t>	80 MV/m Could be ready for 3 </a:t>
            </a:r>
            <a:r>
              <a:rPr lang="en-US" dirty="0" err="1"/>
              <a:t>TeV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High Tc superconductors – Mainly Nb3Sn – 80 MV/m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129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1AF52-68D8-4A9E-B7DD-CFFBD328F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General Remarks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E6E41-F2FD-4D08-9CD9-8EE025E1F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36867"/>
            <a:ext cx="7886700" cy="435133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Best gradient for ILC start at 250 GeV is 31.5 MV/m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Gradient improvement prospects discussed here are generally based on new techniques under development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with proof-of-principle results established with single cell cavities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 the next slide shows: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3+ decades of SRF R&amp;D show that 9-cell cavity gradients follow 1-cells - with about a decade time lag 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Time lag depends on R&amp;D funding levels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competition for resources to apply technology to funded accelerator projects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486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2E993-46C2-4E22-9D62-E685E2BCD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Steady Progress In Single and Multi-cell Cavity Gradients Over 3+ Decades 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29200B-CA7E-442F-AB9E-0431E939100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946" y="1690689"/>
            <a:ext cx="7102107" cy="480218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7690449F-1E5E-4512-A465-2B8B989164EE}"/>
              </a:ext>
            </a:extLst>
          </p:cNvPr>
          <p:cNvSpPr/>
          <p:nvPr/>
        </p:nvSpPr>
        <p:spPr>
          <a:xfrm>
            <a:off x="1624264" y="3777916"/>
            <a:ext cx="1443790" cy="11247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99FA314-8033-40A6-A300-BFA2DE375C8D}"/>
              </a:ext>
            </a:extLst>
          </p:cNvPr>
          <p:cNvSpPr/>
          <p:nvPr/>
        </p:nvSpPr>
        <p:spPr>
          <a:xfrm>
            <a:off x="4571999" y="4604961"/>
            <a:ext cx="1443790" cy="11247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93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96D2B-B269-408C-B56E-F0C50AF5B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Main Promising R&amp;D Paths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With proof-of principle results in hand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AB46C-D299-4606-A920-8B6288D080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Cold Electropolishing/Two step final baking (75C/120C) </a:t>
            </a:r>
          </a:p>
          <a:p>
            <a:pPr marL="457200" lvl="1" indent="0">
              <a:buNone/>
            </a:pPr>
            <a:r>
              <a:rPr lang="en-US" dirty="0"/>
              <a:t>	40 – 50 MV/m - could be ready for ILC 0.38 - 0.5 </a:t>
            </a:r>
            <a:r>
              <a:rPr lang="en-US" dirty="0" err="1"/>
              <a:t>TeV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Nitrogen Infusion 40 – 45 MV/m</a:t>
            </a:r>
          </a:p>
          <a:p>
            <a:pPr marL="457200" lvl="1" indent="0">
              <a:buNone/>
            </a:pPr>
            <a:r>
              <a:rPr lang="en-US" dirty="0"/>
              <a:t>	Derived from Nitrogen doping for high Q</a:t>
            </a:r>
          </a:p>
          <a:p>
            <a:pPr marL="457200" lvl="1" indent="0">
              <a:buNone/>
            </a:pPr>
            <a:r>
              <a:rPr lang="en-US" dirty="0"/>
              <a:t>	BUT Very sensitive to furnace quality, hard to implement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Advanced cavity shapes with lower peak surface magnetic fields + best surface treatment</a:t>
            </a:r>
          </a:p>
          <a:p>
            <a:pPr marL="457200" lvl="1" indent="0">
              <a:buNone/>
            </a:pPr>
            <a:r>
              <a:rPr lang="en-US" dirty="0"/>
              <a:t>	60 MV/m could be ready for ILC 1 - 2 </a:t>
            </a:r>
            <a:r>
              <a:rPr lang="en-US" dirty="0" err="1"/>
              <a:t>TeV</a:t>
            </a:r>
            <a:r>
              <a:rPr lang="en-US" dirty="0"/>
              <a:t> </a:t>
            </a:r>
          </a:p>
          <a:p>
            <a:pPr marL="457200" lvl="1" indent="0">
              <a:buNone/>
            </a:pPr>
            <a:r>
              <a:rPr lang="en-US" dirty="0"/>
              <a:t>Travelling Wave structures </a:t>
            </a:r>
          </a:p>
          <a:p>
            <a:pPr marL="457200" lvl="1" indent="0">
              <a:buNone/>
            </a:pPr>
            <a:r>
              <a:rPr lang="en-US" dirty="0"/>
              <a:t>	80 MV/m Could be ready for 3 </a:t>
            </a:r>
            <a:r>
              <a:rPr lang="en-US" dirty="0" err="1"/>
              <a:t>TeV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High Tc superconductors – Mainly Nb3Sn – 80 MV/m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16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68F1F-D170-4333-A4BE-6D7A5FE9D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871" y="335299"/>
            <a:ext cx="7886700" cy="1325563"/>
          </a:xfrm>
        </p:spPr>
        <p:txBody>
          <a:bodyPr>
            <a:normAutofit/>
          </a:bodyPr>
          <a:lstStyle/>
          <a:p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Best results for ILC Technology</a:t>
            </a:r>
            <a:b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9-cell test results from DESY: 40 – 45 MV/m </a:t>
            </a:r>
            <a:b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 &gt; 40 cavities treated by RI with ILC Recipe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F63FA5-E017-4DE0-A7C7-CCE0016DEF90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90"/>
          <a:stretch/>
        </p:blipFill>
        <p:spPr bwMode="auto">
          <a:xfrm>
            <a:off x="1230229" y="1745083"/>
            <a:ext cx="6241382" cy="4964863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621544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B390F-CA21-4838-A2C5-06C606186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Large Grain Nb, 9-cells at DESY: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Best: 45 MV/m, Q = 10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167500-1F36-4743-833A-C2A4863DE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006" y="1540042"/>
            <a:ext cx="6441797" cy="531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521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A45C1-11CC-4A96-983E-DBC6A90DE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17203"/>
            <a:ext cx="7886700" cy="1325563"/>
          </a:xfrm>
        </p:spPr>
        <p:txBody>
          <a:bodyPr>
            <a:noAutofit/>
          </a:bodyPr>
          <a:lstStyle/>
          <a:p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Path 1: Cold EP/Two-step Baking of 1-cell Cavities, Near 50 MV/m</a:t>
            </a:r>
            <a:br>
              <a:rPr lang="en-US" sz="6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BDA293-3A2A-CE4F-AC41-AB8AC50FA1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46748" y="1876926"/>
            <a:ext cx="6629400" cy="47404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03BC12-ADAF-4D58-AB8F-A48527695F56}"/>
              </a:ext>
            </a:extLst>
          </p:cNvPr>
          <p:cNvSpPr txBox="1"/>
          <p:nvPr/>
        </p:nvSpPr>
        <p:spPr>
          <a:xfrm>
            <a:off x="2731168" y="3814011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Standard ILC recipe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6685F0-6325-40C1-B7DA-5EB966E002FA}"/>
              </a:ext>
            </a:extLst>
          </p:cNvPr>
          <p:cNvSpPr txBox="1"/>
          <p:nvPr/>
        </p:nvSpPr>
        <p:spPr>
          <a:xfrm>
            <a:off x="4572000" y="2891226"/>
            <a:ext cx="2683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Cold EP/Two-step baking</a:t>
            </a:r>
          </a:p>
        </p:txBody>
      </p:sp>
    </p:spTree>
    <p:extLst>
      <p:ext uri="{BB962C8B-B14F-4D97-AF65-F5344CB8AC3E}">
        <p14:creationId xmlns:p14="http://schemas.microsoft.com/office/powerpoint/2010/main" val="1651212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55FE035-AC01-421C-8938-250A6FE4933E}"/>
              </a:ext>
            </a:extLst>
          </p:cNvPr>
          <p:cNvGrpSpPr/>
          <p:nvPr/>
        </p:nvGrpSpPr>
        <p:grpSpPr>
          <a:xfrm>
            <a:off x="4713347" y="753816"/>
            <a:ext cx="1323474" cy="5872754"/>
            <a:chOff x="0" y="0"/>
            <a:chExt cx="958160" cy="5257802"/>
          </a:xfrm>
        </p:grpSpPr>
        <p:pic>
          <p:nvPicPr>
            <p:cNvPr id="5" name="Picture 4" descr="smallAperture">
              <a:extLst>
                <a:ext uri="{FF2B5EF4-FFF2-40B4-BE49-F238E27FC236}">
                  <a16:creationId xmlns:a16="http://schemas.microsoft.com/office/drawing/2014/main" id="{5F6FC6E2-0403-46DC-AFDC-A99501B9F2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58160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077521E-3028-46D9-A49F-199296D313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3657602"/>
              <a:ext cx="925513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BD8D4A8-28ED-4C58-9EB6-793A0F61270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53101" t="20982" r="32322" b="44358"/>
            <a:stretch/>
          </p:blipFill>
          <p:spPr bwMode="auto">
            <a:xfrm>
              <a:off x="9086" y="1828801"/>
              <a:ext cx="938784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69B5D27-7A5D-4A0A-B13D-2C3F0E1F5915}"/>
              </a:ext>
            </a:extLst>
          </p:cNvPr>
          <p:cNvSpPr txBox="1"/>
          <p:nvPr/>
        </p:nvSpPr>
        <p:spPr>
          <a:xfrm>
            <a:off x="541421" y="914400"/>
            <a:ext cx="39463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Re-entrant shape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60 mm aperture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en-US" sz="1800" i="1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pk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/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</a:t>
            </a:r>
            <a:r>
              <a:rPr lang="en-US" sz="1800" i="1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acc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35.4</a:t>
            </a:r>
            <a:r>
              <a:rPr lang="en-US" sz="1800" i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/(MV/m) and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</a:t>
            </a:r>
            <a:r>
              <a:rPr lang="en-US" sz="1800" i="1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pk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/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</a:t>
            </a:r>
            <a:r>
              <a:rPr lang="en-US" sz="1800" i="1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acc</a:t>
            </a:r>
            <a:r>
              <a:rPr lang="en-US" sz="1800" i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= 2.28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368476-6A10-459B-8993-DDDD31EDD493}"/>
              </a:ext>
            </a:extLst>
          </p:cNvPr>
          <p:cNvSpPr txBox="1"/>
          <p:nvPr/>
        </p:nvSpPr>
        <p:spPr>
          <a:xfrm>
            <a:off x="541421" y="2987537"/>
            <a:ext cx="37057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Low-Loss/Ichiro Shape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60 mm aperture</a:t>
            </a:r>
          </a:p>
          <a:p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en-US" sz="1800" i="1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pk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/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</a:t>
            </a:r>
            <a:r>
              <a:rPr lang="en-US" sz="1800" i="1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acc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to 36.1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/(MV/m)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Epk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/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Eacc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 2.36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702B75-FB3E-4ABE-B900-9E3D6A84C5D5}"/>
              </a:ext>
            </a:extLst>
          </p:cNvPr>
          <p:cNvSpPr txBox="1"/>
          <p:nvPr/>
        </p:nvSpPr>
        <p:spPr>
          <a:xfrm>
            <a:off x="541421" y="5060674"/>
            <a:ext cx="3429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Standard TESLA shape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60 mm aperture</a:t>
            </a:r>
          </a:p>
          <a:p>
            <a:r>
              <a:rPr lang="en-US" sz="1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en-US" sz="1600" i="1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pk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/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</a:t>
            </a:r>
            <a:r>
              <a:rPr lang="en-US" sz="1600" i="1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acc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to 42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Oe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/(MV/m)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Epk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/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Eacc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 2.0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581F67-F0B3-4EFF-B512-9FBFF29B2563}"/>
              </a:ext>
            </a:extLst>
          </p:cNvPr>
          <p:cNvSpPr txBox="1"/>
          <p:nvPr/>
        </p:nvSpPr>
        <p:spPr>
          <a:xfrm>
            <a:off x="6277452" y="4356129"/>
            <a:ext cx="2974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en-US" sz="1800" i="1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pk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/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</a:t>
            </a:r>
            <a:r>
              <a:rPr lang="en-US" sz="1800" i="1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acc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= 37.1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/(MV/m) </a:t>
            </a:r>
          </a:p>
          <a:p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</a:t>
            </a:r>
            <a:r>
              <a:rPr lang="en-US" sz="1800" i="1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pk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/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</a:t>
            </a:r>
            <a:r>
              <a:rPr lang="en-US" sz="1800" i="1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acc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=  1.98</a:t>
            </a:r>
            <a:endParaRPr lang="en-US" dirty="0"/>
          </a:p>
        </p:txBody>
      </p:sp>
      <p:pic>
        <p:nvPicPr>
          <p:cNvPr id="2050" name="Picture 2" descr="LSF cavity design for the ILC and other works">
            <a:extLst>
              <a:ext uri="{FF2B5EF4-FFF2-40B4-BE49-F238E27FC236}">
                <a16:creationId xmlns:a16="http://schemas.microsoft.com/office/drawing/2014/main" id="{ACC4E6CE-0396-4D1F-8ACE-329982B61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452" y="2222529"/>
            <a:ext cx="214312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BC53650-1C4C-4903-B805-DD1675D171FA}"/>
              </a:ext>
            </a:extLst>
          </p:cNvPr>
          <p:cNvSpPr txBox="1"/>
          <p:nvPr/>
        </p:nvSpPr>
        <p:spPr>
          <a:xfrm>
            <a:off x="6532296" y="1268422"/>
            <a:ext cx="214312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Newer:</a:t>
            </a:r>
          </a:p>
          <a:p>
            <a:r>
              <a:rPr lang="en-US" sz="2400" dirty="0"/>
              <a:t>LSF Shape</a:t>
            </a:r>
          </a:p>
          <a:p>
            <a:r>
              <a:rPr lang="en-US" sz="2000" dirty="0"/>
              <a:t>SLAC/</a:t>
            </a:r>
            <a:r>
              <a:rPr lang="en-US" sz="2000" dirty="0" err="1"/>
              <a:t>Jlab</a:t>
            </a:r>
            <a:r>
              <a:rPr lang="en-US" sz="2000" dirty="0"/>
              <a:t>/KEK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F76B85F-F23F-4D3E-BFD2-37FB13F95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643" y="258838"/>
            <a:ext cx="8265694" cy="523221"/>
          </a:xfrm>
        </p:spPr>
        <p:txBody>
          <a:bodyPr>
            <a:no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Path 2: Advanced Cavity Shapes (50 – 60 MV/m)</a:t>
            </a:r>
          </a:p>
        </p:txBody>
      </p:sp>
    </p:spTree>
    <p:extLst>
      <p:ext uri="{BB962C8B-B14F-4D97-AF65-F5344CB8AC3E}">
        <p14:creationId xmlns:p14="http://schemas.microsoft.com/office/powerpoint/2010/main" val="3137438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30BF4-2273-4B23-BBA5-F03652E5A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3A72DC-AA92-4331-BB13-6914D0B42B4E}"/>
              </a:ext>
            </a:extLst>
          </p:cNvPr>
          <p:cNvPicPr/>
          <p:nvPr/>
        </p:nvPicPr>
        <p:blipFill rotWithShape="1">
          <a:blip r:embed="rId2" cstate="print"/>
          <a:srcRect l="16813" t="8342" b="5379"/>
          <a:stretch/>
        </p:blipFill>
        <p:spPr bwMode="auto">
          <a:xfrm>
            <a:off x="378068" y="261051"/>
            <a:ext cx="6431806" cy="33484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04E824-4999-496F-9A35-3B9AB42F8EC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9961" y="3573047"/>
            <a:ext cx="7264529" cy="3442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147A470-CB0F-4320-BBDA-800B26E3BA1D}"/>
              </a:ext>
            </a:extLst>
          </p:cNvPr>
          <p:cNvSpPr txBox="1"/>
          <p:nvPr/>
        </p:nvSpPr>
        <p:spPr>
          <a:xfrm>
            <a:off x="6641432" y="727637"/>
            <a:ext cx="235518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KEK Results</a:t>
            </a:r>
          </a:p>
          <a:p>
            <a:endParaRPr lang="en-US" sz="2000" dirty="0"/>
          </a:p>
          <a:p>
            <a:r>
              <a:rPr lang="en-US" sz="2000" dirty="0"/>
              <a:t>Low Loss</a:t>
            </a:r>
          </a:p>
          <a:p>
            <a:r>
              <a:rPr lang="en-US" sz="2000" dirty="0"/>
              <a:t>Ichiro </a:t>
            </a:r>
          </a:p>
          <a:p>
            <a:r>
              <a:rPr lang="en-US" sz="2000" dirty="0"/>
              <a:t>Re-entrant – 70 mm </a:t>
            </a:r>
          </a:p>
          <a:p>
            <a:r>
              <a:rPr lang="en-US" sz="2800" dirty="0"/>
              <a:t>52 MV/m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5ABB3C-7F28-4B22-8B13-D10B91F033D4}"/>
              </a:ext>
            </a:extLst>
          </p:cNvPr>
          <p:cNvSpPr txBox="1"/>
          <p:nvPr/>
        </p:nvSpPr>
        <p:spPr>
          <a:xfrm>
            <a:off x="6809874" y="4392780"/>
            <a:ext cx="201829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Cornell Results</a:t>
            </a:r>
          </a:p>
          <a:p>
            <a:endParaRPr lang="en-US" dirty="0"/>
          </a:p>
          <a:p>
            <a:r>
              <a:rPr lang="en-US" dirty="0"/>
              <a:t>Re-entrant 60 mm</a:t>
            </a:r>
          </a:p>
          <a:p>
            <a:r>
              <a:rPr lang="en-US" sz="2800" dirty="0"/>
              <a:t>59 MV/m</a:t>
            </a:r>
          </a:p>
        </p:txBody>
      </p:sp>
    </p:spTree>
    <p:extLst>
      <p:ext uri="{BB962C8B-B14F-4D97-AF65-F5344CB8AC3E}">
        <p14:creationId xmlns:p14="http://schemas.microsoft.com/office/powerpoint/2010/main" val="11126553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305</TotalTime>
  <Words>854</Words>
  <Application>Microsoft Office PowerPoint</Application>
  <PresentationFormat>On-screen Show (4:3)</PresentationFormat>
  <Paragraphs>99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inherit</vt:lpstr>
      <vt:lpstr>Times New Roman</vt:lpstr>
      <vt:lpstr>Office Theme</vt:lpstr>
      <vt:lpstr> Higher Gradient Expectations for SRF  for ILC Energy Upgrades  Hasan Padamsee, Cornell University </vt:lpstr>
      <vt:lpstr>General Remarks</vt:lpstr>
      <vt:lpstr>Steady Progress In Single and Multi-cell Cavity Gradients Over 3+ Decades </vt:lpstr>
      <vt:lpstr>Main Promising R&amp;D Paths With proof-of principle results in hand</vt:lpstr>
      <vt:lpstr>Best results for ILC Technology 9-cell test results from DESY: 40 – 45 MV/m  On &gt; 40 cavities treated by RI with ILC Recipe</vt:lpstr>
      <vt:lpstr>Large Grain Nb, 9-cells at DESY:  Best: 45 MV/m, Q = 1010</vt:lpstr>
      <vt:lpstr>Path 1: Cold EP/Two-step Baking of 1-cell Cavities, Near 50 MV/m </vt:lpstr>
      <vt:lpstr>Path 2: Advanced Cavity Shapes (50 – 60 MV/m)</vt:lpstr>
      <vt:lpstr>PowerPoint Presentation</vt:lpstr>
      <vt:lpstr>LSF Shape</vt:lpstr>
      <vt:lpstr>Path 3: N-Infusion 40 – 45 MV/m Comparisons: N-doping (For High Q), Two-step Baking,   N-infusion, Standard ILC Recipe (EP and 120 C Baking), &amp; EP/No baking.</vt:lpstr>
      <vt:lpstr>Path 4: Travelling Wave Structures (80 MV/m?)</vt:lpstr>
      <vt:lpstr>Goal: Develop Better TW structure to Reach 80MV/m!</vt:lpstr>
      <vt:lpstr>Path 5: Nb3Sn</vt:lpstr>
      <vt:lpstr>Main Promising R&amp;D Paths With proof-of principle results in hand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Performance expectations for SRF at higher gradients.</dc:title>
  <dc:creator>Hasan</dc:creator>
  <cp:lastModifiedBy>Hasan</cp:lastModifiedBy>
  <cp:revision>28</cp:revision>
  <dcterms:created xsi:type="dcterms:W3CDTF">2020-10-05T15:37:42Z</dcterms:created>
  <dcterms:modified xsi:type="dcterms:W3CDTF">2020-10-06T12:17:12Z</dcterms:modified>
</cp:coreProperties>
</file>