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03" r:id="rId2"/>
    <p:sldId id="363" r:id="rId3"/>
    <p:sldId id="342" r:id="rId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0066"/>
    <a:srgbClr val="99FFCC"/>
    <a:srgbClr val="FFFFCC"/>
    <a:srgbClr val="CC6600"/>
    <a:srgbClr val="FF0066"/>
    <a:srgbClr val="00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/>
    <p:restoredTop sz="96276"/>
  </p:normalViewPr>
  <p:slideViewPr>
    <p:cSldViewPr>
      <p:cViewPr varScale="1">
        <p:scale>
          <a:sx n="133" d="100"/>
          <a:sy n="133" d="100"/>
        </p:scale>
        <p:origin x="4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CPM#97 Report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23817-5806-2141-9717-FC2BAB7F5A0D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578350" y="1102226"/>
            <a:ext cx="63500" cy="7620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8EF6AFF-AA00-F14D-814E-AC24A4E4B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981200"/>
            <a:ext cx="7772400" cy="73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pPr eaLnBrk="1" hangingPunct="1"/>
            <a:r>
              <a:rPr lang="en-US" sz="6600" b="1" kern="0" dirty="0">
                <a:ea typeface="ＭＳ Ｐゴシック" pitchFamily="-84" charset="-128"/>
                <a:cs typeface="ＭＳ Ｐゴシック" pitchFamily="-84" charset="-128"/>
              </a:rPr>
              <a:t>CPM#97 Report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340406C-C3A3-7C4B-BE69-463E61CFC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3158538"/>
            <a:ext cx="82677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Monotype Corsiva" pitchFamily="-84" charset="0"/>
              </a:rPr>
              <a:t>CPM NF Planning Session</a:t>
            </a:r>
          </a:p>
          <a:p>
            <a:pPr algn="ctr"/>
            <a:r>
              <a:rPr lang="en-US" sz="3600" dirty="0">
                <a:solidFill>
                  <a:schemeClr val="accent2"/>
                </a:solidFill>
                <a:latin typeface="Monotype Corsiva" pitchFamily="-84" charset="0"/>
              </a:rPr>
              <a:t>Oct. 7, 2020</a:t>
            </a:r>
            <a:endParaRPr lang="en-US" sz="3600" b="1" dirty="0">
              <a:solidFill>
                <a:srgbClr val="FF0066"/>
              </a:solidFill>
              <a:latin typeface="Monotype Corsiva" pitchFamily="-84" charset="0"/>
            </a:endParaRPr>
          </a:p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CPM 97 organizers (TF11, NF03 – 06 and CF01):  </a:t>
            </a:r>
          </a:p>
          <a:p>
            <a:pPr algn="ctr"/>
            <a:r>
              <a:rPr lang="en-US" dirty="0">
                <a:solidFill>
                  <a:srgbClr val="CC00CC"/>
                </a:solidFill>
              </a:rPr>
              <a:t>Baha </a:t>
            </a:r>
            <a:r>
              <a:rPr lang="en-US" dirty="0" err="1">
                <a:solidFill>
                  <a:srgbClr val="CC00CC"/>
                </a:solidFill>
              </a:rPr>
              <a:t>Balantekin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>
                <a:solidFill>
                  <a:srgbClr val="CC00CC"/>
                </a:solidFill>
              </a:rPr>
              <a:t>Carlo </a:t>
            </a:r>
            <a:r>
              <a:rPr lang="en-US" dirty="0" err="1">
                <a:solidFill>
                  <a:srgbClr val="CC00CC"/>
                </a:solidFill>
              </a:rPr>
              <a:t>Giunti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>
                <a:solidFill>
                  <a:srgbClr val="CC00CC"/>
                </a:solidFill>
              </a:rPr>
              <a:t>Erin O’Sullivan</a:t>
            </a:r>
            <a:r>
              <a:rPr lang="en-US" dirty="0">
                <a:solidFill>
                  <a:schemeClr val="accent2"/>
                </a:solidFill>
              </a:rPr>
              <a:t>, Irina </a:t>
            </a:r>
            <a:r>
              <a:rPr lang="en-US" dirty="0" err="1">
                <a:solidFill>
                  <a:schemeClr val="accent2"/>
                </a:solidFill>
              </a:rPr>
              <a:t>Mocioiu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>
                <a:solidFill>
                  <a:srgbClr val="CC00CC"/>
                </a:solidFill>
              </a:rPr>
              <a:t>Jae Yu</a:t>
            </a:r>
            <a:r>
              <a:rPr lang="en-US" dirty="0">
                <a:solidFill>
                  <a:schemeClr val="accent2"/>
                </a:solidFill>
              </a:rPr>
              <a:t>, Jodi Cooley, and Saori Pastore</a:t>
            </a:r>
          </a:p>
        </p:txBody>
      </p:sp>
    </p:spTree>
    <p:extLst>
      <p:ext uri="{BB962C8B-B14F-4D97-AF65-F5344CB8AC3E}">
        <p14:creationId xmlns:p14="http://schemas.microsoft.com/office/powerpoint/2010/main" val="20919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CPM#97 Report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CPM #97 Science Topics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57912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800" dirty="0"/>
              <a:t>Neutrinos as probe of standard physics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Neutrino-nucleon and nucleus interactions from low to high energies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SN neutrinos, BSM in SN 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Standard oscillations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Neutrino experiments across energies 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...</a:t>
            </a:r>
          </a:p>
          <a:p>
            <a:pPr>
              <a:spcBef>
                <a:spcPts val="400"/>
              </a:spcBef>
            </a:pPr>
            <a:r>
              <a:rPr lang="en-US" sz="2800" dirty="0"/>
              <a:t>Neutrinos as probe of BSM physics 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Sterile neutrinos as DM  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Cosmogenic dark matter in neutrino detectors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Neutrino as signal of indirect detection of DM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Standard and BSM physics in atmospheric and astrophysical neutrinos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...</a:t>
            </a:r>
          </a:p>
          <a:p>
            <a:pPr>
              <a:spcBef>
                <a:spcPts val="400"/>
              </a:spcBef>
            </a:pPr>
            <a:r>
              <a:rPr lang="en-US" sz="2800" dirty="0"/>
              <a:t>Neutrinos bring excitement to a very diverse group of scientists</a:t>
            </a:r>
            <a:br>
              <a:rPr lang="en-US" sz="2800" dirty="0"/>
            </a:br>
            <a:br>
              <a:rPr lang="en-US" sz="2800" dirty="0"/>
            </a:b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5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Wdenesday, Oct. 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CPM#97 Report</a:t>
            </a: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Requirements for progress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" y="568960"/>
            <a:ext cx="8996680" cy="5410200"/>
          </a:xfrm>
        </p:spPr>
        <p:txBody>
          <a:bodyPr/>
          <a:lstStyle/>
          <a:p>
            <a:r>
              <a:rPr lang="en-US" sz="2800" dirty="0"/>
              <a:t>Collaborative efforts across different expertise (e.g., HEP, NP, THEO, EXPT, Computer Science, Event generators, ...)</a:t>
            </a:r>
          </a:p>
          <a:p>
            <a:pPr lvl="1"/>
            <a:r>
              <a:rPr lang="en-US" sz="2400" dirty="0"/>
              <a:t>Development of reliable generators</a:t>
            </a:r>
          </a:p>
          <a:p>
            <a:pPr lvl="1"/>
            <a:r>
              <a:rPr lang="en-US" sz="2400" dirty="0"/>
              <a:t>Accurate measurements of neutrino-nuclear interactions</a:t>
            </a:r>
          </a:p>
          <a:p>
            <a:pPr lvl="1"/>
            <a:r>
              <a:rPr lang="en-US" sz="2400" dirty="0"/>
              <a:t>Theoretical calculations of cross sections at different energy scales (LQCD, HEP, NP)</a:t>
            </a:r>
            <a:endParaRPr lang="en-US" dirty="0"/>
          </a:p>
          <a:p>
            <a:pPr lvl="2"/>
            <a:r>
              <a:rPr lang="en-US" dirty="0" err="1"/>
              <a:t>Eg</a:t>
            </a:r>
            <a:r>
              <a:rPr lang="en-US" dirty="0"/>
              <a:t>: Recent progress in effective field theories exposed several possible couplings of DM with matter</a:t>
            </a:r>
          </a:p>
          <a:p>
            <a:pPr lvl="1"/>
            <a:r>
              <a:rPr lang="en-US" sz="2400" dirty="0"/>
              <a:t>...</a:t>
            </a:r>
          </a:p>
          <a:p>
            <a:r>
              <a:rPr lang="en-US" sz="2800" dirty="0"/>
              <a:t>Understanding standard neutrino physics is a crucial prerequisite for using them as probes of BSM physics </a:t>
            </a:r>
          </a:p>
          <a:p>
            <a:r>
              <a:rPr lang="en-US" sz="2800" dirty="0"/>
              <a:t>Need a</a:t>
            </a:r>
            <a:r>
              <a:rPr lang="en-US" dirty="0"/>
              <a:t> </a:t>
            </a:r>
            <a:r>
              <a:rPr lang="en-US" sz="2800" dirty="0"/>
              <a:t>well-coordinated effort to organize summary white papers and avoid duplicate efforts</a:t>
            </a:r>
            <a:endParaRPr lang="en-US" sz="2400" dirty="0"/>
          </a:p>
          <a:p>
            <a:pPr lvl="1"/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92518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47695</TotalTime>
  <Words>261</Words>
  <Application>Microsoft Macintosh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 Narrow</vt:lpstr>
      <vt:lpstr>Monotype Corsiva</vt:lpstr>
      <vt:lpstr>Times New Roman</vt:lpstr>
      <vt:lpstr>phys1443-spring02</vt:lpstr>
      <vt:lpstr>PowerPoint Presentation</vt:lpstr>
      <vt:lpstr>CPM #97 Science Topics</vt:lpstr>
      <vt:lpstr>Requirements for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2224</cp:revision>
  <cp:lastPrinted>2019-04-13T15:32:05Z</cp:lastPrinted>
  <dcterms:created xsi:type="dcterms:W3CDTF">2012-10-21T19:53:40Z</dcterms:created>
  <dcterms:modified xsi:type="dcterms:W3CDTF">2020-10-07T20:43:07Z</dcterms:modified>
</cp:coreProperties>
</file>