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59" r:id="rId6"/>
    <p:sldId id="260" r:id="rId7"/>
    <p:sldId id="261" r:id="rId8"/>
    <p:sldId id="263" r:id="rId9"/>
    <p:sldId id="267" r:id="rId10"/>
    <p:sldId id="265" r:id="rId11"/>
    <p:sldId id="264"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9"/>
    <p:restoredTop sz="96327"/>
  </p:normalViewPr>
  <p:slideViewPr>
    <p:cSldViewPr snapToGrid="0" snapToObjects="1">
      <p:cViewPr varScale="1">
        <p:scale>
          <a:sx n="100" d="100"/>
          <a:sy n="100" d="100"/>
        </p:scale>
        <p:origin x="168"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8F79-A7F9-B746-8A99-BDBC80EC0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B8559-6A45-CE4B-992E-00BDB4698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4A8609-9013-C44E-A183-C730EE07663C}"/>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D09FC593-206A-F840-9BF2-B705013C3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817D6-90BE-D64F-A25C-D0260B2B6B0E}"/>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365576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A389-DF43-8543-B1A6-67E92699C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E05EC-ECB3-DD43-AB0A-59A169E29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0642E-F824-7C4B-B964-B232CB43610A}"/>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10277B37-6A50-4F4D-9628-E474FA916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6632D-8975-A641-8618-5AA6B6A0405C}"/>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253395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C815F-62C5-1F45-92DB-FD450A4923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F1BBE1-9553-1248-9F36-23C901D8A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087C-57CE-2945-954C-2B45C668D40D}"/>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847756DB-530B-7949-B923-5FFB088B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C6E2E-53C2-5A44-BC99-CAB974C8E946}"/>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347405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38B6-9A09-204B-A8EB-3B4E0CEF3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BAD19-9758-9D48-938F-00617E9DE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2941E-8FDA-9C44-BAE5-0157A14CCD2D}"/>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17F93990-8880-5348-B0F6-F0BF1AFBE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84132-B187-6B4D-A224-7BFFBC693170}"/>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292287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A616-A32D-E046-8597-94F6D5EBE9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73D55-C660-154E-9783-B89D8E2D2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D3065-5EF3-4841-BA26-9130C80DD05C}"/>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BACE9315-7DFA-CF48-9848-1FAA751C9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72982-B2AD-D040-A28C-A684012FB7D8}"/>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88712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C4EF-7457-0444-A870-245988DCB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765AF-9BBE-3E41-86E4-61D4FEDD38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F16C2-0748-E741-B6C8-B07976E2E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54A38-0B46-9D4D-A47A-C0FC4CC74126}"/>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6" name="Footer Placeholder 5">
            <a:extLst>
              <a:ext uri="{FF2B5EF4-FFF2-40B4-BE49-F238E27FC236}">
                <a16:creationId xmlns:a16="http://schemas.microsoft.com/office/drawing/2014/main" id="{9B093C47-43D3-034A-AA7A-D777D6B2B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D2228-D96A-0E42-8638-309E402E2F6D}"/>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184893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E721-8150-A74B-B42D-FDFDC7545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F2401-807B-B049-87DD-154F41C19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92F01-1A90-8C40-B738-F84339895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36099-D682-FE45-AE47-BC6AB8CDF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0F60F-82A3-A143-8AFB-180907AA8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0F6091-90B0-B54D-83C9-05069EF24A6B}"/>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8" name="Footer Placeholder 7">
            <a:extLst>
              <a:ext uri="{FF2B5EF4-FFF2-40B4-BE49-F238E27FC236}">
                <a16:creationId xmlns:a16="http://schemas.microsoft.com/office/drawing/2014/main" id="{F2309193-1D03-C747-B77A-BFF32844BF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A3114-3D8C-AC49-B5D3-C9945ECF8207}"/>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72786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618-A549-5D4A-89CF-7785A6916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2F93BF-84FD-A448-BEA9-4B35EDE40B17}"/>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4" name="Footer Placeholder 3">
            <a:extLst>
              <a:ext uri="{FF2B5EF4-FFF2-40B4-BE49-F238E27FC236}">
                <a16:creationId xmlns:a16="http://schemas.microsoft.com/office/drawing/2014/main" id="{934CF74F-DA5B-1D4D-9F4E-CD7008B14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6CDD3-8104-F446-A7FA-982BDE75A2FD}"/>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60347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7221F-F5FE-D943-AC6A-32616FDB7367}"/>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3" name="Footer Placeholder 2">
            <a:extLst>
              <a:ext uri="{FF2B5EF4-FFF2-40B4-BE49-F238E27FC236}">
                <a16:creationId xmlns:a16="http://schemas.microsoft.com/office/drawing/2014/main" id="{6541CD08-35EE-6D48-A426-D8B63272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B34C8-4A97-4740-9477-91CAF516BD3C}"/>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12030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617A-A9B5-1B42-84FF-FBCD5BB3C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77A3BA-5C2B-DA41-B9B5-4D7CEA512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5AB62-4251-C049-AB53-75EDA1B56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37F9-9C24-4B40-B649-27DBD00D6E29}"/>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6" name="Footer Placeholder 5">
            <a:extLst>
              <a:ext uri="{FF2B5EF4-FFF2-40B4-BE49-F238E27FC236}">
                <a16:creationId xmlns:a16="http://schemas.microsoft.com/office/drawing/2014/main" id="{2C1CFCA0-E58B-FE40-80BB-9EA2B19BD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115F6-ED53-9246-B93C-6F7121A12362}"/>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377150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73DE-D0C5-624B-8842-D50FD989F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D1E12C-E425-6344-A8B2-96C94E574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DDBD98-8880-DF4B-A0B8-4CE25BA39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78493-0FA6-E547-8282-C6F02C475008}"/>
              </a:ext>
            </a:extLst>
          </p:cNvPr>
          <p:cNvSpPr>
            <a:spLocks noGrp="1"/>
          </p:cNvSpPr>
          <p:nvPr>
            <p:ph type="dt" sz="half" idx="10"/>
          </p:nvPr>
        </p:nvSpPr>
        <p:spPr/>
        <p:txBody>
          <a:bodyPr/>
          <a:lstStyle/>
          <a:p>
            <a:fld id="{9B72277B-264F-7649-BD6C-36FB34A6E0EF}" type="datetimeFigureOut">
              <a:rPr lang="en-US" smtClean="0"/>
              <a:t>10/5/20</a:t>
            </a:fld>
            <a:endParaRPr lang="en-US"/>
          </a:p>
        </p:txBody>
      </p:sp>
      <p:sp>
        <p:nvSpPr>
          <p:cNvPr id="6" name="Footer Placeholder 5">
            <a:extLst>
              <a:ext uri="{FF2B5EF4-FFF2-40B4-BE49-F238E27FC236}">
                <a16:creationId xmlns:a16="http://schemas.microsoft.com/office/drawing/2014/main" id="{B941D7EA-6B19-EA4C-AB2B-ECF7EE286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D75FB-6B24-0744-88B5-6274104D757D}"/>
              </a:ext>
            </a:extLst>
          </p:cNvPr>
          <p:cNvSpPr>
            <a:spLocks noGrp="1"/>
          </p:cNvSpPr>
          <p:nvPr>
            <p:ph type="sldNum" sz="quarter" idx="12"/>
          </p:nvPr>
        </p:nvSpPr>
        <p:spPr/>
        <p:txBody>
          <a:bodyPr/>
          <a:lstStyle/>
          <a:p>
            <a:fld id="{4FFF8C8C-AB32-8B47-872D-2F2CF0E859D9}" type="slidenum">
              <a:rPr lang="en-US" smtClean="0"/>
              <a:t>‹#›</a:t>
            </a:fld>
            <a:endParaRPr lang="en-US"/>
          </a:p>
        </p:txBody>
      </p:sp>
    </p:spTree>
    <p:extLst>
      <p:ext uri="{BB962C8B-B14F-4D97-AF65-F5344CB8AC3E}">
        <p14:creationId xmlns:p14="http://schemas.microsoft.com/office/powerpoint/2010/main" val="172930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BFCBB-5996-5C4C-A26F-2286A499F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DFFD5-C94C-D54F-9561-B3FE98772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D094-83C5-DD4B-937D-C25C3AF94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2277B-264F-7649-BD6C-36FB34A6E0EF}" type="datetimeFigureOut">
              <a:rPr lang="en-US" smtClean="0"/>
              <a:t>10/5/20</a:t>
            </a:fld>
            <a:endParaRPr lang="en-US"/>
          </a:p>
        </p:txBody>
      </p:sp>
      <p:sp>
        <p:nvSpPr>
          <p:cNvPr id="5" name="Footer Placeholder 4">
            <a:extLst>
              <a:ext uri="{FF2B5EF4-FFF2-40B4-BE49-F238E27FC236}">
                <a16:creationId xmlns:a16="http://schemas.microsoft.com/office/drawing/2014/main" id="{2B7677BF-7AF8-7040-832D-D8CFB5D3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7E7913-A715-3E46-8160-4B7218C6A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8C8C-AB32-8B47-872D-2F2CF0E859D9}" type="slidenum">
              <a:rPr lang="en-US" smtClean="0"/>
              <a:t>‹#›</a:t>
            </a:fld>
            <a:endParaRPr lang="en-US"/>
          </a:p>
        </p:txBody>
      </p:sp>
    </p:spTree>
    <p:extLst>
      <p:ext uri="{BB962C8B-B14F-4D97-AF65-F5344CB8AC3E}">
        <p14:creationId xmlns:p14="http://schemas.microsoft.com/office/powerpoint/2010/main" val="400771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nowmass21.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snowboard down a snow covered slope&#10;&#10;Description automatically generated">
            <a:extLst>
              <a:ext uri="{FF2B5EF4-FFF2-40B4-BE49-F238E27FC236}">
                <a16:creationId xmlns:a16="http://schemas.microsoft.com/office/drawing/2014/main" id="{4C6D1BE6-5B51-0245-8480-973C0C92FC80}"/>
              </a:ext>
            </a:extLst>
          </p:cNvPr>
          <p:cNvPicPr>
            <a:picLocks noChangeAspect="1"/>
          </p:cNvPicPr>
          <p:nvPr/>
        </p:nvPicPr>
        <p:blipFill rotWithShape="1">
          <a:blip r:embed="rId2"/>
          <a:srcRect t="14739" b="10388"/>
          <a:stretch/>
        </p:blipFill>
        <p:spPr>
          <a:xfrm>
            <a:off x="0" y="11571"/>
            <a:ext cx="12192000" cy="6846429"/>
          </a:xfrm>
          <a:prstGeom prst="rect">
            <a:avLst/>
          </a:prstGeom>
        </p:spPr>
      </p:pic>
      <p:sp>
        <p:nvSpPr>
          <p:cNvPr id="2" name="Title 1">
            <a:extLst>
              <a:ext uri="{FF2B5EF4-FFF2-40B4-BE49-F238E27FC236}">
                <a16:creationId xmlns:a16="http://schemas.microsoft.com/office/drawing/2014/main" id="{B00559E5-4000-D84B-AA8F-E66EC2DC6FC0}"/>
              </a:ext>
            </a:extLst>
          </p:cNvPr>
          <p:cNvSpPr>
            <a:spLocks noGrp="1"/>
          </p:cNvSpPr>
          <p:nvPr>
            <p:ph type="ctrTitle"/>
          </p:nvPr>
        </p:nvSpPr>
        <p:spPr>
          <a:xfrm>
            <a:off x="2916820" y="69446"/>
            <a:ext cx="9275180" cy="1527858"/>
          </a:xfrm>
        </p:spPr>
        <p:txBody>
          <a:bodyPr>
            <a:noAutofit/>
          </a:bodyPr>
          <a:lstStyle/>
          <a:p>
            <a:r>
              <a:rPr lang="en-US" sz="5400" b="1" dirty="0"/>
              <a:t>Cosmic Frontier Introduction</a:t>
            </a:r>
            <a:br>
              <a:rPr lang="en-US" sz="5400" b="1" dirty="0"/>
            </a:br>
            <a:r>
              <a:rPr lang="en-US" sz="5400" b="1" dirty="0"/>
              <a:t>Snowmass CPM Session #3</a:t>
            </a:r>
          </a:p>
        </p:txBody>
      </p:sp>
      <p:sp>
        <p:nvSpPr>
          <p:cNvPr id="3" name="Subtitle 2">
            <a:extLst>
              <a:ext uri="{FF2B5EF4-FFF2-40B4-BE49-F238E27FC236}">
                <a16:creationId xmlns:a16="http://schemas.microsoft.com/office/drawing/2014/main" id="{F72E1A47-F9C0-E044-8961-C2373A870FDE}"/>
              </a:ext>
            </a:extLst>
          </p:cNvPr>
          <p:cNvSpPr>
            <a:spLocks noGrp="1"/>
          </p:cNvSpPr>
          <p:nvPr>
            <p:ph type="subTitle" idx="1"/>
          </p:nvPr>
        </p:nvSpPr>
        <p:spPr>
          <a:xfrm>
            <a:off x="5852930" y="5260113"/>
            <a:ext cx="5953246" cy="1655762"/>
          </a:xfrm>
        </p:spPr>
        <p:txBody>
          <a:bodyPr/>
          <a:lstStyle/>
          <a:p>
            <a:r>
              <a:rPr lang="en-US" b="1" dirty="0"/>
              <a:t>Aaron Chou, Marcelle Soares-Santos, Tim Tait </a:t>
            </a:r>
            <a:r>
              <a:rPr lang="en-US" dirty="0"/>
              <a:t>(CF conveners)</a:t>
            </a:r>
          </a:p>
          <a:p>
            <a:r>
              <a:rPr lang="en-US" dirty="0"/>
              <a:t>October 6, 2020</a:t>
            </a:r>
          </a:p>
        </p:txBody>
      </p:sp>
    </p:spTree>
    <p:extLst>
      <p:ext uri="{BB962C8B-B14F-4D97-AF65-F5344CB8AC3E}">
        <p14:creationId xmlns:p14="http://schemas.microsoft.com/office/powerpoint/2010/main" val="402846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9284E-B54F-4A4B-BC36-C12C5377EF2B}"/>
              </a:ext>
            </a:extLst>
          </p:cNvPr>
          <p:cNvPicPr>
            <a:picLocks noChangeAspect="1"/>
          </p:cNvPicPr>
          <p:nvPr/>
        </p:nvPicPr>
        <p:blipFill>
          <a:blip r:embed="rId2"/>
          <a:stretch>
            <a:fillRect/>
          </a:stretch>
        </p:blipFill>
        <p:spPr>
          <a:xfrm>
            <a:off x="4126762" y="0"/>
            <a:ext cx="6718650" cy="6858000"/>
          </a:xfrm>
          <a:prstGeom prst="rect">
            <a:avLst/>
          </a:prstGeom>
        </p:spPr>
      </p:pic>
      <p:pic>
        <p:nvPicPr>
          <p:cNvPr id="2" name="Picture 1">
            <a:extLst>
              <a:ext uri="{FF2B5EF4-FFF2-40B4-BE49-F238E27FC236}">
                <a16:creationId xmlns:a16="http://schemas.microsoft.com/office/drawing/2014/main" id="{AC374EE8-7A44-6540-A4AE-CE65DCA0EA42}"/>
              </a:ext>
            </a:extLst>
          </p:cNvPr>
          <p:cNvPicPr>
            <a:picLocks noChangeAspect="1"/>
          </p:cNvPicPr>
          <p:nvPr/>
        </p:nvPicPr>
        <p:blipFill rotWithShape="1">
          <a:blip r:embed="rId3"/>
          <a:srcRect b="6588"/>
          <a:stretch/>
        </p:blipFill>
        <p:spPr>
          <a:xfrm>
            <a:off x="0" y="4075649"/>
            <a:ext cx="3018658" cy="2782351"/>
          </a:xfrm>
          <a:prstGeom prst="rect">
            <a:avLst/>
          </a:prstGeom>
        </p:spPr>
      </p:pic>
      <p:pic>
        <p:nvPicPr>
          <p:cNvPr id="3" name="Picture 2">
            <a:extLst>
              <a:ext uri="{FF2B5EF4-FFF2-40B4-BE49-F238E27FC236}">
                <a16:creationId xmlns:a16="http://schemas.microsoft.com/office/drawing/2014/main" id="{E0C88F14-BC09-9849-A79F-49CEA34B5848}"/>
              </a:ext>
            </a:extLst>
          </p:cNvPr>
          <p:cNvPicPr>
            <a:picLocks noChangeAspect="1"/>
          </p:cNvPicPr>
          <p:nvPr/>
        </p:nvPicPr>
        <p:blipFill rotWithShape="1">
          <a:blip r:embed="rId4"/>
          <a:srcRect r="21799"/>
          <a:stretch/>
        </p:blipFill>
        <p:spPr>
          <a:xfrm>
            <a:off x="0" y="2209800"/>
            <a:ext cx="3018659" cy="2324100"/>
          </a:xfrm>
          <a:prstGeom prst="rect">
            <a:avLst/>
          </a:prstGeom>
        </p:spPr>
      </p:pic>
      <p:pic>
        <p:nvPicPr>
          <p:cNvPr id="7" name="Picture 6">
            <a:extLst>
              <a:ext uri="{FF2B5EF4-FFF2-40B4-BE49-F238E27FC236}">
                <a16:creationId xmlns:a16="http://schemas.microsoft.com/office/drawing/2014/main" id="{61EE6B6D-2906-9346-9D65-7B1AB2B7CF1A}"/>
              </a:ext>
            </a:extLst>
          </p:cNvPr>
          <p:cNvPicPr>
            <a:picLocks noChangeAspect="1"/>
          </p:cNvPicPr>
          <p:nvPr/>
        </p:nvPicPr>
        <p:blipFill>
          <a:blip r:embed="rId5"/>
          <a:stretch>
            <a:fillRect/>
          </a:stretch>
        </p:blipFill>
        <p:spPr>
          <a:xfrm>
            <a:off x="0" y="0"/>
            <a:ext cx="3018659" cy="2261080"/>
          </a:xfrm>
          <a:prstGeom prst="rect">
            <a:avLst/>
          </a:prstGeom>
        </p:spPr>
      </p:pic>
    </p:spTree>
    <p:extLst>
      <p:ext uri="{BB962C8B-B14F-4D97-AF65-F5344CB8AC3E}">
        <p14:creationId xmlns:p14="http://schemas.microsoft.com/office/powerpoint/2010/main" val="66627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6F4452-8D93-1247-86A3-5CFDC5949287}"/>
              </a:ext>
            </a:extLst>
          </p:cNvPr>
          <p:cNvPicPr>
            <a:picLocks noChangeAspect="1"/>
          </p:cNvPicPr>
          <p:nvPr/>
        </p:nvPicPr>
        <p:blipFill>
          <a:blip r:embed="rId2"/>
          <a:stretch>
            <a:fillRect/>
          </a:stretch>
        </p:blipFill>
        <p:spPr>
          <a:xfrm>
            <a:off x="624840" y="0"/>
            <a:ext cx="7132320" cy="6858000"/>
          </a:xfrm>
          <a:prstGeom prst="rect">
            <a:avLst/>
          </a:prstGeom>
        </p:spPr>
      </p:pic>
      <p:pic>
        <p:nvPicPr>
          <p:cNvPr id="4" name="Picture 3">
            <a:extLst>
              <a:ext uri="{FF2B5EF4-FFF2-40B4-BE49-F238E27FC236}">
                <a16:creationId xmlns:a16="http://schemas.microsoft.com/office/drawing/2014/main" id="{1A439104-99A7-A44E-86B0-E4DEA40FA803}"/>
              </a:ext>
            </a:extLst>
          </p:cNvPr>
          <p:cNvPicPr>
            <a:picLocks noChangeAspect="1"/>
          </p:cNvPicPr>
          <p:nvPr/>
        </p:nvPicPr>
        <p:blipFill>
          <a:blip r:embed="rId3"/>
          <a:stretch>
            <a:fillRect/>
          </a:stretch>
        </p:blipFill>
        <p:spPr>
          <a:xfrm>
            <a:off x="8680415" y="0"/>
            <a:ext cx="3511585" cy="2336800"/>
          </a:xfrm>
          <a:prstGeom prst="rect">
            <a:avLst/>
          </a:prstGeom>
        </p:spPr>
      </p:pic>
      <p:pic>
        <p:nvPicPr>
          <p:cNvPr id="5" name="Picture 4">
            <a:extLst>
              <a:ext uri="{FF2B5EF4-FFF2-40B4-BE49-F238E27FC236}">
                <a16:creationId xmlns:a16="http://schemas.microsoft.com/office/drawing/2014/main" id="{F411C06D-FB4F-B948-BBA1-EAC807716DDD}"/>
              </a:ext>
            </a:extLst>
          </p:cNvPr>
          <p:cNvPicPr>
            <a:picLocks noChangeAspect="1"/>
          </p:cNvPicPr>
          <p:nvPr/>
        </p:nvPicPr>
        <p:blipFill>
          <a:blip r:embed="rId4"/>
          <a:stretch>
            <a:fillRect/>
          </a:stretch>
        </p:blipFill>
        <p:spPr>
          <a:xfrm>
            <a:off x="8663174" y="4610100"/>
            <a:ext cx="3528826" cy="2247900"/>
          </a:xfrm>
          <a:prstGeom prst="rect">
            <a:avLst/>
          </a:prstGeom>
        </p:spPr>
      </p:pic>
      <p:pic>
        <p:nvPicPr>
          <p:cNvPr id="7" name="Picture 6">
            <a:extLst>
              <a:ext uri="{FF2B5EF4-FFF2-40B4-BE49-F238E27FC236}">
                <a16:creationId xmlns:a16="http://schemas.microsoft.com/office/drawing/2014/main" id="{C1A83902-883E-BC40-BC64-832C95B11CEE}"/>
              </a:ext>
            </a:extLst>
          </p:cNvPr>
          <p:cNvPicPr>
            <a:picLocks noChangeAspect="1"/>
          </p:cNvPicPr>
          <p:nvPr/>
        </p:nvPicPr>
        <p:blipFill>
          <a:blip r:embed="rId5"/>
          <a:stretch>
            <a:fillRect/>
          </a:stretch>
        </p:blipFill>
        <p:spPr>
          <a:xfrm>
            <a:off x="8663174" y="2261225"/>
            <a:ext cx="3528826" cy="2348875"/>
          </a:xfrm>
          <a:prstGeom prst="rect">
            <a:avLst/>
          </a:prstGeom>
        </p:spPr>
      </p:pic>
    </p:spTree>
    <p:extLst>
      <p:ext uri="{BB962C8B-B14F-4D97-AF65-F5344CB8AC3E}">
        <p14:creationId xmlns:p14="http://schemas.microsoft.com/office/powerpoint/2010/main" val="111233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39F3D8-DEEF-8246-9197-1DF0E33BB63B}"/>
              </a:ext>
            </a:extLst>
          </p:cNvPr>
          <p:cNvPicPr>
            <a:picLocks noChangeAspect="1"/>
          </p:cNvPicPr>
          <p:nvPr/>
        </p:nvPicPr>
        <p:blipFill>
          <a:blip r:embed="rId2"/>
          <a:stretch>
            <a:fillRect/>
          </a:stretch>
        </p:blipFill>
        <p:spPr>
          <a:xfrm>
            <a:off x="3018044" y="2637782"/>
            <a:ext cx="3358447" cy="2773778"/>
          </a:xfrm>
          <a:prstGeom prst="rect">
            <a:avLst/>
          </a:prstGeom>
        </p:spPr>
      </p:pic>
      <p:pic>
        <p:nvPicPr>
          <p:cNvPr id="8" name="Picture 7">
            <a:extLst>
              <a:ext uri="{FF2B5EF4-FFF2-40B4-BE49-F238E27FC236}">
                <a16:creationId xmlns:a16="http://schemas.microsoft.com/office/drawing/2014/main" id="{F6513400-5139-674F-9F2D-038EE92EE787}"/>
              </a:ext>
            </a:extLst>
          </p:cNvPr>
          <p:cNvPicPr>
            <a:picLocks noChangeAspect="1"/>
          </p:cNvPicPr>
          <p:nvPr/>
        </p:nvPicPr>
        <p:blipFill>
          <a:blip r:embed="rId3"/>
          <a:stretch>
            <a:fillRect/>
          </a:stretch>
        </p:blipFill>
        <p:spPr>
          <a:xfrm>
            <a:off x="2848172" y="4838700"/>
            <a:ext cx="4038600" cy="2019300"/>
          </a:xfrm>
          <a:prstGeom prst="rect">
            <a:avLst/>
          </a:prstGeom>
        </p:spPr>
      </p:pic>
      <p:pic>
        <p:nvPicPr>
          <p:cNvPr id="4" name="Picture 3">
            <a:extLst>
              <a:ext uri="{FF2B5EF4-FFF2-40B4-BE49-F238E27FC236}">
                <a16:creationId xmlns:a16="http://schemas.microsoft.com/office/drawing/2014/main" id="{84E8BA06-C67F-C144-BA44-824F3288E738}"/>
              </a:ext>
            </a:extLst>
          </p:cNvPr>
          <p:cNvPicPr>
            <a:picLocks noChangeAspect="1"/>
          </p:cNvPicPr>
          <p:nvPr/>
        </p:nvPicPr>
        <p:blipFill>
          <a:blip r:embed="rId4"/>
          <a:stretch>
            <a:fillRect/>
          </a:stretch>
        </p:blipFill>
        <p:spPr>
          <a:xfrm>
            <a:off x="6305061" y="0"/>
            <a:ext cx="5815502" cy="6858000"/>
          </a:xfrm>
          <a:prstGeom prst="rect">
            <a:avLst/>
          </a:prstGeom>
        </p:spPr>
      </p:pic>
      <p:sp>
        <p:nvSpPr>
          <p:cNvPr id="2" name="Title 1">
            <a:extLst>
              <a:ext uri="{FF2B5EF4-FFF2-40B4-BE49-F238E27FC236}">
                <a16:creationId xmlns:a16="http://schemas.microsoft.com/office/drawing/2014/main" id="{6145C16F-C795-3C42-A987-9A75A55B5A07}"/>
              </a:ext>
            </a:extLst>
          </p:cNvPr>
          <p:cNvSpPr>
            <a:spLocks noGrp="1"/>
          </p:cNvSpPr>
          <p:nvPr>
            <p:ph type="title"/>
          </p:nvPr>
        </p:nvSpPr>
        <p:spPr>
          <a:xfrm>
            <a:off x="413891" y="-43122"/>
            <a:ext cx="5682109" cy="1325563"/>
          </a:xfrm>
        </p:spPr>
        <p:txBody>
          <a:bodyPr>
            <a:normAutofit/>
          </a:bodyPr>
          <a:lstStyle/>
          <a:p>
            <a:r>
              <a:rPr lang="en-US" sz="3200" b="1" dirty="0"/>
              <a:t>Cosmic Probes of Fundamental Physics Session Guide</a:t>
            </a:r>
          </a:p>
        </p:txBody>
      </p:sp>
      <p:pic>
        <p:nvPicPr>
          <p:cNvPr id="7" name="Picture 6">
            <a:extLst>
              <a:ext uri="{FF2B5EF4-FFF2-40B4-BE49-F238E27FC236}">
                <a16:creationId xmlns:a16="http://schemas.microsoft.com/office/drawing/2014/main" id="{93AF1D02-F33B-914F-BFBD-110A305C8636}"/>
              </a:ext>
            </a:extLst>
          </p:cNvPr>
          <p:cNvPicPr>
            <a:picLocks noChangeAspect="1"/>
          </p:cNvPicPr>
          <p:nvPr/>
        </p:nvPicPr>
        <p:blipFill>
          <a:blip r:embed="rId5"/>
          <a:stretch>
            <a:fillRect/>
          </a:stretch>
        </p:blipFill>
        <p:spPr>
          <a:xfrm>
            <a:off x="3298545" y="1112813"/>
            <a:ext cx="3006516" cy="1683649"/>
          </a:xfrm>
          <a:prstGeom prst="rect">
            <a:avLst/>
          </a:prstGeom>
        </p:spPr>
      </p:pic>
      <p:pic>
        <p:nvPicPr>
          <p:cNvPr id="9" name="Picture 8">
            <a:extLst>
              <a:ext uri="{FF2B5EF4-FFF2-40B4-BE49-F238E27FC236}">
                <a16:creationId xmlns:a16="http://schemas.microsoft.com/office/drawing/2014/main" id="{F48BBE04-3A53-7C43-8520-0CADC02306DC}"/>
              </a:ext>
            </a:extLst>
          </p:cNvPr>
          <p:cNvPicPr>
            <a:picLocks noChangeAspect="1"/>
          </p:cNvPicPr>
          <p:nvPr/>
        </p:nvPicPr>
        <p:blipFill>
          <a:blip r:embed="rId6"/>
          <a:stretch>
            <a:fillRect/>
          </a:stretch>
        </p:blipFill>
        <p:spPr>
          <a:xfrm>
            <a:off x="-2" y="1115953"/>
            <a:ext cx="3358446" cy="3226454"/>
          </a:xfrm>
          <a:prstGeom prst="rect">
            <a:avLst/>
          </a:prstGeom>
        </p:spPr>
      </p:pic>
      <p:pic>
        <p:nvPicPr>
          <p:cNvPr id="3" name="Picture 2">
            <a:extLst>
              <a:ext uri="{FF2B5EF4-FFF2-40B4-BE49-F238E27FC236}">
                <a16:creationId xmlns:a16="http://schemas.microsoft.com/office/drawing/2014/main" id="{F844B970-4A79-104E-9342-063D85DC5FBF}"/>
              </a:ext>
            </a:extLst>
          </p:cNvPr>
          <p:cNvPicPr>
            <a:picLocks noChangeAspect="1"/>
          </p:cNvPicPr>
          <p:nvPr/>
        </p:nvPicPr>
        <p:blipFill>
          <a:blip r:embed="rId7"/>
          <a:stretch>
            <a:fillRect/>
          </a:stretch>
        </p:blipFill>
        <p:spPr>
          <a:xfrm>
            <a:off x="0" y="4342407"/>
            <a:ext cx="3358446" cy="2515593"/>
          </a:xfrm>
          <a:prstGeom prst="rect">
            <a:avLst/>
          </a:prstGeom>
        </p:spPr>
      </p:pic>
    </p:spTree>
    <p:extLst>
      <p:ext uri="{BB962C8B-B14F-4D97-AF65-F5344CB8AC3E}">
        <p14:creationId xmlns:p14="http://schemas.microsoft.com/office/powerpoint/2010/main" val="105700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172838-7D72-2E4D-B63F-845D17A17377}"/>
              </a:ext>
            </a:extLst>
          </p:cNvPr>
          <p:cNvPicPr>
            <a:picLocks noChangeAspect="1"/>
          </p:cNvPicPr>
          <p:nvPr/>
        </p:nvPicPr>
        <p:blipFill>
          <a:blip r:embed="rId2"/>
          <a:stretch>
            <a:fillRect/>
          </a:stretch>
        </p:blipFill>
        <p:spPr>
          <a:xfrm>
            <a:off x="3823855" y="0"/>
            <a:ext cx="8368145" cy="6858000"/>
          </a:xfrm>
          <a:prstGeom prst="rect">
            <a:avLst/>
          </a:prstGeom>
        </p:spPr>
      </p:pic>
      <p:sp>
        <p:nvSpPr>
          <p:cNvPr id="4" name="TextBox 3">
            <a:extLst>
              <a:ext uri="{FF2B5EF4-FFF2-40B4-BE49-F238E27FC236}">
                <a16:creationId xmlns:a16="http://schemas.microsoft.com/office/drawing/2014/main" id="{89832E91-98AF-974D-8AFD-F730EC84B39D}"/>
              </a:ext>
            </a:extLst>
          </p:cNvPr>
          <p:cNvSpPr txBox="1"/>
          <p:nvPr/>
        </p:nvSpPr>
        <p:spPr>
          <a:xfrm>
            <a:off x="127000" y="1612900"/>
            <a:ext cx="3340100" cy="923330"/>
          </a:xfrm>
          <a:prstGeom prst="rect">
            <a:avLst/>
          </a:prstGeom>
          <a:noFill/>
        </p:spPr>
        <p:txBody>
          <a:bodyPr wrap="square" rtlCol="0">
            <a:spAutoFit/>
          </a:bodyPr>
          <a:lstStyle/>
          <a:p>
            <a:r>
              <a:rPr lang="en-US" b="1" dirty="0"/>
              <a:t>Overall schedule:</a:t>
            </a:r>
          </a:p>
          <a:p>
            <a:r>
              <a:rPr lang="en-US" dirty="0"/>
              <a:t>http://</a:t>
            </a:r>
            <a:r>
              <a:rPr lang="en-US" dirty="0" err="1"/>
              <a:t>zgecse.web.cern.ch</a:t>
            </a:r>
            <a:r>
              <a:rPr lang="en-US" dirty="0"/>
              <a:t>/</a:t>
            </a:r>
            <a:r>
              <a:rPr lang="en-US" dirty="0" err="1"/>
              <a:t>zgecse</a:t>
            </a:r>
            <a:r>
              <a:rPr lang="en-US" dirty="0"/>
              <a:t>/</a:t>
            </a:r>
            <a:r>
              <a:rPr lang="en-US" dirty="0" err="1"/>
              <a:t>SessionTimeline.html</a:t>
            </a:r>
            <a:endParaRPr lang="en-US" dirty="0"/>
          </a:p>
        </p:txBody>
      </p:sp>
    </p:spTree>
    <p:extLst>
      <p:ext uri="{BB962C8B-B14F-4D97-AF65-F5344CB8AC3E}">
        <p14:creationId xmlns:p14="http://schemas.microsoft.com/office/powerpoint/2010/main" val="217949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EEE8-5DF2-C841-9FF2-1A4D7A9BC93D}"/>
              </a:ext>
            </a:extLst>
          </p:cNvPr>
          <p:cNvSpPr>
            <a:spLocks noGrp="1"/>
          </p:cNvSpPr>
          <p:nvPr>
            <p:ph type="title"/>
          </p:nvPr>
        </p:nvSpPr>
        <p:spPr/>
        <p:txBody>
          <a:bodyPr/>
          <a:lstStyle/>
          <a:p>
            <a:r>
              <a:rPr lang="en-US" dirty="0"/>
              <a:t>What is Snowmass?</a:t>
            </a:r>
          </a:p>
        </p:txBody>
      </p:sp>
      <p:sp>
        <p:nvSpPr>
          <p:cNvPr id="3" name="Content Placeholder 2">
            <a:extLst>
              <a:ext uri="{FF2B5EF4-FFF2-40B4-BE49-F238E27FC236}">
                <a16:creationId xmlns:a16="http://schemas.microsoft.com/office/drawing/2014/main" id="{6AE95254-CC97-B142-B03C-BAAD2D242F52}"/>
              </a:ext>
            </a:extLst>
          </p:cNvPr>
          <p:cNvSpPr>
            <a:spLocks noGrp="1"/>
          </p:cNvSpPr>
          <p:nvPr>
            <p:ph idx="1"/>
          </p:nvPr>
        </p:nvSpPr>
        <p:spPr/>
        <p:txBody>
          <a:bodyPr/>
          <a:lstStyle/>
          <a:p>
            <a:r>
              <a:rPr lang="en-US" dirty="0"/>
              <a:t>Snowmass is a community </a:t>
            </a:r>
            <a:r>
              <a:rPr lang="en-US" b="1" dirty="0"/>
              <a:t>science study </a:t>
            </a:r>
            <a:r>
              <a:rPr lang="en-US" dirty="0"/>
              <a:t>organized by the Division of Particles and Fields of the American Physical Society to “assess the future of elementary particle physics, to explore the limits of our technological capabilities, and to consider the nature of future major facilities for particle physics in the U.S.” </a:t>
            </a:r>
          </a:p>
          <a:p>
            <a:endParaRPr lang="en-US" dirty="0"/>
          </a:p>
          <a:p>
            <a:r>
              <a:rPr lang="en-US" dirty="0"/>
              <a:t>For many (all?) of you, the goal should be to build a community consensus that your science topic is interesting, worthwhile, and timely.  Talk with people, not at them, and take the time to listen.  </a:t>
            </a:r>
            <a:r>
              <a:rPr lang="en-US" b="1" dirty="0"/>
              <a:t>These are your future collaborators.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1E766B0-36FB-4643-9763-1D34F54CDB52}"/>
              </a:ext>
            </a:extLst>
          </p:cNvPr>
          <p:cNvPicPr>
            <a:picLocks noChangeAspect="1"/>
          </p:cNvPicPr>
          <p:nvPr/>
        </p:nvPicPr>
        <p:blipFill>
          <a:blip r:embed="rId2"/>
          <a:stretch>
            <a:fillRect/>
          </a:stretch>
        </p:blipFill>
        <p:spPr>
          <a:xfrm>
            <a:off x="9335008" y="51594"/>
            <a:ext cx="2672841" cy="1639094"/>
          </a:xfrm>
          <a:prstGeom prst="rect">
            <a:avLst/>
          </a:prstGeom>
        </p:spPr>
      </p:pic>
      <p:pic>
        <p:nvPicPr>
          <p:cNvPr id="6" name="Picture 5">
            <a:extLst>
              <a:ext uri="{FF2B5EF4-FFF2-40B4-BE49-F238E27FC236}">
                <a16:creationId xmlns:a16="http://schemas.microsoft.com/office/drawing/2014/main" id="{EE212522-2294-9440-A430-EDE7832B5A3D}"/>
              </a:ext>
            </a:extLst>
          </p:cNvPr>
          <p:cNvPicPr>
            <a:picLocks noChangeAspect="1"/>
          </p:cNvPicPr>
          <p:nvPr/>
        </p:nvPicPr>
        <p:blipFill>
          <a:blip r:embed="rId3"/>
          <a:stretch>
            <a:fillRect/>
          </a:stretch>
        </p:blipFill>
        <p:spPr>
          <a:xfrm>
            <a:off x="7185024" y="51594"/>
            <a:ext cx="1654175" cy="1654175"/>
          </a:xfrm>
          <a:prstGeom prst="rect">
            <a:avLst/>
          </a:prstGeom>
        </p:spPr>
      </p:pic>
    </p:spTree>
    <p:extLst>
      <p:ext uri="{BB962C8B-B14F-4D97-AF65-F5344CB8AC3E}">
        <p14:creationId xmlns:p14="http://schemas.microsoft.com/office/powerpoint/2010/main" val="330992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EEE8-5DF2-C841-9FF2-1A4D7A9BC93D}"/>
              </a:ext>
            </a:extLst>
          </p:cNvPr>
          <p:cNvSpPr>
            <a:spLocks noGrp="1"/>
          </p:cNvSpPr>
          <p:nvPr>
            <p:ph type="title"/>
          </p:nvPr>
        </p:nvSpPr>
        <p:spPr/>
        <p:txBody>
          <a:bodyPr/>
          <a:lstStyle/>
          <a:p>
            <a:r>
              <a:rPr lang="en-US" dirty="0"/>
              <a:t>“How to Snowmass” by Chris </a:t>
            </a:r>
            <a:r>
              <a:rPr lang="en-US" dirty="0" err="1"/>
              <a:t>Quigg</a:t>
            </a:r>
            <a:endParaRPr lang="en-US" dirty="0"/>
          </a:p>
        </p:txBody>
      </p:sp>
      <p:sp>
        <p:nvSpPr>
          <p:cNvPr id="3" name="Content Placeholder 2">
            <a:extLst>
              <a:ext uri="{FF2B5EF4-FFF2-40B4-BE49-F238E27FC236}">
                <a16:creationId xmlns:a16="http://schemas.microsoft.com/office/drawing/2014/main" id="{6AE95254-CC97-B142-B03C-BAAD2D242F52}"/>
              </a:ext>
            </a:extLst>
          </p:cNvPr>
          <p:cNvSpPr>
            <a:spLocks noGrp="1"/>
          </p:cNvSpPr>
          <p:nvPr>
            <p:ph idx="1"/>
          </p:nvPr>
        </p:nvSpPr>
        <p:spPr/>
        <p:txBody>
          <a:bodyPr>
            <a:normAutofit lnSpcReduction="10000"/>
          </a:bodyPr>
          <a:lstStyle/>
          <a:p>
            <a:r>
              <a:rPr lang="en-US" dirty="0"/>
              <a:t>The goals of Snowmass—and the outcomes—are </a:t>
            </a:r>
            <a:r>
              <a:rPr lang="en-US" b="1" dirty="0"/>
              <a:t>defined by individual participants</a:t>
            </a:r>
            <a:r>
              <a:rPr lang="en-US" dirty="0"/>
              <a:t>, led by the organizers </a:t>
            </a:r>
          </a:p>
          <a:p>
            <a:r>
              <a:rPr lang="en-US" b="1" dirty="0"/>
              <a:t>Broaden our horizons</a:t>
            </a:r>
            <a:r>
              <a:rPr lang="en-US" dirty="0"/>
              <a:t>—to look beyond our current research problems, our collaborations, our institutions, and to learn from others about their ideas, institutions, and scientific styles. </a:t>
            </a:r>
          </a:p>
          <a:p>
            <a:r>
              <a:rPr lang="en-US" dirty="0"/>
              <a:t>Advocate for your own projects, but also </a:t>
            </a:r>
            <a:r>
              <a:rPr lang="en-US" b="1" dirty="0"/>
              <a:t>engage with initiatives other than your own </a:t>
            </a:r>
            <a:r>
              <a:rPr lang="en-US" dirty="0"/>
              <a:t>and bring to them a fresh perspective. </a:t>
            </a:r>
          </a:p>
          <a:p>
            <a:endParaRPr lang="en-US" dirty="0"/>
          </a:p>
          <a:p>
            <a:r>
              <a:rPr lang="en-US" dirty="0"/>
              <a:t>https://</a:t>
            </a:r>
            <a:r>
              <a:rPr lang="en-US" dirty="0" err="1"/>
              <a:t>indico.fnal.gov</a:t>
            </a:r>
            <a:r>
              <a:rPr lang="en-US" dirty="0"/>
              <a:t>/event/45207/attachments/133652/164937/</a:t>
            </a:r>
            <a:r>
              <a:rPr lang="en-US" dirty="0" err="1"/>
              <a:t>How_to_Snowmass</a:t>
            </a:r>
            <a:r>
              <a:rPr lang="en-US" dirty="0"/>
              <a:t>-final-</a:t>
            </a:r>
            <a:r>
              <a:rPr lang="en-US" dirty="0" err="1"/>
              <a:t>links.pdf</a:t>
            </a: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76B569C-05FB-6C46-98B5-86936EA9834D}"/>
              </a:ext>
            </a:extLst>
          </p:cNvPr>
          <p:cNvPicPr>
            <a:picLocks noChangeAspect="1"/>
          </p:cNvPicPr>
          <p:nvPr/>
        </p:nvPicPr>
        <p:blipFill>
          <a:blip r:embed="rId2"/>
          <a:stretch>
            <a:fillRect/>
          </a:stretch>
        </p:blipFill>
        <p:spPr>
          <a:xfrm>
            <a:off x="10177289" y="22810"/>
            <a:ext cx="2014711" cy="2014711"/>
          </a:xfrm>
          <a:prstGeom prst="rect">
            <a:avLst/>
          </a:prstGeom>
        </p:spPr>
      </p:pic>
    </p:spTree>
    <p:extLst>
      <p:ext uri="{BB962C8B-B14F-4D97-AF65-F5344CB8AC3E}">
        <p14:creationId xmlns:p14="http://schemas.microsoft.com/office/powerpoint/2010/main" val="117407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034B6C-DCC2-F344-9143-F572DB13D156}"/>
              </a:ext>
            </a:extLst>
          </p:cNvPr>
          <p:cNvPicPr>
            <a:picLocks noChangeAspect="1"/>
          </p:cNvPicPr>
          <p:nvPr/>
        </p:nvPicPr>
        <p:blipFill>
          <a:blip r:embed="rId2"/>
          <a:stretch>
            <a:fillRect/>
          </a:stretch>
        </p:blipFill>
        <p:spPr>
          <a:xfrm>
            <a:off x="925975" y="700105"/>
            <a:ext cx="3152015" cy="3152015"/>
          </a:xfrm>
          <a:prstGeom prst="rect">
            <a:avLst/>
          </a:prstGeom>
        </p:spPr>
      </p:pic>
      <p:pic>
        <p:nvPicPr>
          <p:cNvPr id="5" name="Picture 4">
            <a:extLst>
              <a:ext uri="{FF2B5EF4-FFF2-40B4-BE49-F238E27FC236}">
                <a16:creationId xmlns:a16="http://schemas.microsoft.com/office/drawing/2014/main" id="{E69B4B63-1C61-DA48-B6FC-EDC9D379736A}"/>
              </a:ext>
            </a:extLst>
          </p:cNvPr>
          <p:cNvPicPr>
            <a:picLocks noChangeAspect="1"/>
          </p:cNvPicPr>
          <p:nvPr/>
        </p:nvPicPr>
        <p:blipFill>
          <a:blip r:embed="rId3"/>
          <a:stretch>
            <a:fillRect/>
          </a:stretch>
        </p:blipFill>
        <p:spPr>
          <a:xfrm>
            <a:off x="7917430" y="657828"/>
            <a:ext cx="3552809" cy="3552809"/>
          </a:xfrm>
          <a:prstGeom prst="rect">
            <a:avLst/>
          </a:prstGeom>
        </p:spPr>
      </p:pic>
      <p:sp>
        <p:nvSpPr>
          <p:cNvPr id="7" name="Title 6">
            <a:extLst>
              <a:ext uri="{FF2B5EF4-FFF2-40B4-BE49-F238E27FC236}">
                <a16:creationId xmlns:a16="http://schemas.microsoft.com/office/drawing/2014/main" id="{DE8E9214-D37B-0B4F-904E-D6E7E5CCB725}"/>
              </a:ext>
            </a:extLst>
          </p:cNvPr>
          <p:cNvSpPr>
            <a:spLocks noGrp="1"/>
          </p:cNvSpPr>
          <p:nvPr>
            <p:ph type="title"/>
          </p:nvPr>
        </p:nvSpPr>
        <p:spPr>
          <a:xfrm>
            <a:off x="4415422" y="657828"/>
            <a:ext cx="3542012" cy="2964382"/>
          </a:xfrm>
        </p:spPr>
        <p:txBody>
          <a:bodyPr>
            <a:normAutofit fontScale="90000"/>
          </a:bodyPr>
          <a:lstStyle/>
          <a:p>
            <a:r>
              <a:rPr lang="en-US" dirty="0"/>
              <a:t>There are many viable strategies for the next decade of experiments</a:t>
            </a:r>
          </a:p>
        </p:txBody>
      </p:sp>
      <p:pic>
        <p:nvPicPr>
          <p:cNvPr id="9" name="Picture 8">
            <a:extLst>
              <a:ext uri="{FF2B5EF4-FFF2-40B4-BE49-F238E27FC236}">
                <a16:creationId xmlns:a16="http://schemas.microsoft.com/office/drawing/2014/main" id="{BD8293DF-459C-F84C-87C2-55852B3C6A78}"/>
              </a:ext>
            </a:extLst>
          </p:cNvPr>
          <p:cNvPicPr>
            <a:picLocks noChangeAspect="1"/>
          </p:cNvPicPr>
          <p:nvPr/>
        </p:nvPicPr>
        <p:blipFill>
          <a:blip r:embed="rId4"/>
          <a:stretch>
            <a:fillRect/>
          </a:stretch>
        </p:blipFill>
        <p:spPr>
          <a:xfrm>
            <a:off x="6943337" y="4356100"/>
            <a:ext cx="4360787" cy="2442041"/>
          </a:xfrm>
          <a:prstGeom prst="rect">
            <a:avLst/>
          </a:prstGeom>
        </p:spPr>
      </p:pic>
      <p:pic>
        <p:nvPicPr>
          <p:cNvPr id="10" name="Picture 9">
            <a:extLst>
              <a:ext uri="{FF2B5EF4-FFF2-40B4-BE49-F238E27FC236}">
                <a16:creationId xmlns:a16="http://schemas.microsoft.com/office/drawing/2014/main" id="{591EB6A7-B2A8-3041-8DEA-CB731397CED5}"/>
              </a:ext>
            </a:extLst>
          </p:cNvPr>
          <p:cNvPicPr>
            <a:picLocks noChangeAspect="1"/>
          </p:cNvPicPr>
          <p:nvPr/>
        </p:nvPicPr>
        <p:blipFill>
          <a:blip r:embed="rId5"/>
          <a:stretch>
            <a:fillRect/>
          </a:stretch>
        </p:blipFill>
        <p:spPr>
          <a:xfrm>
            <a:off x="662561" y="3902920"/>
            <a:ext cx="5208892" cy="2916980"/>
          </a:xfrm>
          <a:prstGeom prst="rect">
            <a:avLst/>
          </a:prstGeom>
        </p:spPr>
      </p:pic>
    </p:spTree>
    <p:extLst>
      <p:ext uri="{BB962C8B-B14F-4D97-AF65-F5344CB8AC3E}">
        <p14:creationId xmlns:p14="http://schemas.microsoft.com/office/powerpoint/2010/main" val="67301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9010-D2D5-3144-BEEA-CF53FFDD1E2F}"/>
              </a:ext>
            </a:extLst>
          </p:cNvPr>
          <p:cNvSpPr>
            <a:spLocks noGrp="1"/>
          </p:cNvSpPr>
          <p:nvPr>
            <p:ph type="title"/>
          </p:nvPr>
        </p:nvSpPr>
        <p:spPr>
          <a:xfrm>
            <a:off x="838200" y="-57350"/>
            <a:ext cx="10515600" cy="1325563"/>
          </a:xfrm>
        </p:spPr>
        <p:txBody>
          <a:bodyPr/>
          <a:lstStyle/>
          <a:p>
            <a:r>
              <a:rPr lang="en-US" dirty="0"/>
              <a:t>DOE / NSF perspectives from yesterday</a:t>
            </a:r>
          </a:p>
        </p:txBody>
      </p:sp>
      <p:sp>
        <p:nvSpPr>
          <p:cNvPr id="3" name="Content Placeholder 2">
            <a:extLst>
              <a:ext uri="{FF2B5EF4-FFF2-40B4-BE49-F238E27FC236}">
                <a16:creationId xmlns:a16="http://schemas.microsoft.com/office/drawing/2014/main" id="{9E534064-E937-FE49-A772-859ED251C8DE}"/>
              </a:ext>
            </a:extLst>
          </p:cNvPr>
          <p:cNvSpPr>
            <a:spLocks noGrp="1"/>
          </p:cNvSpPr>
          <p:nvPr>
            <p:ph idx="1"/>
          </p:nvPr>
        </p:nvSpPr>
        <p:spPr>
          <a:xfrm>
            <a:off x="2350787" y="1268213"/>
            <a:ext cx="9386104" cy="4486275"/>
          </a:xfrm>
        </p:spPr>
        <p:txBody>
          <a:bodyPr>
            <a:normAutofit lnSpcReduction="10000"/>
          </a:bodyPr>
          <a:lstStyle/>
          <a:p>
            <a:r>
              <a:rPr lang="en-US" dirty="0"/>
              <a:t>Jim Siegrist (DOE):</a:t>
            </a:r>
          </a:p>
          <a:p>
            <a:pPr lvl="1"/>
            <a:r>
              <a:rPr lang="en-US" dirty="0"/>
              <a:t>Bickering scientists get nothing.</a:t>
            </a:r>
          </a:p>
          <a:p>
            <a:pPr lvl="1"/>
            <a:r>
              <a:rPr lang="en-US" dirty="0"/>
              <a:t>Let 1000 flowers bloom!</a:t>
            </a:r>
          </a:p>
          <a:p>
            <a:pPr lvl="1"/>
            <a:r>
              <a:rPr lang="en-US" dirty="0"/>
              <a:t>Particular need for $30-100M scale projects</a:t>
            </a:r>
          </a:p>
          <a:p>
            <a:pPr lvl="1"/>
            <a:r>
              <a:rPr lang="en-US" dirty="0"/>
              <a:t>Use imagination – partner with NASA for moon-based experiments?</a:t>
            </a:r>
          </a:p>
          <a:p>
            <a:pPr lvl="1"/>
            <a:r>
              <a:rPr lang="en-US" dirty="0"/>
              <a:t>Cover as much dark matter parameter space as possible.</a:t>
            </a:r>
          </a:p>
          <a:p>
            <a:pPr marL="457200" lvl="1" indent="0">
              <a:buNone/>
            </a:pPr>
            <a:endParaRPr lang="en-US" dirty="0"/>
          </a:p>
          <a:p>
            <a:r>
              <a:rPr lang="en-US" dirty="0"/>
              <a:t>Saul Gonzales (NSF):</a:t>
            </a:r>
          </a:p>
          <a:p>
            <a:pPr lvl="1"/>
            <a:r>
              <a:rPr lang="en-US" dirty="0"/>
              <a:t>Program will be aligned to community-driven needs, agency goals, national priorities</a:t>
            </a:r>
          </a:p>
          <a:p>
            <a:pPr lvl="1"/>
            <a:r>
              <a:rPr lang="en-US" dirty="0"/>
              <a:t>Various answers on DOE-NSF collaboration:  Agency will follow the science priorities of the community when considering new initiatives</a:t>
            </a:r>
          </a:p>
        </p:txBody>
      </p:sp>
      <p:pic>
        <p:nvPicPr>
          <p:cNvPr id="5" name="Picture 4">
            <a:extLst>
              <a:ext uri="{FF2B5EF4-FFF2-40B4-BE49-F238E27FC236}">
                <a16:creationId xmlns:a16="http://schemas.microsoft.com/office/drawing/2014/main" id="{59BC2628-8F6B-4847-B6AA-4E87E52A293C}"/>
              </a:ext>
            </a:extLst>
          </p:cNvPr>
          <p:cNvPicPr>
            <a:picLocks noChangeAspect="1"/>
          </p:cNvPicPr>
          <p:nvPr/>
        </p:nvPicPr>
        <p:blipFill>
          <a:blip r:embed="rId2"/>
          <a:stretch>
            <a:fillRect/>
          </a:stretch>
        </p:blipFill>
        <p:spPr>
          <a:xfrm>
            <a:off x="119444" y="3885830"/>
            <a:ext cx="2125824" cy="2125824"/>
          </a:xfrm>
          <a:prstGeom prst="rect">
            <a:avLst/>
          </a:prstGeom>
        </p:spPr>
      </p:pic>
      <p:sp>
        <p:nvSpPr>
          <p:cNvPr id="6" name="TextBox 5">
            <a:extLst>
              <a:ext uri="{FF2B5EF4-FFF2-40B4-BE49-F238E27FC236}">
                <a16:creationId xmlns:a16="http://schemas.microsoft.com/office/drawing/2014/main" id="{783B671C-A41A-2846-9E01-932E86EFD344}"/>
              </a:ext>
            </a:extLst>
          </p:cNvPr>
          <p:cNvSpPr txBox="1"/>
          <p:nvPr/>
        </p:nvSpPr>
        <p:spPr>
          <a:xfrm>
            <a:off x="2628358" y="5957688"/>
            <a:ext cx="9214051" cy="707886"/>
          </a:xfrm>
          <a:prstGeom prst="rect">
            <a:avLst/>
          </a:prstGeom>
          <a:solidFill>
            <a:srgbClr val="FFFF00"/>
          </a:solidFill>
        </p:spPr>
        <p:txBody>
          <a:bodyPr wrap="square" rtlCol="0">
            <a:spAutoFit/>
          </a:bodyPr>
          <a:lstStyle/>
          <a:p>
            <a:r>
              <a:rPr lang="en-US" sz="2000" b="1" dirty="0"/>
              <a:t>Don’t feel constrained by programmatic aspects of the agencies – these will change (slowly) in response to community science priorities.  We are the stakeholders!</a:t>
            </a:r>
          </a:p>
        </p:txBody>
      </p:sp>
      <p:pic>
        <p:nvPicPr>
          <p:cNvPr id="7" name="Picture 6">
            <a:extLst>
              <a:ext uri="{FF2B5EF4-FFF2-40B4-BE49-F238E27FC236}">
                <a16:creationId xmlns:a16="http://schemas.microsoft.com/office/drawing/2014/main" id="{14AAAE43-DB3C-004E-A1F0-ADE5299C243A}"/>
              </a:ext>
            </a:extLst>
          </p:cNvPr>
          <p:cNvPicPr>
            <a:picLocks noChangeAspect="1"/>
          </p:cNvPicPr>
          <p:nvPr/>
        </p:nvPicPr>
        <p:blipFill>
          <a:blip r:embed="rId3"/>
          <a:stretch>
            <a:fillRect/>
          </a:stretch>
        </p:blipFill>
        <p:spPr>
          <a:xfrm>
            <a:off x="197556" y="1076715"/>
            <a:ext cx="1969600" cy="2626133"/>
          </a:xfrm>
          <a:prstGeom prst="rect">
            <a:avLst/>
          </a:prstGeom>
        </p:spPr>
      </p:pic>
    </p:spTree>
    <p:extLst>
      <p:ext uri="{BB962C8B-B14F-4D97-AF65-F5344CB8AC3E}">
        <p14:creationId xmlns:p14="http://schemas.microsoft.com/office/powerpoint/2010/main" val="109332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5DD33-1914-DB4B-950B-3FD0D53C75C8}"/>
              </a:ext>
            </a:extLst>
          </p:cNvPr>
          <p:cNvPicPr>
            <a:picLocks noChangeAspect="1"/>
          </p:cNvPicPr>
          <p:nvPr/>
        </p:nvPicPr>
        <p:blipFill>
          <a:blip r:embed="rId2"/>
          <a:stretch>
            <a:fillRect/>
          </a:stretch>
        </p:blipFill>
        <p:spPr>
          <a:xfrm>
            <a:off x="4115765" y="800823"/>
            <a:ext cx="8076235" cy="6057177"/>
          </a:xfrm>
          <a:prstGeom prst="rect">
            <a:avLst/>
          </a:prstGeom>
        </p:spPr>
      </p:pic>
      <p:sp>
        <p:nvSpPr>
          <p:cNvPr id="6" name="TextBox 5">
            <a:extLst>
              <a:ext uri="{FF2B5EF4-FFF2-40B4-BE49-F238E27FC236}">
                <a16:creationId xmlns:a16="http://schemas.microsoft.com/office/drawing/2014/main" id="{9B49046D-75CA-9A4D-B2D9-CACDC611C870}"/>
              </a:ext>
            </a:extLst>
          </p:cNvPr>
          <p:cNvSpPr txBox="1"/>
          <p:nvPr/>
        </p:nvSpPr>
        <p:spPr>
          <a:xfrm>
            <a:off x="134073" y="3255765"/>
            <a:ext cx="3946967" cy="2031325"/>
          </a:xfrm>
          <a:prstGeom prst="rect">
            <a:avLst/>
          </a:prstGeom>
          <a:noFill/>
        </p:spPr>
        <p:txBody>
          <a:bodyPr wrap="square" rtlCol="0">
            <a:spAutoFit/>
          </a:bodyPr>
          <a:lstStyle/>
          <a:p>
            <a:pPr marL="342900" indent="-342900">
              <a:buFont typeface="+mj-lt"/>
              <a:buAutoNum type="arabicPeriod"/>
            </a:pPr>
            <a:r>
              <a:rPr lang="en-US" dirty="0"/>
              <a:t>Engage with CF topical groups via Slack, ongoing telecons, workshops</a:t>
            </a:r>
          </a:p>
          <a:p>
            <a:pPr marL="342900" indent="-342900">
              <a:buFont typeface="+mj-lt"/>
              <a:buAutoNum type="arabicPeriod"/>
            </a:pPr>
            <a:endParaRPr lang="en-US" dirty="0"/>
          </a:p>
          <a:p>
            <a:pPr marL="342900" indent="-342900">
              <a:buFont typeface="+mj-lt"/>
              <a:buAutoNum type="arabicPeriod"/>
            </a:pPr>
            <a:r>
              <a:rPr lang="en-US" dirty="0"/>
              <a:t>Prepare white papers as references for final Snowmass report.  </a:t>
            </a:r>
            <a:r>
              <a:rPr lang="en-US" b="1" dirty="0"/>
              <a:t>This does not replace item #1 above. </a:t>
            </a:r>
          </a:p>
          <a:p>
            <a:endParaRPr lang="en-US" dirty="0"/>
          </a:p>
        </p:txBody>
      </p:sp>
      <p:pic>
        <p:nvPicPr>
          <p:cNvPr id="7" name="Picture 6">
            <a:extLst>
              <a:ext uri="{FF2B5EF4-FFF2-40B4-BE49-F238E27FC236}">
                <a16:creationId xmlns:a16="http://schemas.microsoft.com/office/drawing/2014/main" id="{C1850F03-B16B-2C44-A1A5-88280A5F5B65}"/>
              </a:ext>
            </a:extLst>
          </p:cNvPr>
          <p:cNvPicPr>
            <a:picLocks noChangeAspect="1"/>
          </p:cNvPicPr>
          <p:nvPr/>
        </p:nvPicPr>
        <p:blipFill>
          <a:blip r:embed="rId3"/>
          <a:stretch>
            <a:fillRect/>
          </a:stretch>
        </p:blipFill>
        <p:spPr>
          <a:xfrm>
            <a:off x="786675" y="1447619"/>
            <a:ext cx="1921801" cy="1696653"/>
          </a:xfrm>
          <a:prstGeom prst="rect">
            <a:avLst/>
          </a:prstGeom>
        </p:spPr>
      </p:pic>
      <p:sp>
        <p:nvSpPr>
          <p:cNvPr id="8" name="Rectangle 7">
            <a:extLst>
              <a:ext uri="{FF2B5EF4-FFF2-40B4-BE49-F238E27FC236}">
                <a16:creationId xmlns:a16="http://schemas.microsoft.com/office/drawing/2014/main" id="{75E881DC-A0E2-8F47-8191-95B9ECC12022}"/>
              </a:ext>
            </a:extLst>
          </p:cNvPr>
          <p:cNvSpPr/>
          <p:nvPr/>
        </p:nvSpPr>
        <p:spPr>
          <a:xfrm>
            <a:off x="3959122" y="1391872"/>
            <a:ext cx="45719" cy="546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0B872B-D3E1-5649-A81C-9AD65C8F2B2F}"/>
              </a:ext>
            </a:extLst>
          </p:cNvPr>
          <p:cNvSpPr txBox="1"/>
          <p:nvPr/>
        </p:nvSpPr>
        <p:spPr>
          <a:xfrm>
            <a:off x="362481" y="5521124"/>
            <a:ext cx="3368233" cy="646331"/>
          </a:xfrm>
          <a:prstGeom prst="rect">
            <a:avLst/>
          </a:prstGeom>
          <a:solidFill>
            <a:srgbClr val="FFFF00"/>
          </a:solidFill>
        </p:spPr>
        <p:txBody>
          <a:bodyPr wrap="square" rtlCol="0">
            <a:spAutoFit/>
          </a:bodyPr>
          <a:lstStyle/>
          <a:p>
            <a:r>
              <a:rPr lang="en-US" dirty="0"/>
              <a:t>Logistics discussion at Wednesday afternoon CF meeting</a:t>
            </a:r>
          </a:p>
        </p:txBody>
      </p:sp>
      <p:sp>
        <p:nvSpPr>
          <p:cNvPr id="2" name="Title 1">
            <a:extLst>
              <a:ext uri="{FF2B5EF4-FFF2-40B4-BE49-F238E27FC236}">
                <a16:creationId xmlns:a16="http://schemas.microsoft.com/office/drawing/2014/main" id="{ED6D67AE-B6D6-634D-AC00-3846E8FC1240}"/>
              </a:ext>
            </a:extLst>
          </p:cNvPr>
          <p:cNvSpPr>
            <a:spLocks noGrp="1"/>
          </p:cNvSpPr>
          <p:nvPr>
            <p:ph type="title"/>
          </p:nvPr>
        </p:nvSpPr>
        <p:spPr>
          <a:xfrm>
            <a:off x="676154" y="66309"/>
            <a:ext cx="10515600" cy="1325563"/>
          </a:xfrm>
        </p:spPr>
        <p:txBody>
          <a:bodyPr>
            <a:normAutofit/>
          </a:bodyPr>
          <a:lstStyle/>
          <a:p>
            <a:r>
              <a:rPr lang="en-US" sz="3200" dirty="0"/>
              <a:t>By tradition, most of the Snowmass study happens prior to the CSS meeting in July, 2021</a:t>
            </a:r>
          </a:p>
        </p:txBody>
      </p:sp>
    </p:spTree>
    <p:extLst>
      <p:ext uri="{BB962C8B-B14F-4D97-AF65-F5344CB8AC3E}">
        <p14:creationId xmlns:p14="http://schemas.microsoft.com/office/powerpoint/2010/main" val="250939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C51B-5259-CE4F-B251-D5F02C77EB3C}"/>
              </a:ext>
            </a:extLst>
          </p:cNvPr>
          <p:cNvSpPr>
            <a:spLocks noGrp="1"/>
          </p:cNvSpPr>
          <p:nvPr>
            <p:ph type="title"/>
          </p:nvPr>
        </p:nvSpPr>
        <p:spPr/>
        <p:txBody>
          <a:bodyPr/>
          <a:lstStyle/>
          <a:p>
            <a:r>
              <a:rPr lang="en-US" dirty="0"/>
              <a:t>What to do at this CPM meeting?</a:t>
            </a:r>
          </a:p>
        </p:txBody>
      </p:sp>
      <p:sp>
        <p:nvSpPr>
          <p:cNvPr id="3" name="Content Placeholder 2">
            <a:extLst>
              <a:ext uri="{FF2B5EF4-FFF2-40B4-BE49-F238E27FC236}">
                <a16:creationId xmlns:a16="http://schemas.microsoft.com/office/drawing/2014/main" id="{17774E90-EF30-0544-B348-746366967223}"/>
              </a:ext>
            </a:extLst>
          </p:cNvPr>
          <p:cNvSpPr>
            <a:spLocks noGrp="1"/>
          </p:cNvSpPr>
          <p:nvPr>
            <p:ph idx="1"/>
          </p:nvPr>
        </p:nvSpPr>
        <p:spPr>
          <a:xfrm>
            <a:off x="838200" y="1914525"/>
            <a:ext cx="10515600" cy="4351338"/>
          </a:xfrm>
        </p:spPr>
        <p:txBody>
          <a:bodyPr>
            <a:normAutofit lnSpcReduction="10000"/>
          </a:bodyPr>
          <a:lstStyle/>
          <a:p>
            <a:r>
              <a:rPr lang="en-US" dirty="0"/>
              <a:t>Engage with others within Cosmic Frontier</a:t>
            </a:r>
          </a:p>
          <a:p>
            <a:pPr lvl="1"/>
            <a:r>
              <a:rPr lang="en-US" dirty="0"/>
              <a:t>Topical groups have been mostly organized by science specifically to focus the discussions on science topics</a:t>
            </a:r>
          </a:p>
          <a:p>
            <a:r>
              <a:rPr lang="en-US" dirty="0"/>
              <a:t>Engage with others in other frontiers</a:t>
            </a:r>
          </a:p>
          <a:p>
            <a:pPr lvl="1"/>
            <a:r>
              <a:rPr lang="en-US" dirty="0"/>
              <a:t>Cross-frontier breakout sessions have been mostly organized by science topics</a:t>
            </a:r>
          </a:p>
          <a:p>
            <a:pPr lvl="1"/>
            <a:r>
              <a:rPr lang="en-US" dirty="0"/>
              <a:t>Free exchange of ideas across sub-communities is vital to prepare a unified community report.</a:t>
            </a:r>
          </a:p>
          <a:p>
            <a:pPr lvl="1"/>
            <a:endParaRPr lang="en-US" dirty="0"/>
          </a:p>
          <a:p>
            <a:r>
              <a:rPr lang="en-US" dirty="0"/>
              <a:t>Attend sessions relevant to you and see what they are doing.</a:t>
            </a:r>
          </a:p>
          <a:p>
            <a:r>
              <a:rPr lang="en-US" dirty="0"/>
              <a:t>Figure out what are the next steps to accomplish your goals</a:t>
            </a:r>
          </a:p>
          <a:p>
            <a:pPr lvl="1"/>
            <a:r>
              <a:rPr lang="en-US" dirty="0"/>
              <a:t>Ask us and topical group conveners if unclear</a:t>
            </a:r>
          </a:p>
          <a:p>
            <a:pPr lvl="1"/>
            <a:endParaRPr lang="en-US" dirty="0"/>
          </a:p>
        </p:txBody>
      </p:sp>
      <p:pic>
        <p:nvPicPr>
          <p:cNvPr id="6" name="Picture 5">
            <a:extLst>
              <a:ext uri="{FF2B5EF4-FFF2-40B4-BE49-F238E27FC236}">
                <a16:creationId xmlns:a16="http://schemas.microsoft.com/office/drawing/2014/main" id="{BCF56F19-C2F8-A243-B0DC-5BB794A14EC1}"/>
              </a:ext>
            </a:extLst>
          </p:cNvPr>
          <p:cNvPicPr>
            <a:picLocks noChangeAspect="1"/>
          </p:cNvPicPr>
          <p:nvPr/>
        </p:nvPicPr>
        <p:blipFill>
          <a:blip r:embed="rId2"/>
          <a:stretch>
            <a:fillRect/>
          </a:stretch>
        </p:blipFill>
        <p:spPr>
          <a:xfrm>
            <a:off x="8559800" y="0"/>
            <a:ext cx="3632200" cy="2235200"/>
          </a:xfrm>
          <a:prstGeom prst="rect">
            <a:avLst/>
          </a:prstGeom>
        </p:spPr>
      </p:pic>
    </p:spTree>
    <p:extLst>
      <p:ext uri="{BB962C8B-B14F-4D97-AF65-F5344CB8AC3E}">
        <p14:creationId xmlns:p14="http://schemas.microsoft.com/office/powerpoint/2010/main" val="231862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4B88-6478-1748-80C8-EC8DA51FC926}"/>
              </a:ext>
            </a:extLst>
          </p:cNvPr>
          <p:cNvSpPr>
            <a:spLocks noGrp="1"/>
          </p:cNvSpPr>
          <p:nvPr>
            <p:ph type="title"/>
          </p:nvPr>
        </p:nvSpPr>
        <p:spPr>
          <a:xfrm>
            <a:off x="838200" y="365125"/>
            <a:ext cx="7102033" cy="1325563"/>
          </a:xfrm>
        </p:spPr>
        <p:txBody>
          <a:bodyPr>
            <a:normAutofit fontScale="90000"/>
          </a:bodyPr>
          <a:lstStyle/>
          <a:p>
            <a:r>
              <a:rPr lang="en-US" dirty="0"/>
              <a:t>Most Snowmass communications are done via Slack</a:t>
            </a:r>
          </a:p>
        </p:txBody>
      </p:sp>
      <p:sp>
        <p:nvSpPr>
          <p:cNvPr id="3" name="Content Placeholder 2">
            <a:extLst>
              <a:ext uri="{FF2B5EF4-FFF2-40B4-BE49-F238E27FC236}">
                <a16:creationId xmlns:a16="http://schemas.microsoft.com/office/drawing/2014/main" id="{67A1564E-7191-C248-A068-7CBE4049975D}"/>
              </a:ext>
            </a:extLst>
          </p:cNvPr>
          <p:cNvSpPr>
            <a:spLocks noGrp="1"/>
          </p:cNvSpPr>
          <p:nvPr>
            <p:ph idx="1"/>
          </p:nvPr>
        </p:nvSpPr>
        <p:spPr>
          <a:xfrm>
            <a:off x="838200" y="1941372"/>
            <a:ext cx="6245506" cy="4351338"/>
          </a:xfrm>
        </p:spPr>
        <p:txBody>
          <a:bodyPr/>
          <a:lstStyle/>
          <a:p>
            <a:r>
              <a:rPr lang="en-US" dirty="0"/>
              <a:t>Sign up instructions at bottom of </a:t>
            </a:r>
            <a:r>
              <a:rPr lang="en-US" dirty="0">
                <a:hlinkClick r:id="rId2"/>
              </a:rPr>
              <a:t>https://snowmass21.org</a:t>
            </a:r>
            <a:endParaRPr lang="en-US" dirty="0"/>
          </a:p>
          <a:p>
            <a:endParaRPr lang="en-US" dirty="0"/>
          </a:p>
          <a:p>
            <a:r>
              <a:rPr lang="en-US" dirty="0"/>
              <a:t>Topical group discussions </a:t>
            </a:r>
          </a:p>
          <a:p>
            <a:r>
              <a:rPr lang="en-US" dirty="0"/>
              <a:t>Science topic discussions</a:t>
            </a:r>
          </a:p>
          <a:p>
            <a:r>
              <a:rPr lang="en-US" dirty="0"/>
              <a:t>CPM questions/answers and spontaneous breakout sessions</a:t>
            </a:r>
          </a:p>
        </p:txBody>
      </p:sp>
      <p:pic>
        <p:nvPicPr>
          <p:cNvPr id="4" name="Picture 3">
            <a:extLst>
              <a:ext uri="{FF2B5EF4-FFF2-40B4-BE49-F238E27FC236}">
                <a16:creationId xmlns:a16="http://schemas.microsoft.com/office/drawing/2014/main" id="{F08D2533-E4F9-334D-B7E6-0171C88C0FBF}"/>
              </a:ext>
            </a:extLst>
          </p:cNvPr>
          <p:cNvPicPr>
            <a:picLocks noChangeAspect="1"/>
          </p:cNvPicPr>
          <p:nvPr/>
        </p:nvPicPr>
        <p:blipFill>
          <a:blip r:embed="rId3"/>
          <a:stretch>
            <a:fillRect/>
          </a:stretch>
        </p:blipFill>
        <p:spPr>
          <a:xfrm>
            <a:off x="8196146" y="0"/>
            <a:ext cx="3995854" cy="6858000"/>
          </a:xfrm>
          <a:prstGeom prst="rect">
            <a:avLst/>
          </a:prstGeom>
        </p:spPr>
      </p:pic>
    </p:spTree>
    <p:extLst>
      <p:ext uri="{BB962C8B-B14F-4D97-AF65-F5344CB8AC3E}">
        <p14:creationId xmlns:p14="http://schemas.microsoft.com/office/powerpoint/2010/main" val="289356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50F0-3B37-7C42-9357-E1FCA3BD562C}"/>
              </a:ext>
            </a:extLst>
          </p:cNvPr>
          <p:cNvSpPr>
            <a:spLocks noGrp="1"/>
          </p:cNvSpPr>
          <p:nvPr>
            <p:ph type="title"/>
          </p:nvPr>
        </p:nvSpPr>
        <p:spPr>
          <a:xfrm>
            <a:off x="9409909" y="217004"/>
            <a:ext cx="2667000" cy="2463386"/>
          </a:xfrm>
        </p:spPr>
        <p:txBody>
          <a:bodyPr>
            <a:normAutofit fontScale="90000"/>
          </a:bodyPr>
          <a:lstStyle/>
          <a:p>
            <a:r>
              <a:rPr lang="en-US" dirty="0"/>
              <a:t>Cosmic Frontier topical groups</a:t>
            </a:r>
          </a:p>
        </p:txBody>
      </p:sp>
      <p:sp>
        <p:nvSpPr>
          <p:cNvPr id="3" name="Content Placeholder 2">
            <a:extLst>
              <a:ext uri="{FF2B5EF4-FFF2-40B4-BE49-F238E27FC236}">
                <a16:creationId xmlns:a16="http://schemas.microsoft.com/office/drawing/2014/main" id="{31CA92EC-2CF8-DE41-B5EE-BC3E4F60D9A6}"/>
              </a:ext>
            </a:extLst>
          </p:cNvPr>
          <p:cNvSpPr>
            <a:spLocks noGrp="1"/>
          </p:cNvSpPr>
          <p:nvPr>
            <p:ph idx="1"/>
          </p:nvPr>
        </p:nvSpPr>
        <p:spPr>
          <a:xfrm>
            <a:off x="115091" y="205547"/>
            <a:ext cx="10515600" cy="5835926"/>
          </a:xfrm>
        </p:spPr>
        <p:txBody>
          <a:bodyPr>
            <a:noAutofit/>
          </a:bodyPr>
          <a:lstStyle/>
          <a:p>
            <a:r>
              <a:rPr lang="en-US" sz="1600" b="1" dirty="0"/>
              <a:t>CF1. Dark Matter: Particle-like</a:t>
            </a:r>
          </a:p>
          <a:p>
            <a:pPr lvl="1"/>
            <a:r>
              <a:rPr lang="en-US" sz="1600" dirty="0"/>
              <a:t>Jodi Cooley (SMU), </a:t>
            </a:r>
            <a:r>
              <a:rPr lang="en-US" sz="1600" dirty="0" err="1"/>
              <a:t>Tongyan</a:t>
            </a:r>
            <a:r>
              <a:rPr lang="en-US" sz="1600" dirty="0"/>
              <a:t> Lin (UCSD), Hugh Lippincott (UCSB), and Tracy </a:t>
            </a:r>
            <a:r>
              <a:rPr lang="en-US" sz="1600" dirty="0" err="1"/>
              <a:t>Slatyer</a:t>
            </a:r>
            <a:r>
              <a:rPr lang="en-US" sz="1600" dirty="0"/>
              <a:t> (MIT) </a:t>
            </a:r>
          </a:p>
          <a:p>
            <a:pPr lvl="1"/>
            <a:r>
              <a:rPr lang="en-US" sz="1600" dirty="0"/>
              <a:t>#cf01-dark_matter_particle</a:t>
            </a:r>
          </a:p>
          <a:p>
            <a:r>
              <a:rPr lang="en-US" sz="1600" b="1" dirty="0"/>
              <a:t>CF2. Dark Matter: Wave-like</a:t>
            </a:r>
          </a:p>
          <a:p>
            <a:pPr lvl="1"/>
            <a:r>
              <a:rPr lang="en-US" sz="1600" dirty="0"/>
              <a:t>Joerg </a:t>
            </a:r>
            <a:r>
              <a:rPr lang="en-US" sz="1600" dirty="0" err="1"/>
              <a:t>Jaeckel</a:t>
            </a:r>
            <a:r>
              <a:rPr lang="en-US" sz="1600" dirty="0"/>
              <a:t> (Heidelberg), Gray </a:t>
            </a:r>
            <a:r>
              <a:rPr lang="en-US" sz="1600" dirty="0" err="1"/>
              <a:t>Rybka</a:t>
            </a:r>
            <a:r>
              <a:rPr lang="en-US" sz="1600" dirty="0"/>
              <a:t> (UW), Lindley Winslow (MIT)</a:t>
            </a:r>
          </a:p>
          <a:p>
            <a:pPr lvl="1"/>
            <a:r>
              <a:rPr lang="en-US" sz="1600" dirty="0"/>
              <a:t> #cf02-dark_matter_wave</a:t>
            </a:r>
          </a:p>
          <a:p>
            <a:r>
              <a:rPr lang="en-US" sz="1600" b="1" dirty="0"/>
              <a:t>CF3. Dark Matter: Cosmic Probes</a:t>
            </a:r>
          </a:p>
          <a:p>
            <a:pPr lvl="1"/>
            <a:r>
              <a:rPr lang="en-US" sz="1600" dirty="0"/>
              <a:t>Alex </a:t>
            </a:r>
            <a:r>
              <a:rPr lang="en-US" sz="1600" dirty="0" err="1"/>
              <a:t>Drlica</a:t>
            </a:r>
            <a:r>
              <a:rPr lang="en-US" sz="1600" dirty="0"/>
              <a:t>-Wagner (Fermilab), Chanda Prescod-Weinstein (UNH), </a:t>
            </a:r>
            <a:r>
              <a:rPr lang="en-US" sz="1600" dirty="0" err="1"/>
              <a:t>Haibo</a:t>
            </a:r>
            <a:r>
              <a:rPr lang="en-US" sz="1600" dirty="0"/>
              <a:t> Yu (UCR)</a:t>
            </a:r>
          </a:p>
          <a:p>
            <a:pPr lvl="1"/>
            <a:r>
              <a:rPr lang="en-US" sz="1600" dirty="0"/>
              <a:t> #cf03-dark_matter_cosmic</a:t>
            </a:r>
          </a:p>
          <a:p>
            <a:r>
              <a:rPr lang="en-US" sz="1600" b="1" dirty="0"/>
              <a:t>CF4. Dark Energy and Cosmic Acceleration: The Modern Universe</a:t>
            </a:r>
          </a:p>
          <a:p>
            <a:pPr lvl="1"/>
            <a:r>
              <a:rPr lang="en-US" sz="1600" dirty="0"/>
              <a:t>Jeffrey Newman (Pittsburgh), Masao </a:t>
            </a:r>
            <a:r>
              <a:rPr lang="en-US" sz="1600" dirty="0" err="1"/>
              <a:t>Sako</a:t>
            </a:r>
            <a:r>
              <a:rPr lang="en-US" sz="1600" dirty="0"/>
              <a:t> (Penn), </a:t>
            </a:r>
            <a:r>
              <a:rPr lang="en-US" sz="1600" dirty="0" err="1"/>
              <a:t>Anže</a:t>
            </a:r>
            <a:r>
              <a:rPr lang="en-US" sz="1600" dirty="0"/>
              <a:t> </a:t>
            </a:r>
            <a:r>
              <a:rPr lang="en-US" sz="1600" dirty="0" err="1"/>
              <a:t>Slosar</a:t>
            </a:r>
            <a:r>
              <a:rPr lang="en-US" sz="1600" dirty="0"/>
              <a:t> (BNL)</a:t>
            </a:r>
          </a:p>
          <a:p>
            <a:pPr lvl="1"/>
            <a:r>
              <a:rPr lang="en-US" sz="1600" dirty="0"/>
              <a:t> #cf04-dark_energy_modern</a:t>
            </a:r>
          </a:p>
          <a:p>
            <a:r>
              <a:rPr lang="en-US" sz="1600" b="1" dirty="0"/>
              <a:t>CF5: Dark Energy and Cosmic Acceleration:  Cosmic Dawn and Before</a:t>
            </a:r>
          </a:p>
          <a:p>
            <a:pPr lvl="1"/>
            <a:r>
              <a:rPr lang="en-US" sz="1600" dirty="0"/>
              <a:t>Clarence Chang (ANL), Laura Newburgh (Yale), Deirdre Shoemaker (Georgia Tech)</a:t>
            </a:r>
          </a:p>
          <a:p>
            <a:pPr lvl="1"/>
            <a:r>
              <a:rPr lang="en-US" sz="1600" dirty="0"/>
              <a:t>#cf05-dark_energy_dawn</a:t>
            </a:r>
          </a:p>
          <a:p>
            <a:r>
              <a:rPr lang="en-US" sz="1600" b="1" dirty="0"/>
              <a:t>CF6. Dark Energy and Cosmic Acceleration: Complementarity of Probes and New Facilities</a:t>
            </a:r>
          </a:p>
          <a:p>
            <a:pPr lvl="1"/>
            <a:r>
              <a:rPr lang="en-US" sz="1600" dirty="0" err="1"/>
              <a:t>Chihway</a:t>
            </a:r>
            <a:r>
              <a:rPr lang="en-US" sz="1600" dirty="0"/>
              <a:t> Chang (Chicago), Brenna </a:t>
            </a:r>
            <a:r>
              <a:rPr lang="en-US" sz="1600" dirty="0" err="1"/>
              <a:t>Flaugher</a:t>
            </a:r>
            <a:r>
              <a:rPr lang="en-US" sz="1600" dirty="0"/>
              <a:t> (Fermilab), David Schlegel (LBNL)</a:t>
            </a:r>
          </a:p>
          <a:p>
            <a:pPr lvl="1"/>
            <a:r>
              <a:rPr lang="en-US" sz="1600" dirty="0"/>
              <a:t> #cf06-dark_energy_comp</a:t>
            </a:r>
          </a:p>
          <a:p>
            <a:r>
              <a:rPr lang="en-US" sz="1600" b="1" dirty="0"/>
              <a:t>CF7. Cosmic Probes of Fundamental Physics</a:t>
            </a:r>
          </a:p>
          <a:p>
            <a:pPr lvl="1"/>
            <a:r>
              <a:rPr lang="en-US" sz="1600" dirty="0"/>
              <a:t>Rana Adhikari (Caltech), Luis </a:t>
            </a:r>
            <a:r>
              <a:rPr lang="en-US" sz="1600" dirty="0" err="1"/>
              <a:t>Anchordoqui</a:t>
            </a:r>
            <a:r>
              <a:rPr lang="en-US" sz="1600" dirty="0"/>
              <a:t> (CUNY), </a:t>
            </a:r>
            <a:r>
              <a:rPr lang="en-US" sz="1600" dirty="0" err="1"/>
              <a:t>Ke</a:t>
            </a:r>
            <a:r>
              <a:rPr lang="en-US" sz="1600" dirty="0"/>
              <a:t> Fang (UW-Madison), B.S. </a:t>
            </a:r>
            <a:r>
              <a:rPr lang="en-US" sz="1600" dirty="0" err="1"/>
              <a:t>Sathyaprakash</a:t>
            </a:r>
            <a:r>
              <a:rPr lang="en-US" sz="1600" dirty="0"/>
              <a:t> (Penn State), Kirsten Tollefson (MSU)</a:t>
            </a:r>
          </a:p>
          <a:p>
            <a:pPr lvl="1"/>
            <a:r>
              <a:rPr lang="en-US" sz="1600" dirty="0"/>
              <a:t> #cf07-cosmic_probes</a:t>
            </a:r>
          </a:p>
        </p:txBody>
      </p:sp>
      <p:sp>
        <p:nvSpPr>
          <p:cNvPr id="4" name="Rectangle 3">
            <a:extLst>
              <a:ext uri="{FF2B5EF4-FFF2-40B4-BE49-F238E27FC236}">
                <a16:creationId xmlns:a16="http://schemas.microsoft.com/office/drawing/2014/main" id="{7BE417E6-717C-D045-99FA-A3C8343092B5}"/>
              </a:ext>
            </a:extLst>
          </p:cNvPr>
          <p:cNvSpPr/>
          <p:nvPr/>
        </p:nvSpPr>
        <p:spPr>
          <a:xfrm>
            <a:off x="8159235" y="2938844"/>
            <a:ext cx="3725443" cy="369332"/>
          </a:xfrm>
          <a:prstGeom prst="rect">
            <a:avLst/>
          </a:prstGeom>
          <a:solidFill>
            <a:srgbClr val="FFFF00"/>
          </a:solidFill>
        </p:spPr>
        <p:txBody>
          <a:bodyPr wrap="none">
            <a:spAutoFit/>
          </a:bodyPr>
          <a:lstStyle/>
          <a:p>
            <a:r>
              <a:rPr lang="en-US" dirty="0"/>
              <a:t>https://snowmass21.org/cosmic/start</a:t>
            </a:r>
          </a:p>
        </p:txBody>
      </p:sp>
    </p:spTree>
    <p:extLst>
      <p:ext uri="{BB962C8B-B14F-4D97-AF65-F5344CB8AC3E}">
        <p14:creationId xmlns:p14="http://schemas.microsoft.com/office/powerpoint/2010/main" val="19404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817</Words>
  <Application>Microsoft Macintosh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Cosmic Frontier Introduction Snowmass CPM Session #3</vt:lpstr>
      <vt:lpstr>What is Snowmass?</vt:lpstr>
      <vt:lpstr>“How to Snowmass” by Chris Quigg</vt:lpstr>
      <vt:lpstr>There are many viable strategies for the next decade of experiments</vt:lpstr>
      <vt:lpstr>DOE / NSF perspectives from yesterday</vt:lpstr>
      <vt:lpstr>By tradition, most of the Snowmass study happens prior to the CSS meeting in July, 2021</vt:lpstr>
      <vt:lpstr>What to do at this CPM meeting?</vt:lpstr>
      <vt:lpstr>Most Snowmass communications are done via Slack</vt:lpstr>
      <vt:lpstr>Cosmic Frontier topical groups</vt:lpstr>
      <vt:lpstr>PowerPoint Presentation</vt:lpstr>
      <vt:lpstr>PowerPoint Presentation</vt:lpstr>
      <vt:lpstr>Cosmic Probes of Fundamental Physics Session 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Frontier Introduction Snowmass CPM Session #3</dc:title>
  <dc:creator>Aaron S Chou</dc:creator>
  <cp:lastModifiedBy>Aaron S Chou</cp:lastModifiedBy>
  <cp:revision>33</cp:revision>
  <dcterms:created xsi:type="dcterms:W3CDTF">2020-10-05T21:52:32Z</dcterms:created>
  <dcterms:modified xsi:type="dcterms:W3CDTF">2020-10-06T15:48:28Z</dcterms:modified>
</cp:coreProperties>
</file>