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68" r:id="rId3"/>
    <p:sldId id="269" r:id="rId4"/>
    <p:sldId id="270" r:id="rId5"/>
    <p:sldId id="258" r:id="rId6"/>
    <p:sldId id="266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4" autoAdjust="0"/>
    <p:restoredTop sz="84965" autoAdjust="0"/>
  </p:normalViewPr>
  <p:slideViewPr>
    <p:cSldViewPr snapToGrid="0" showGuides="1">
      <p:cViewPr varScale="1">
        <p:scale>
          <a:sx n="83" d="100"/>
          <a:sy n="83" d="100"/>
        </p:scale>
        <p:origin x="558" y="90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C5F8B-A3F4-4624-B116-D069D40B16AB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CBC86-F327-4982-AA0D-2511D6FE95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978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CBC86-F327-4982-AA0D-2511D6FE95A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770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calibrated photodiode (Hamamatsu S1337-1010BQ, s/n 61) is used to measure the absolute light intensity. The incoming light is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spreaded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between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SiPM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photodiode by an integrated sphere (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Thorlab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Model IS200-4). </a:t>
            </a:r>
            <a:r>
              <a:rPr lang="en-GB" dirty="0" smtClean="0"/>
              <a:t>The integrating sphere works as a beam splitter and a diffuser.</a:t>
            </a:r>
          </a:p>
          <a:p>
            <a:endParaRPr lang="en-GB" dirty="0" smtClean="0"/>
          </a:p>
          <a:p>
            <a:pPr fontAlgn="base"/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integrating sphere (IS200-4,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Thorlabs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that has its inner surface coated with a diffusely reflecting </a:t>
            </a:r>
          </a:p>
          <a:p>
            <a:pPr fontAlgn="base"/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 – PTFE – is used to redistribute the light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isotropically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over the sphere interior surface.</a:t>
            </a:r>
          </a:p>
          <a:p>
            <a:pPr fontAlgn="base"/>
            <a:endParaRPr lang="en-GB" dirty="0" smtClean="0"/>
          </a:p>
          <a:p>
            <a:r>
              <a:rPr lang="en-GB" dirty="0" smtClean="0"/>
              <a:t>At 400nm = 400 E-9 m we have about 4E-6 W = 4E-6 J/s of power from the plot</a:t>
            </a:r>
            <a:r>
              <a:rPr lang="en-GB" baseline="0" dirty="0" smtClean="0"/>
              <a:t> shown above</a:t>
            </a:r>
          </a:p>
          <a:p>
            <a:r>
              <a:rPr lang="en-GB" baseline="0" dirty="0" smtClean="0"/>
              <a:t>The energy = </a:t>
            </a:r>
            <a:r>
              <a:rPr lang="en-GB" baseline="0" dirty="0" err="1" smtClean="0"/>
              <a:t>hc</a:t>
            </a:r>
            <a:r>
              <a:rPr lang="en-GB" baseline="0" dirty="0" smtClean="0"/>
              <a:t>/lambda = (6.626E-34 </a:t>
            </a:r>
            <a:r>
              <a:rPr lang="en-GB" baseline="0" dirty="0" err="1" smtClean="0"/>
              <a:t>Js</a:t>
            </a:r>
            <a:r>
              <a:rPr lang="en-GB" baseline="0" dirty="0" smtClean="0"/>
              <a:t> * 3E8 m/s )/400E-9m = 4.969E-19 J</a:t>
            </a:r>
          </a:p>
          <a:p>
            <a:r>
              <a:rPr lang="en-GB" baseline="0" dirty="0" smtClean="0"/>
              <a:t>Number of photons= P/E  = 4E-6 / 4.969E-19 = 8.05 E12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57817-9920-4FD8-A53A-6878F3C750C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894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57817-9920-4FD8-A53A-6878F3C750C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294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57817-9920-4FD8-A53A-6878F3C750C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587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57817-9920-4FD8-A53A-6878F3C750C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232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57817-9920-4FD8-A53A-6878F3C750C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525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CBC86-F327-4982-AA0D-2511D6FE95A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589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F7E0E-839E-49C9-B522-ECFD3D561C06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2E78-82F2-475F-A7D8-0CCA7F735C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562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F7E0E-839E-49C9-B522-ECFD3D561C06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2E78-82F2-475F-A7D8-0CCA7F735C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571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F7E0E-839E-49C9-B522-ECFD3D561C06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2E78-82F2-475F-A7D8-0CCA7F735C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670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F7E0E-839E-49C9-B522-ECFD3D561C06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2E78-82F2-475F-A7D8-0CCA7F735C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757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F7E0E-839E-49C9-B522-ECFD3D561C06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2E78-82F2-475F-A7D8-0CCA7F735C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514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F7E0E-839E-49C9-B522-ECFD3D561C06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2E78-82F2-475F-A7D8-0CCA7F735C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221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F7E0E-839E-49C9-B522-ECFD3D561C06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2E78-82F2-475F-A7D8-0CCA7F735C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716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F7E0E-839E-49C9-B522-ECFD3D561C06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2E78-82F2-475F-A7D8-0CCA7F735C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602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F7E0E-839E-49C9-B522-ECFD3D561C06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2E78-82F2-475F-A7D8-0CCA7F735C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339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F7E0E-839E-49C9-B522-ECFD3D561C06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2E78-82F2-475F-A7D8-0CCA7F735C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160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F7E0E-839E-49C9-B522-ECFD3D561C06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2E78-82F2-475F-A7D8-0CCA7F735C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364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F7E0E-839E-49C9-B522-ECFD3D561C06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A2E78-82F2-475F-A7D8-0CCA7F735C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183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hamamatsu.com/resources/pdf/ssd/s13360-2050ve_etc_kapd1053e.pdf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thorlabs.com/newgrouppage9.cfm?objectgroup_id=165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815" y="2785535"/>
            <a:ext cx="10865345" cy="2018568"/>
          </a:xfrm>
        </p:spPr>
        <p:txBody>
          <a:bodyPr/>
          <a:lstStyle/>
          <a:p>
            <a:pPr algn="ctr"/>
            <a:r>
              <a:rPr lang="en-GB" b="1" dirty="0" smtClean="0"/>
              <a:t>Some tests with </a:t>
            </a:r>
            <a:r>
              <a:rPr lang="en-GB" b="1" dirty="0" err="1" smtClean="0"/>
              <a:t>XArapuca</a:t>
            </a:r>
            <a:r>
              <a:rPr lang="en-GB" b="1" dirty="0" smtClean="0"/>
              <a:t> module</a:t>
            </a: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 rot="20324538">
            <a:off x="8497820" y="1585425"/>
            <a:ext cx="3504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Working in progress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236171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2902" t="51369" r="22727" b="11604"/>
          <a:stretch/>
        </p:blipFill>
        <p:spPr>
          <a:xfrm>
            <a:off x="1" y="897583"/>
            <a:ext cx="8908026" cy="40673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435917"/>
            <a:ext cx="4283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err="1" smtClean="0">
                <a:solidFill>
                  <a:srgbClr val="FF0000"/>
                </a:solidFill>
              </a:rPr>
              <a:t>SiPM</a:t>
            </a:r>
            <a:r>
              <a:rPr lang="en-GB" sz="2400" b="1" dirty="0" smtClean="0">
                <a:solidFill>
                  <a:srgbClr val="FF0000"/>
                </a:solidFill>
              </a:rPr>
              <a:t> used in </a:t>
            </a:r>
            <a:r>
              <a:rPr lang="en-GB" sz="2400" b="1" dirty="0" err="1" smtClean="0">
                <a:solidFill>
                  <a:srgbClr val="FF0000"/>
                </a:solidFill>
              </a:rPr>
              <a:t>XArapuca</a:t>
            </a:r>
            <a:r>
              <a:rPr lang="en-GB" sz="2400" b="1" dirty="0" smtClean="0">
                <a:solidFill>
                  <a:srgbClr val="FF0000"/>
                </a:solidFill>
              </a:rPr>
              <a:t> modules</a:t>
            </a:r>
            <a:endParaRPr lang="en-GB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6151" y="3961038"/>
            <a:ext cx="2691875" cy="28759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80104" y="2355082"/>
            <a:ext cx="2157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S13360-6050VE</a:t>
            </a:r>
            <a:endParaRPr lang="en-GB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21070" t="30967" r="37424" b="38050"/>
          <a:stretch/>
        </p:blipFill>
        <p:spPr>
          <a:xfrm>
            <a:off x="8612347" y="4389612"/>
            <a:ext cx="3394858" cy="218710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0150" y="6345882"/>
            <a:ext cx="93810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hlinkClick r:id="rId6"/>
              </a:rPr>
              <a:t>https://www.hamamatsu.com/resources/pdf/ssd/s13360-2050ve_etc_kapd1053e.pdf</a:t>
            </a:r>
            <a:endParaRPr lang="en-GB" sz="1400" dirty="0"/>
          </a:p>
        </p:txBody>
      </p:sp>
      <p:pic>
        <p:nvPicPr>
          <p:cNvPr id="5122" name="Picture 2" descr="nul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136" y="897582"/>
            <a:ext cx="1485900" cy="148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5214339"/>
            <a:ext cx="4726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4-SiPMs per channel </a:t>
            </a:r>
            <a:r>
              <a:rPr lang="en-GB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144 mm2 active surface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5595444"/>
            <a:ext cx="2896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@ 2V over voltage gain ~1E6</a:t>
            </a:r>
            <a:endParaRPr lang="en-GB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323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581" t="9678" r="8066" b="3950"/>
          <a:stretch/>
        </p:blipFill>
        <p:spPr>
          <a:xfrm>
            <a:off x="585280" y="471995"/>
            <a:ext cx="9241536" cy="63860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7824" y="10330"/>
            <a:ext cx="6293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Photocurrents read out on X-</a:t>
            </a:r>
            <a:r>
              <a:rPr lang="en-GB" sz="2400" b="1" dirty="0" err="1" smtClean="0">
                <a:solidFill>
                  <a:srgbClr val="FF0000"/>
                </a:solidFill>
              </a:rPr>
              <a:t>Arapuca</a:t>
            </a:r>
            <a:r>
              <a:rPr lang="en-GB" sz="2400" b="1" dirty="0" smtClean="0">
                <a:solidFill>
                  <a:srgbClr val="FF0000"/>
                </a:solidFill>
              </a:rPr>
              <a:t> channels: </a:t>
            </a:r>
            <a:endParaRPr lang="en-GB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6678" t="6251" r="7203" b="64997"/>
          <a:stretch/>
        </p:blipFill>
        <p:spPr>
          <a:xfrm>
            <a:off x="9570752" y="4583957"/>
            <a:ext cx="2462848" cy="10853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9759776" y="4399291"/>
            <a:ext cx="2340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Vop</a:t>
            </a:r>
            <a:r>
              <a:rPr lang="en-GB" b="1" dirty="0" smtClean="0"/>
              <a:t> @ 55 Volts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354880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509" t="7802" r="10656" b="5229"/>
          <a:stretch/>
        </p:blipFill>
        <p:spPr>
          <a:xfrm>
            <a:off x="351693" y="254408"/>
            <a:ext cx="8862647" cy="64222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7824" y="10330"/>
            <a:ext cx="5924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Number of photons on X-</a:t>
            </a:r>
            <a:r>
              <a:rPr lang="en-GB" sz="2400" b="1" dirty="0" err="1" smtClean="0">
                <a:solidFill>
                  <a:srgbClr val="FF0000"/>
                </a:solidFill>
              </a:rPr>
              <a:t>Arapuca</a:t>
            </a:r>
            <a:r>
              <a:rPr lang="en-GB" sz="2400" b="1" dirty="0" smtClean="0">
                <a:solidFill>
                  <a:srgbClr val="FF0000"/>
                </a:solidFill>
              </a:rPr>
              <a:t> channels: </a:t>
            </a:r>
            <a:endParaRPr lang="en-GB" sz="2400" b="1" dirty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506264" y="3417569"/>
            <a:ext cx="3685736" cy="2378320"/>
            <a:chOff x="8506264" y="3417569"/>
            <a:chExt cx="3685736" cy="237832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/>
            <a:srcRect l="15877" t="35406" r="19184" b="33014"/>
            <a:stretch/>
          </p:blipFill>
          <p:spPr>
            <a:xfrm>
              <a:off x="8506264" y="4528917"/>
              <a:ext cx="3685736" cy="126697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/>
            <a:srcRect l="47670" t="11801" r="4528" b="62999"/>
            <a:stretch/>
          </p:blipFill>
          <p:spPr>
            <a:xfrm>
              <a:off x="8506264" y="3417569"/>
              <a:ext cx="2982351" cy="1111348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9751995" y="5795889"/>
            <a:ext cx="20617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Gain = 1E6 @ 55V</a:t>
            </a:r>
          </a:p>
          <a:p>
            <a:r>
              <a:rPr lang="en-GB" sz="2000" b="1" dirty="0" smtClean="0"/>
              <a:t>S</a:t>
            </a:r>
            <a:r>
              <a:rPr lang="en-GB" sz="2000" b="1" baseline="-25000" dirty="0" smtClean="0"/>
              <a:t>XA</a:t>
            </a:r>
            <a:r>
              <a:rPr lang="en-GB" sz="2000" b="1" dirty="0" smtClean="0"/>
              <a:t> = 144 mm</a:t>
            </a:r>
            <a:r>
              <a:rPr lang="en-GB" sz="2000" b="1" baseline="30000" dirty="0" smtClean="0"/>
              <a:t>2</a:t>
            </a:r>
            <a:endParaRPr lang="en-GB" sz="2000" b="1" baseline="30000" dirty="0"/>
          </a:p>
        </p:txBody>
      </p:sp>
    </p:spTree>
    <p:extLst>
      <p:ext uri="{BB962C8B-B14F-4D97-AF65-F5344CB8AC3E}">
        <p14:creationId xmlns:p14="http://schemas.microsoft.com/office/powerpoint/2010/main" val="3571144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0842" y="0"/>
            <a:ext cx="2668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Trapping efficiency:</a:t>
            </a:r>
            <a:endParaRPr lang="en-GB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500" t="35666" r="51195" b="9560"/>
          <a:stretch/>
        </p:blipFill>
        <p:spPr>
          <a:xfrm>
            <a:off x="5339460" y="1411237"/>
            <a:ext cx="6730619" cy="45053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5793" t="14947" r="51335" b="30972"/>
          <a:stretch/>
        </p:blipFill>
        <p:spPr>
          <a:xfrm>
            <a:off x="170031" y="461666"/>
            <a:ext cx="4623140" cy="30863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51880" t="14947" r="5404" b="30972"/>
          <a:stretch/>
        </p:blipFill>
        <p:spPr>
          <a:xfrm>
            <a:off x="101600" y="3548008"/>
            <a:ext cx="4734560" cy="317228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4904591" y="3429000"/>
            <a:ext cx="848741" cy="5689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856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6760" y="894080"/>
            <a:ext cx="106984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err="1" smtClean="0"/>
              <a:t>XArapuca</a:t>
            </a:r>
            <a:r>
              <a:rPr lang="en-GB" b="1" dirty="0" smtClean="0"/>
              <a:t> modules, SSP modules, power supplies, PC, </a:t>
            </a:r>
            <a:r>
              <a:rPr lang="en-GB" b="1" dirty="0" err="1" smtClean="0"/>
              <a:t>etc</a:t>
            </a:r>
            <a:r>
              <a:rPr lang="en-GB" b="1" dirty="0" smtClean="0"/>
              <a:t> are stored in </a:t>
            </a:r>
            <a:r>
              <a:rPr lang="en-GB" b="1" dirty="0" err="1" smtClean="0"/>
              <a:t>ideasquare</a:t>
            </a:r>
            <a:r>
              <a:rPr lang="en-GB" b="1" dirty="0" smtClean="0"/>
              <a:t> clean room.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Monochromatic light source in </a:t>
            </a:r>
            <a:r>
              <a:rPr lang="en-GB" b="1" dirty="0" err="1" smtClean="0"/>
              <a:t>ideasquare</a:t>
            </a:r>
            <a:r>
              <a:rPr lang="en-GB" b="1" dirty="0" smtClean="0"/>
              <a:t> is used to </a:t>
            </a:r>
            <a:r>
              <a:rPr lang="en-GB" b="1" dirty="0" smtClean="0"/>
              <a:t>study blindness of </a:t>
            </a:r>
            <a:r>
              <a:rPr lang="en-GB" b="1" dirty="0" err="1" smtClean="0"/>
              <a:t>XArapuca</a:t>
            </a:r>
            <a:r>
              <a:rPr lang="en-GB" b="1" dirty="0" smtClean="0"/>
              <a:t> to visible light (scan done from 300-500 nm).</a:t>
            </a:r>
            <a:endParaRPr lang="en-GB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Photocurrent method: reading photocurrent of photodiode and </a:t>
            </a:r>
            <a:r>
              <a:rPr lang="en-GB" b="1" dirty="0" err="1" smtClean="0"/>
              <a:t>XArapuca</a:t>
            </a:r>
            <a:r>
              <a:rPr lang="en-GB" b="1" dirty="0" smtClean="0"/>
              <a:t> channels by </a:t>
            </a:r>
            <a:r>
              <a:rPr lang="en-GB" b="1" dirty="0" err="1" smtClean="0"/>
              <a:t>picoammeter</a:t>
            </a:r>
            <a:r>
              <a:rPr lang="en-GB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FF0000"/>
                </a:solidFill>
              </a:rPr>
              <a:t>The work is in progress, if you think it is worth to continue</a:t>
            </a:r>
            <a:r>
              <a:rPr lang="en-GB" b="1" dirty="0" smtClean="0"/>
              <a:t>, then: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Perform additional test where the light exposed asymmetric into the cell.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Scan for different operating voltages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Measure also the gain of each </a:t>
            </a:r>
            <a:r>
              <a:rPr lang="en-GB" b="1" dirty="0" err="1" smtClean="0"/>
              <a:t>XArapuca</a:t>
            </a:r>
            <a:r>
              <a:rPr lang="en-GB" b="1" dirty="0" smtClean="0"/>
              <a:t> channel (4-SiPMs in parallel) for a given operating voltage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Wondering whether such measurements were performed </a:t>
            </a:r>
            <a:r>
              <a:rPr lang="en-GB" b="1" smtClean="0"/>
              <a:t>before. </a:t>
            </a:r>
            <a:endParaRPr lang="en-GB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Any suggestions and critics </a:t>
            </a:r>
            <a:r>
              <a:rPr lang="en-GB" b="1" dirty="0" smtClean="0"/>
              <a:t>are</a:t>
            </a:r>
            <a:r>
              <a:rPr lang="en-GB" b="1" dirty="0" smtClean="0"/>
              <a:t> welcome</a:t>
            </a: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15049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4046" y="0"/>
            <a:ext cx="8133509" cy="5786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 smtClean="0"/>
          </a:p>
          <a:p>
            <a:r>
              <a:rPr lang="en-GB" sz="2800" b="1" dirty="0" err="1" smtClean="0">
                <a:solidFill>
                  <a:srgbClr val="FF0000"/>
                </a:solidFill>
              </a:rPr>
              <a:t>XArapuca</a:t>
            </a:r>
            <a:r>
              <a:rPr lang="en-GB" sz="2800" b="1" dirty="0" smtClean="0">
                <a:solidFill>
                  <a:srgbClr val="FF0000"/>
                </a:solidFill>
              </a:rPr>
              <a:t> modules are extracted from </a:t>
            </a:r>
            <a:r>
              <a:rPr lang="en-GB" sz="2800" b="1" dirty="0" err="1" smtClean="0">
                <a:solidFill>
                  <a:srgbClr val="FF0000"/>
                </a:solidFill>
              </a:rPr>
              <a:t>ProtoDUNE</a:t>
            </a:r>
            <a:r>
              <a:rPr lang="en-GB" sz="2800" b="1" dirty="0" smtClean="0">
                <a:solidFill>
                  <a:srgbClr val="FF0000"/>
                </a:solidFill>
              </a:rPr>
              <a:t>-SP.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14"/>
          <a:stretch/>
        </p:blipFill>
        <p:spPr>
          <a:xfrm>
            <a:off x="856658" y="879572"/>
            <a:ext cx="5887733" cy="30330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051" y="3638752"/>
            <a:ext cx="3574028" cy="26805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96" y="3652424"/>
            <a:ext cx="3555049" cy="266628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1900262" y="2491090"/>
            <a:ext cx="486726" cy="179590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790900" y="2358853"/>
            <a:ext cx="717640" cy="192813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50898" y="1605631"/>
            <a:ext cx="4579442" cy="343458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477555" y="1270660"/>
            <a:ext cx="2944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XArapuca</a:t>
            </a:r>
            <a:r>
              <a:rPr lang="en-GB" b="1" dirty="0" smtClean="0">
                <a:solidFill>
                  <a:srgbClr val="FF0000"/>
                </a:solidFill>
              </a:rPr>
              <a:t> w/ Quartz window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05131" y="848535"/>
            <a:ext cx="3062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>
                <a:solidFill>
                  <a:srgbClr val="FFFF00"/>
                </a:solidFill>
              </a:rPr>
              <a:t>XArapuca</a:t>
            </a:r>
            <a:r>
              <a:rPr lang="en-GB" b="1" dirty="0" smtClean="0">
                <a:solidFill>
                  <a:srgbClr val="FFFF00"/>
                </a:solidFill>
              </a:rPr>
              <a:t> w/o Quartz window</a:t>
            </a:r>
            <a:endParaRPr lang="en-GB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745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7" r="30452"/>
          <a:stretch/>
        </p:blipFill>
        <p:spPr>
          <a:xfrm rot="16200000">
            <a:off x="920415" y="28803"/>
            <a:ext cx="2945081" cy="34544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8644" y="2859253"/>
            <a:ext cx="312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Distance from the feedthrough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7" r="16965"/>
          <a:stretch/>
        </p:blipFill>
        <p:spPr>
          <a:xfrm rot="16200000">
            <a:off x="4845273" y="192838"/>
            <a:ext cx="2946571" cy="30651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2" r="14241"/>
          <a:stretch/>
        </p:blipFill>
        <p:spPr>
          <a:xfrm rot="16200000">
            <a:off x="8292083" y="248893"/>
            <a:ext cx="2886818" cy="2953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41"/>
          <a:stretch/>
        </p:blipFill>
        <p:spPr>
          <a:xfrm rot="10800000">
            <a:off x="4207770" y="3748701"/>
            <a:ext cx="3643371" cy="25674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41"/>
          <a:stretch/>
        </p:blipFill>
        <p:spPr>
          <a:xfrm rot="10800000">
            <a:off x="7969857" y="3768813"/>
            <a:ext cx="3767751" cy="2525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6" r="19134"/>
          <a:stretch/>
        </p:blipFill>
        <p:spPr>
          <a:xfrm rot="16200000">
            <a:off x="759457" y="3009359"/>
            <a:ext cx="2489484" cy="40083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98306" y="2783656"/>
            <a:ext cx="1840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XArapuca</a:t>
            </a:r>
            <a:r>
              <a:rPr lang="en-GB" b="1" dirty="0" smtClean="0">
                <a:solidFill>
                  <a:srgbClr val="FF0000"/>
                </a:solidFill>
              </a:rPr>
              <a:t> w/ QW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15240" y="2783656"/>
            <a:ext cx="1840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XArapuca</a:t>
            </a:r>
            <a:r>
              <a:rPr lang="en-GB" b="1" dirty="0" smtClean="0">
                <a:solidFill>
                  <a:srgbClr val="FF0000"/>
                </a:solidFill>
              </a:rPr>
              <a:t> w/ QW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9202" y="5888966"/>
            <a:ext cx="195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XArapuca</a:t>
            </a:r>
            <a:r>
              <a:rPr lang="en-GB" b="1" dirty="0" smtClean="0">
                <a:solidFill>
                  <a:srgbClr val="FF0000"/>
                </a:solidFill>
              </a:rPr>
              <a:t> w/o QW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52574" y="5888966"/>
            <a:ext cx="195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XArapuca</a:t>
            </a:r>
            <a:r>
              <a:rPr lang="en-GB" b="1" dirty="0" smtClean="0">
                <a:solidFill>
                  <a:srgbClr val="FF0000"/>
                </a:solidFill>
              </a:rPr>
              <a:t> w/o QW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793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7854" y="2085430"/>
            <a:ext cx="1148141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X-</a:t>
            </a:r>
            <a:r>
              <a:rPr lang="en-GB" b="1" dirty="0" err="1" smtClean="0"/>
              <a:t>Arapuca</a:t>
            </a:r>
            <a:r>
              <a:rPr lang="en-GB" b="1" dirty="0" smtClean="0"/>
              <a:t> </a:t>
            </a:r>
            <a:r>
              <a:rPr lang="en-GB" b="1" dirty="0"/>
              <a:t>modules, PC, SSP modules, Power Supplies, scope, cables, etc. </a:t>
            </a:r>
            <a:r>
              <a:rPr lang="en-GB" b="1" dirty="0" smtClean="0"/>
              <a:t>are moved to </a:t>
            </a:r>
            <a:r>
              <a:rPr lang="en-GB" b="1" dirty="0" err="1" smtClean="0"/>
              <a:t>ideasquare</a:t>
            </a:r>
            <a:r>
              <a:rPr lang="en-GB" b="1" dirty="0" smtClean="0"/>
              <a:t> on 3</a:t>
            </a:r>
            <a:r>
              <a:rPr lang="en-GB" b="1" baseline="30000" dirty="0" smtClean="0"/>
              <a:t>rd</a:t>
            </a:r>
            <a:r>
              <a:rPr lang="en-GB" b="1" dirty="0" smtClean="0"/>
              <a:t> of August.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err="1" smtClean="0"/>
              <a:t>Ideasquare</a:t>
            </a:r>
            <a:r>
              <a:rPr lang="en-GB" b="1" dirty="0" smtClean="0"/>
              <a:t> darkroom is equipped with monochromatic tuneable light source for PDE study of </a:t>
            </a:r>
            <a:r>
              <a:rPr lang="en-GB" b="1" dirty="0" err="1" smtClean="0"/>
              <a:t>SiPM</a:t>
            </a:r>
            <a:r>
              <a:rPr lang="en-GB" b="1" dirty="0" smtClean="0"/>
              <a:t>.</a:t>
            </a:r>
          </a:p>
          <a:p>
            <a:r>
              <a:rPr lang="en-GB" b="1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I wanted to study the blindness of </a:t>
            </a:r>
            <a:r>
              <a:rPr lang="en-GB" b="1" dirty="0" err="1" smtClean="0"/>
              <a:t>XArapuca</a:t>
            </a:r>
            <a:r>
              <a:rPr lang="en-GB" b="1" dirty="0" smtClean="0"/>
              <a:t> modules to visible light and also study trapping efficiency.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/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87127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227365" y="4213949"/>
            <a:ext cx="711128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 Continuous monochromatic light 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err="1" smtClean="0"/>
              <a:t>Xe</a:t>
            </a:r>
            <a:r>
              <a:rPr lang="en-GB" b="1" dirty="0" smtClean="0"/>
              <a:t> lamp operated with a slit width of 0.05 nm to have enough light. The resolution on the wavelength is about 0.7 nm.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Scan from 300 nm to 500 nm with a step of 10 nm 		               	</a:t>
            </a:r>
            <a:r>
              <a:rPr lang="en-GB" b="1" dirty="0" smtClean="0">
                <a:solidFill>
                  <a:srgbClr val="00B050"/>
                </a:solidFill>
              </a:rPr>
              <a:t>(step of 2 nm @ 400-420nm)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To determine how many photons impinged into </a:t>
            </a:r>
            <a:r>
              <a:rPr lang="en-GB" b="1" dirty="0" err="1" smtClean="0"/>
              <a:t>XArapuca</a:t>
            </a:r>
            <a:r>
              <a:rPr lang="en-GB" b="1" dirty="0" smtClean="0"/>
              <a:t>, photodiode is used.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To ensure both detectors are exposed to the same amount of photons, an integration sphere is used to diffuse the light. </a:t>
            </a:r>
            <a:endParaRPr lang="en-GB" b="1" dirty="0"/>
          </a:p>
        </p:txBody>
      </p:sp>
      <p:pic>
        <p:nvPicPr>
          <p:cNvPr id="1026" name="Picture 2" descr="set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58" y="477002"/>
            <a:ext cx="7550212" cy="353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6565" y="4607169"/>
            <a:ext cx="5525435" cy="19307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0" y="657077"/>
            <a:ext cx="1963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 smtClean="0">
                <a:solidFill>
                  <a:srgbClr val="FF0000"/>
                </a:solidFill>
              </a:rPr>
              <a:t>Xe</a:t>
            </a:r>
            <a:r>
              <a:rPr lang="en-GB" b="1" dirty="0" smtClean="0">
                <a:solidFill>
                  <a:srgbClr val="FF0000"/>
                </a:solidFill>
              </a:rPr>
              <a:t> 75 W lamp</a:t>
            </a:r>
          </a:p>
          <a:p>
            <a:pPr algn="ctr"/>
            <a:r>
              <a:rPr lang="en-GB" b="1" dirty="0" smtClean="0">
                <a:solidFill>
                  <a:srgbClr val="FF0000"/>
                </a:solidFill>
              </a:rPr>
              <a:t>250 – 1800 nm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85070" y="563433"/>
            <a:ext cx="1963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 smtClean="0">
                <a:solidFill>
                  <a:srgbClr val="FF0000"/>
                </a:solidFill>
              </a:rPr>
              <a:t>Monochromator</a:t>
            </a:r>
            <a:endParaRPr lang="en-GB" b="1" dirty="0" smtClean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4721" y="1798687"/>
            <a:ext cx="1547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FF00"/>
                </a:solidFill>
              </a:rPr>
              <a:t>Integration sphere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5087" y="758567"/>
            <a:ext cx="1963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FF00"/>
                </a:solidFill>
              </a:rPr>
              <a:t>Photodiode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1707029" y="1019216"/>
            <a:ext cx="1" cy="426736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/>
          <a:srcRect l="3306" t="42864" r="16263" b="27267"/>
          <a:stretch/>
        </p:blipFill>
        <p:spPr>
          <a:xfrm>
            <a:off x="7167222" y="1576767"/>
            <a:ext cx="5024778" cy="26371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1324" y="15337"/>
            <a:ext cx="15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The set-up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08124" y="6482008"/>
            <a:ext cx="2258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Photocurrent method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393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43" t="13619" r="4902" b="50646"/>
          <a:stretch/>
        </p:blipFill>
        <p:spPr>
          <a:xfrm>
            <a:off x="1443038" y="828828"/>
            <a:ext cx="10377487" cy="3565422"/>
          </a:xfrm>
          <a:prstGeom prst="rect">
            <a:avLst/>
          </a:prstGeom>
        </p:spPr>
      </p:pic>
      <p:pic>
        <p:nvPicPr>
          <p:cNvPr id="2052" name="Picture 4" descr="https://www.thorlabs.com/Images/TabImages/Integrating_Sphere_dwg3_2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139" y="4059339"/>
            <a:ext cx="2655786" cy="265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3374" y="6345793"/>
            <a:ext cx="80248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https://www.thorlabs.com/newgrouppage9.cfm?objectgroup_id=1658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33373" y="4723690"/>
            <a:ext cx="90820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0000"/>
                </a:solidFill>
              </a:rPr>
              <a:t>An integrating sphere evenly spreads the incoming light by multiple reflections over the entire sphere surface. </a:t>
            </a:r>
            <a:endParaRPr lang="en-GB" b="1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The </a:t>
            </a:r>
            <a:r>
              <a:rPr lang="en-GB" b="1" dirty="0"/>
              <a:t>sphere is manufactured from PTFE based bulk material that has high reflectance in the 250 - 2500 nm wavelength range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1324" y="156276"/>
            <a:ext cx="2537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Integration sphere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879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337" y="1046930"/>
            <a:ext cx="4237087" cy="133514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24202" y="2671762"/>
            <a:ext cx="5105400" cy="2400300"/>
            <a:chOff x="3409950" y="2895600"/>
            <a:chExt cx="5105400" cy="2400300"/>
          </a:xfrm>
        </p:grpSpPr>
        <p:sp>
          <p:nvSpPr>
            <p:cNvPr id="7" name="Rectangle 6"/>
            <p:cNvSpPr/>
            <p:nvPr/>
          </p:nvSpPr>
          <p:spPr>
            <a:xfrm>
              <a:off x="3409950" y="2895600"/>
              <a:ext cx="5105400" cy="24003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267200" y="3838575"/>
              <a:ext cx="495300" cy="4095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95028" y="5361754"/>
            <a:ext cx="6953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2cm thick black foam hosting </a:t>
            </a:r>
            <a:r>
              <a:rPr lang="en-GB" b="1" dirty="0" err="1" smtClean="0"/>
              <a:t>XArapuca</a:t>
            </a:r>
            <a:r>
              <a:rPr lang="en-GB" b="1" dirty="0" smtClean="0"/>
              <a:t> module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3 x 2.5 cm</a:t>
            </a:r>
            <a:r>
              <a:rPr lang="en-GB" b="1" baseline="30000" dirty="0" smtClean="0"/>
              <a:t>2</a:t>
            </a:r>
            <a:r>
              <a:rPr lang="en-GB" b="1" dirty="0" smtClean="0"/>
              <a:t> window allows photons to enter from integration sphere port at 90</a:t>
            </a:r>
            <a:r>
              <a:rPr lang="en-GB" b="1" baseline="30000" dirty="0" smtClean="0"/>
              <a:t>o </a:t>
            </a:r>
            <a:endParaRPr lang="en-GB" b="1" baseline="30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125" y="1046930"/>
            <a:ext cx="5425425" cy="4069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9525" y="2197404"/>
            <a:ext cx="187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>
                <a:solidFill>
                  <a:srgbClr val="FFFF00"/>
                </a:solidFill>
              </a:rPr>
              <a:t>XArapuca</a:t>
            </a:r>
            <a:r>
              <a:rPr lang="en-GB" b="1" dirty="0" smtClean="0">
                <a:solidFill>
                  <a:srgbClr val="FFFF00"/>
                </a:solidFill>
              </a:rPr>
              <a:t> module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69045" y="4082830"/>
            <a:ext cx="1293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FF00"/>
                </a:solidFill>
              </a:rPr>
              <a:t>Integration </a:t>
            </a:r>
          </a:p>
          <a:p>
            <a:pPr algn="ctr"/>
            <a:r>
              <a:rPr lang="en-GB" b="1" dirty="0" smtClean="0">
                <a:solidFill>
                  <a:srgbClr val="FFFF00"/>
                </a:solidFill>
              </a:rPr>
              <a:t>sphere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59508" y="3195036"/>
            <a:ext cx="1298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FF00"/>
                </a:solidFill>
              </a:rPr>
              <a:t>Photodiode</a:t>
            </a:r>
          </a:p>
        </p:txBody>
      </p:sp>
    </p:spTree>
    <p:extLst>
      <p:ext uri="{BB962C8B-B14F-4D97-AF65-F5344CB8AC3E}">
        <p14:creationId xmlns:p14="http://schemas.microsoft.com/office/powerpoint/2010/main" val="2863629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733" y="245194"/>
            <a:ext cx="9866669" cy="5924768"/>
          </a:xfrm>
          <a:prstGeom prst="rect">
            <a:avLst/>
          </a:prstGeom>
        </p:spPr>
      </p:pic>
      <p:pic>
        <p:nvPicPr>
          <p:cNvPr id="4098" name="Picture 2" descr="nu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432" y="245194"/>
            <a:ext cx="1480366" cy="148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1" y="371498"/>
            <a:ext cx="7415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Si Photodiode (Hamamatsu S1337-1010BQ: For UV to IR)</a:t>
            </a:r>
            <a:endParaRPr lang="en-GB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528540" y="5846796"/>
            <a:ext cx="11061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A calibrated photodiode: S13370-1010BQ to determine the absolute amount of light scattered in the IS ports, in order to estimate the number of photons impinging on </a:t>
            </a:r>
            <a:r>
              <a:rPr lang="en-GB" b="1" dirty="0" err="1"/>
              <a:t>XArapuca</a:t>
            </a:r>
            <a:r>
              <a:rPr lang="en-GB" b="1" dirty="0"/>
              <a:t> Cell</a:t>
            </a:r>
          </a:p>
        </p:txBody>
      </p:sp>
    </p:spTree>
    <p:extLst>
      <p:ext uri="{BB962C8B-B14F-4D97-AF65-F5344CB8AC3E}">
        <p14:creationId xmlns:p14="http://schemas.microsoft.com/office/powerpoint/2010/main" val="220576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0480" y="855988"/>
            <a:ext cx="12161520" cy="4459725"/>
            <a:chOff x="30480" y="855988"/>
            <a:chExt cx="12161520" cy="44597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t="48434" r="58947"/>
            <a:stretch/>
          </p:blipFill>
          <p:spPr>
            <a:xfrm>
              <a:off x="7364065" y="1029032"/>
              <a:ext cx="4827935" cy="428668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4110" t="-1325" r="28427" b="51497"/>
            <a:stretch/>
          </p:blipFill>
          <p:spPr>
            <a:xfrm>
              <a:off x="30480" y="855988"/>
              <a:ext cx="7863840" cy="4105720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438912" y="356685"/>
            <a:ext cx="6786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Photocurrent an number of photons on </a:t>
            </a:r>
            <a:r>
              <a:rPr lang="en-GB" sz="2400" b="1" dirty="0" err="1" smtClean="0">
                <a:solidFill>
                  <a:srgbClr val="FF0000"/>
                </a:solidFill>
              </a:rPr>
              <a:t>PhotoDiode</a:t>
            </a:r>
            <a:endParaRPr lang="en-GB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52959" b="66034"/>
          <a:stretch/>
        </p:blipFill>
        <p:spPr>
          <a:xfrm>
            <a:off x="2226774" y="4804506"/>
            <a:ext cx="2934843" cy="1497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6555" t="33551" r="9576" b="34656"/>
          <a:stretch/>
        </p:blipFill>
        <p:spPr>
          <a:xfrm>
            <a:off x="5876544" y="4852417"/>
            <a:ext cx="4608576" cy="14020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8912" y="6302408"/>
            <a:ext cx="7587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Scanning from 300 to 500 nm with a step of 10 nm (400-420 nm step of 2nm)!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586274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663</Words>
  <Application>Microsoft Office PowerPoint</Application>
  <PresentationFormat>Widescreen</PresentationFormat>
  <Paragraphs>102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Some tests with XArapuca module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XArapuca trapping efficiency study</dc:title>
  <dc:creator>Umut Kose</dc:creator>
  <cp:lastModifiedBy>Umut Kose</cp:lastModifiedBy>
  <cp:revision>57</cp:revision>
  <dcterms:created xsi:type="dcterms:W3CDTF">2020-08-07T11:36:32Z</dcterms:created>
  <dcterms:modified xsi:type="dcterms:W3CDTF">2020-08-07T13:46:15Z</dcterms:modified>
</cp:coreProperties>
</file>