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5" autoAdjust="0"/>
    <p:restoredTop sz="94660"/>
  </p:normalViewPr>
  <p:slideViewPr>
    <p:cSldViewPr snapToGrid="0">
      <p:cViewPr varScale="1">
        <p:scale>
          <a:sx n="98" d="100"/>
          <a:sy n="98" d="100"/>
        </p:scale>
        <p:origin x="72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F7A629-30D9-4588-800E-7C40A1600394}" type="datetimeFigureOut">
              <a:rPr lang="en-US" smtClean="0"/>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264193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F7A629-30D9-4588-800E-7C40A1600394}" type="datetimeFigureOut">
              <a:rPr lang="en-US" smtClean="0"/>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2324916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F7A629-30D9-4588-800E-7C40A1600394}" type="datetimeFigureOut">
              <a:rPr lang="en-US" smtClean="0"/>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1438387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F7A629-30D9-4588-800E-7C40A1600394}" type="datetimeFigureOut">
              <a:rPr lang="en-US" smtClean="0"/>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383329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8F7A629-30D9-4588-800E-7C40A1600394}" type="datetimeFigureOut">
              <a:rPr lang="en-US" smtClean="0"/>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2419223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F7A629-30D9-4588-800E-7C40A1600394}" type="datetimeFigureOut">
              <a:rPr lang="en-US" smtClean="0"/>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190161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F7A629-30D9-4588-800E-7C40A1600394}" type="datetimeFigureOut">
              <a:rPr lang="en-US" smtClean="0"/>
              <a:t>8/10/2020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3518334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F7A629-30D9-4588-800E-7C40A1600394}" type="datetimeFigureOut">
              <a:rPr lang="en-US" smtClean="0"/>
              <a:t>8/10/2020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682167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7A629-30D9-4588-800E-7C40A1600394}" type="datetimeFigureOut">
              <a:rPr lang="en-US" smtClean="0"/>
              <a:t>8/10/2020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2416436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8F7A629-30D9-4588-800E-7C40A1600394}" type="datetimeFigureOut">
              <a:rPr lang="en-US" smtClean="0"/>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2310128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8F7A629-30D9-4588-800E-7C40A1600394}" type="datetimeFigureOut">
              <a:rPr lang="en-US" smtClean="0"/>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3553429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7A629-30D9-4588-800E-7C40A1600394}" type="datetimeFigureOut">
              <a:rPr lang="en-US" smtClean="0"/>
              <a:t>8/10/2020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29F83-C0DC-4FE8-B077-4E714C583456}" type="slidenum">
              <a:rPr lang="en-US" smtClean="0"/>
              <a:t>‹#›</a:t>
            </a:fld>
            <a:endParaRPr lang="en-US"/>
          </a:p>
        </p:txBody>
      </p:sp>
    </p:spTree>
    <p:extLst>
      <p:ext uri="{BB962C8B-B14F-4D97-AF65-F5344CB8AC3E}">
        <p14:creationId xmlns:p14="http://schemas.microsoft.com/office/powerpoint/2010/main" val="2721163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6464-4042-4F5A-B172-659AB7F39470}"/>
              </a:ext>
            </a:extLst>
          </p:cNvPr>
          <p:cNvSpPr>
            <a:spLocks noGrp="1"/>
          </p:cNvSpPr>
          <p:nvPr>
            <p:ph type="ctrTitle"/>
          </p:nvPr>
        </p:nvSpPr>
        <p:spPr/>
        <p:txBody>
          <a:bodyPr/>
          <a:lstStyle/>
          <a:p>
            <a:r>
              <a:rPr lang="en-US" dirty="0"/>
              <a:t>Bus Work Status</a:t>
            </a:r>
          </a:p>
        </p:txBody>
      </p:sp>
      <p:sp>
        <p:nvSpPr>
          <p:cNvPr id="3" name="Subtitle 2">
            <a:extLst>
              <a:ext uri="{FF2B5EF4-FFF2-40B4-BE49-F238E27FC236}">
                <a16:creationId xmlns:a16="http://schemas.microsoft.com/office/drawing/2014/main" id="{A471485A-CD85-4515-B9B4-86FA12224CA1}"/>
              </a:ext>
            </a:extLst>
          </p:cNvPr>
          <p:cNvSpPr>
            <a:spLocks noGrp="1"/>
          </p:cNvSpPr>
          <p:nvPr>
            <p:ph type="subTitle" idx="1"/>
          </p:nvPr>
        </p:nvSpPr>
        <p:spPr/>
        <p:txBody>
          <a:bodyPr/>
          <a:lstStyle/>
          <a:p>
            <a:r>
              <a:rPr lang="en-US" dirty="0"/>
              <a:t>R. Bossert 8/10/2020</a:t>
            </a:r>
          </a:p>
        </p:txBody>
      </p:sp>
    </p:spTree>
    <p:extLst>
      <p:ext uri="{BB962C8B-B14F-4D97-AF65-F5344CB8AC3E}">
        <p14:creationId xmlns:p14="http://schemas.microsoft.com/office/powerpoint/2010/main" val="998643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8CF1E3-D057-4037-8F4A-927F430D3D18}"/>
              </a:ext>
            </a:extLst>
          </p:cNvPr>
          <p:cNvSpPr txBox="1"/>
          <p:nvPr/>
        </p:nvSpPr>
        <p:spPr>
          <a:xfrm>
            <a:off x="2716969" y="97520"/>
            <a:ext cx="3535052" cy="400110"/>
          </a:xfrm>
          <a:prstGeom prst="rect">
            <a:avLst/>
          </a:prstGeom>
          <a:noFill/>
        </p:spPr>
        <p:txBody>
          <a:bodyPr wrap="square" rtlCol="0">
            <a:spAutoFit/>
          </a:bodyPr>
          <a:lstStyle/>
          <a:p>
            <a:r>
              <a:rPr lang="en-US" sz="2000" b="1" u="sng" dirty="0"/>
              <a:t>Bus and Expansion Loop Status </a:t>
            </a:r>
          </a:p>
        </p:txBody>
      </p:sp>
      <p:sp>
        <p:nvSpPr>
          <p:cNvPr id="3" name="TextBox 2">
            <a:extLst>
              <a:ext uri="{FF2B5EF4-FFF2-40B4-BE49-F238E27FC236}">
                <a16:creationId xmlns:a16="http://schemas.microsoft.com/office/drawing/2014/main" id="{D495C047-7522-463B-B1FF-D090E7BC58F3}"/>
              </a:ext>
            </a:extLst>
          </p:cNvPr>
          <p:cNvSpPr txBox="1"/>
          <p:nvPr/>
        </p:nvSpPr>
        <p:spPr>
          <a:xfrm>
            <a:off x="239486" y="537793"/>
            <a:ext cx="8697686" cy="5940088"/>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1600" dirty="0"/>
              <a:t>Assembly and detail drawings for the bus and expansion loops complete at the 95% level.   A few minor details are still to be completed by revisions. They are:</a:t>
            </a:r>
          </a:p>
          <a:p>
            <a:pPr marL="742950" lvl="1" indent="-285750">
              <a:buFont typeface="Courier New" panose="02070309020205020404" pitchFamily="49" charset="0"/>
              <a:buChar char="o"/>
            </a:pPr>
            <a:r>
              <a:rPr lang="en-US" sz="1600" dirty="0"/>
              <a:t>Addition of coil voltage tap and Quench heater wire routing to the assembly.</a:t>
            </a:r>
          </a:p>
          <a:p>
            <a:pPr marL="742950" lvl="1" indent="-285750">
              <a:buFont typeface="Courier New" panose="02070309020205020404" pitchFamily="49" charset="0"/>
              <a:buChar char="o"/>
            </a:pPr>
            <a:r>
              <a:rPr lang="en-US" sz="1600" dirty="0"/>
              <a:t>Addition of temperature sensors for MTF to the assembly.</a:t>
            </a:r>
          </a:p>
          <a:p>
            <a:pPr marL="742950" lvl="1" indent="-285750">
              <a:buFont typeface="Courier New" panose="02070309020205020404" pitchFamily="49" charset="0"/>
              <a:buChar char="o"/>
            </a:pPr>
            <a:r>
              <a:rPr lang="en-US" sz="1600" dirty="0"/>
              <a:t>Addition of sub-assemblies for individual hold-down fixtures</a:t>
            </a:r>
          </a:p>
          <a:p>
            <a:pPr marL="742950" lvl="1" indent="-285750">
              <a:buFont typeface="Courier New" panose="02070309020205020404" pitchFamily="49" charset="0"/>
              <a:buChar char="o"/>
            </a:pPr>
            <a:r>
              <a:rPr lang="en-US" sz="1600" dirty="0"/>
              <a:t>Cable exit bumpers.</a:t>
            </a:r>
          </a:p>
          <a:p>
            <a:pPr marL="742950" lvl="1" indent="-285750">
              <a:spcAft>
                <a:spcPts val="1200"/>
              </a:spcAft>
              <a:buFont typeface="Courier New" panose="02070309020205020404" pitchFamily="49" charset="0"/>
              <a:buChar char="o"/>
            </a:pPr>
            <a:r>
              <a:rPr lang="en-US" sz="1600" dirty="0"/>
              <a:t>Addition of IFS and </a:t>
            </a:r>
            <a:r>
              <a:rPr lang="en-US" sz="1600" dirty="0" err="1"/>
              <a:t>Kmod</a:t>
            </a:r>
            <a:r>
              <a:rPr lang="en-US" sz="1600" dirty="0"/>
              <a:t>/CLIQ exit spiders to the assembly and details.</a:t>
            </a:r>
          </a:p>
          <a:p>
            <a:pPr lvl="1">
              <a:spcAft>
                <a:spcPts val="1200"/>
              </a:spcAft>
            </a:pPr>
            <a:r>
              <a:rPr lang="en-US" sz="1600" dirty="0"/>
              <a:t>Coil voltage taps and addition of sub-assemblies are completed and the spiders are in process. </a:t>
            </a:r>
          </a:p>
          <a:p>
            <a:pPr marL="285750" indent="-285750">
              <a:spcAft>
                <a:spcPts val="1200"/>
              </a:spcAft>
              <a:buFont typeface="Arial" panose="020B0604020202020204" pitchFamily="34" charset="0"/>
              <a:buChar char="•"/>
            </a:pPr>
            <a:r>
              <a:rPr lang="en-US" sz="1600" dirty="0"/>
              <a:t>All parts for the first two Q2 bus assemblies have been ordered. A minor revision to the Q2 bus assembly drawing to show the twist more clearly and to add the screw lock-down system is being completed this week.</a:t>
            </a:r>
          </a:p>
          <a:p>
            <a:pPr marL="285750" indent="-285750">
              <a:spcAft>
                <a:spcPts val="1200"/>
              </a:spcAft>
              <a:buFont typeface="Arial" panose="020B0604020202020204" pitchFamily="34" charset="0"/>
              <a:buChar char="•"/>
            </a:pPr>
            <a:r>
              <a:rPr lang="en-US" sz="1600" dirty="0"/>
              <a:t>Parts for the Q1/Q3 lead exit supports for the first cold mass have been received, </a:t>
            </a:r>
            <a:r>
              <a:rPr lang="en-US" sz="1600" dirty="0">
                <a:solidFill>
                  <a:srgbClr val="FF0000"/>
                </a:solidFill>
              </a:rPr>
              <a:t>inspected and accepted.  </a:t>
            </a:r>
            <a:r>
              <a:rPr lang="en-US" sz="1600" dirty="0"/>
              <a:t> 4 more Q1/Q3 bus housings are ordered, due on August 20</a:t>
            </a:r>
            <a:r>
              <a:rPr lang="en-US" sz="1600" baseline="30000" dirty="0"/>
              <a:t>th</a:t>
            </a:r>
            <a:r>
              <a:rPr lang="en-US" sz="1600" dirty="0"/>
              <a:t>.  Hardware order for all bus housings and end hold down parts has been sent to procurement.  </a:t>
            </a:r>
          </a:p>
          <a:p>
            <a:pPr marL="285750" indent="-285750">
              <a:spcAft>
                <a:spcPts val="1200"/>
              </a:spcAft>
              <a:buFont typeface="Arial" panose="020B0604020202020204" pitchFamily="34" charset="0"/>
              <a:buChar char="•"/>
            </a:pPr>
            <a:r>
              <a:rPr lang="en-US" sz="1600" dirty="0"/>
              <a:t>The first bus to be sent to CERN for the Q2 prototype is wrapped and </a:t>
            </a:r>
            <a:r>
              <a:rPr lang="en-US" sz="1600" dirty="0" err="1"/>
              <a:t>hipotted</a:t>
            </a:r>
            <a:r>
              <a:rPr lang="en-US" sz="1600" dirty="0"/>
              <a:t>.  Remaining parts </a:t>
            </a:r>
            <a:r>
              <a:rPr lang="en-US" sz="1600" dirty="0">
                <a:solidFill>
                  <a:srgbClr val="FF0000"/>
                </a:solidFill>
              </a:rPr>
              <a:t>arrived on August 6</a:t>
            </a:r>
            <a:r>
              <a:rPr lang="en-US" sz="1600" baseline="30000" dirty="0">
                <a:solidFill>
                  <a:srgbClr val="FF0000"/>
                </a:solidFill>
              </a:rPr>
              <a:t>th</a:t>
            </a:r>
            <a:r>
              <a:rPr lang="en-US" sz="1600" dirty="0">
                <a:solidFill>
                  <a:srgbClr val="FF0000"/>
                </a:solidFill>
              </a:rPr>
              <a:t>.  The bus will be assembled into the housing this week and shipped to CERN in the same box as was used for the beam tube to be shipped to FNAL. </a:t>
            </a:r>
          </a:p>
          <a:p>
            <a:pPr marL="285750" indent="-285750">
              <a:spcAft>
                <a:spcPts val="1200"/>
              </a:spcAft>
              <a:buFont typeface="Arial" panose="020B0604020202020204" pitchFamily="34" charset="0"/>
              <a:buChar char="•"/>
            </a:pPr>
            <a:r>
              <a:rPr lang="en-US" sz="1600" dirty="0">
                <a:solidFill>
                  <a:srgbClr val="FF0000"/>
                </a:solidFill>
              </a:rPr>
              <a:t>Bus insertion into the Q1/Q3 practice cold mass took place this week and was successful.  The parts needed from the Q1/Q3 bus to use n the Q2 bus have been removed and are ready for Q2 bus assembly.   </a:t>
            </a:r>
          </a:p>
        </p:txBody>
      </p:sp>
    </p:spTree>
    <p:extLst>
      <p:ext uri="{BB962C8B-B14F-4D97-AF65-F5344CB8AC3E}">
        <p14:creationId xmlns:p14="http://schemas.microsoft.com/office/powerpoint/2010/main" val="451037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8CF1E3-D057-4037-8F4A-927F430D3D18}"/>
              </a:ext>
            </a:extLst>
          </p:cNvPr>
          <p:cNvSpPr txBox="1"/>
          <p:nvPr/>
        </p:nvSpPr>
        <p:spPr>
          <a:xfrm>
            <a:off x="2736425" y="179410"/>
            <a:ext cx="3535052" cy="400110"/>
          </a:xfrm>
          <a:prstGeom prst="rect">
            <a:avLst/>
          </a:prstGeom>
          <a:noFill/>
        </p:spPr>
        <p:txBody>
          <a:bodyPr wrap="square" rtlCol="0">
            <a:spAutoFit/>
          </a:bodyPr>
          <a:lstStyle/>
          <a:p>
            <a:r>
              <a:rPr lang="en-US" sz="2000" b="1" u="sng" dirty="0"/>
              <a:t>Bus and Expansion Loop Status </a:t>
            </a:r>
          </a:p>
        </p:txBody>
      </p:sp>
      <p:sp>
        <p:nvSpPr>
          <p:cNvPr id="4" name="TextBox 3">
            <a:extLst>
              <a:ext uri="{FF2B5EF4-FFF2-40B4-BE49-F238E27FC236}">
                <a16:creationId xmlns:a16="http://schemas.microsoft.com/office/drawing/2014/main" id="{DA2A1E41-F167-448C-B351-7925CA951A1F}"/>
              </a:ext>
            </a:extLst>
          </p:cNvPr>
          <p:cNvSpPr txBox="1"/>
          <p:nvPr/>
        </p:nvSpPr>
        <p:spPr>
          <a:xfrm>
            <a:off x="300658" y="534429"/>
            <a:ext cx="8490799" cy="5670783"/>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1600" dirty="0"/>
              <a:t>Magnetic analysis of the expansion loops is in process by Vadim Kashikhin. He has been provided magnetic field information as well as the model of the loop and bus configurations. Some rework of the solid model is necessary and is complete.  </a:t>
            </a:r>
            <a:r>
              <a:rPr lang="en-US" sz="1600" dirty="0">
                <a:solidFill>
                  <a:srgbClr val="FF0000"/>
                </a:solidFill>
              </a:rPr>
              <a:t>Vadim is finishing the analysis now.</a:t>
            </a:r>
            <a:endParaRPr lang="en-US" sz="1600" dirty="0"/>
          </a:p>
          <a:p>
            <a:pPr marL="285750" indent="-285750">
              <a:spcAft>
                <a:spcPts val="1200"/>
              </a:spcAft>
              <a:buFont typeface="Arial" panose="020B0604020202020204" pitchFamily="34" charset="0"/>
              <a:buChar char="•"/>
            </a:pPr>
            <a:r>
              <a:rPr lang="en-US" sz="1600" dirty="0"/>
              <a:t>Talks are ongoing to plan the special wiring for the first pre-series cold mass (MQXFA03).  </a:t>
            </a:r>
            <a:r>
              <a:rPr lang="en-US" sz="1600" dirty="0">
                <a:solidFill>
                  <a:srgbClr val="FF0000"/>
                </a:solidFill>
              </a:rPr>
              <a:t>Some discussions took place last week.  A plan for removal of strain gauges is expected to be completed this week.  </a:t>
            </a:r>
            <a:endParaRPr lang="en-US" sz="1600" dirty="0"/>
          </a:p>
          <a:p>
            <a:pPr marL="285750" indent="-285750">
              <a:spcAft>
                <a:spcPts val="1200"/>
              </a:spcAft>
              <a:buFont typeface="Arial" panose="020B0604020202020204" pitchFamily="34" charset="0"/>
              <a:buChar char="•"/>
            </a:pPr>
            <a:r>
              <a:rPr lang="en-US" sz="1600" dirty="0"/>
              <a:t>The bus soldering fixture was completed.  Some minor rework of the fixture will take place before soldering of the production busses begins.   Bullet #1, addition of thermocouples, has been done. Temperature tests have been done with a new 11 meter element. Strand sample testing  been completed, at a range of temperatures between 220C and 320C.  Bullet #2, cold block design, is in process.  Bullet #3 has not been started. </a:t>
            </a:r>
          </a:p>
          <a:p>
            <a:pPr marL="742950" lvl="1" indent="-285750">
              <a:buFont typeface="Courier New" panose="02070309020205020404" pitchFamily="49" charset="0"/>
              <a:buChar char="o"/>
            </a:pPr>
            <a:r>
              <a:rPr lang="en-US" sz="1600" dirty="0"/>
              <a:t>More thermocouples will be added to allow more detailed monitoring of the temperature. </a:t>
            </a:r>
          </a:p>
          <a:p>
            <a:pPr marL="742950" lvl="1" indent="-285750">
              <a:spcAft>
                <a:spcPts val="300"/>
              </a:spcAft>
              <a:buFont typeface="Courier New" panose="02070309020205020404" pitchFamily="49" charset="0"/>
              <a:buChar char="o"/>
            </a:pPr>
            <a:r>
              <a:rPr lang="en-US" sz="1600" dirty="0"/>
              <a:t>“Cold Blocks” will be implemented to better prevent solder from wicking into the non-soldered area.  Parts for the cold block and soldering cart have been procured and design on this part is underway.  </a:t>
            </a:r>
          </a:p>
          <a:p>
            <a:pPr marL="742950" lvl="1" indent="-285750">
              <a:spcAft>
                <a:spcPts val="1200"/>
              </a:spcAft>
              <a:buFont typeface="Courier New" panose="02070309020205020404" pitchFamily="49" charset="0"/>
              <a:buChar char="o"/>
            </a:pPr>
            <a:r>
              <a:rPr lang="en-US" sz="1600" dirty="0"/>
              <a:t>A second temperature will be added to the program to allow the bus to be heated to an intermediate level after soldering to facilitate removal from the fixture.</a:t>
            </a:r>
          </a:p>
          <a:p>
            <a:pPr marL="285750" indent="-285750">
              <a:spcAft>
                <a:spcPts val="1200"/>
              </a:spcAft>
              <a:buFont typeface="Arial" panose="020B0604020202020204" pitchFamily="34" charset="0"/>
              <a:buChar char="•"/>
            </a:pPr>
            <a:r>
              <a:rPr lang="en-US" sz="1600" dirty="0"/>
              <a:t>New design for the </a:t>
            </a:r>
            <a:r>
              <a:rPr lang="en-US" sz="1600" dirty="0" err="1"/>
              <a:t>Qa</a:t>
            </a:r>
            <a:r>
              <a:rPr lang="en-US" sz="1600" dirty="0"/>
              <a:t> splice fixture has been completed, </a:t>
            </a:r>
            <a:r>
              <a:rPr lang="en-US" sz="1600" dirty="0">
                <a:solidFill>
                  <a:srgbClr val="FF0000"/>
                </a:solidFill>
              </a:rPr>
              <a:t>and quotes for elements have been received.</a:t>
            </a:r>
            <a:r>
              <a:rPr lang="en-US" sz="1600" dirty="0"/>
              <a:t>  The </a:t>
            </a:r>
            <a:r>
              <a:rPr lang="en-US" sz="1600" dirty="0" err="1"/>
              <a:t>Qa</a:t>
            </a:r>
            <a:r>
              <a:rPr lang="en-US" sz="1600" dirty="0"/>
              <a:t> end fixture fabrication will take place this week.  The </a:t>
            </a:r>
            <a:r>
              <a:rPr lang="en-US" sz="1600" dirty="0" err="1"/>
              <a:t>Qb</a:t>
            </a:r>
            <a:r>
              <a:rPr lang="en-US" sz="1600" dirty="0"/>
              <a:t> fixture design will be completed this week.  </a:t>
            </a:r>
          </a:p>
        </p:txBody>
      </p:sp>
    </p:spTree>
    <p:extLst>
      <p:ext uri="{BB962C8B-B14F-4D97-AF65-F5344CB8AC3E}">
        <p14:creationId xmlns:p14="http://schemas.microsoft.com/office/powerpoint/2010/main" val="1158093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1186</TotalTime>
  <Words>603</Words>
  <Application>Microsoft Office PowerPoint</Application>
  <PresentationFormat>On-screen Show (4:3)</PresentationFormat>
  <Paragraphs>22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Courier New</vt:lpstr>
      <vt:lpstr>Office Theme</vt:lpstr>
      <vt:lpstr>Bus Work Status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 Work Status</dc:title>
  <dc:creator>Rodger C. Bossert x2867 04451N</dc:creator>
  <cp:lastModifiedBy>Rodger C Bossert</cp:lastModifiedBy>
  <cp:revision>156</cp:revision>
  <dcterms:created xsi:type="dcterms:W3CDTF">2018-11-12T21:33:58Z</dcterms:created>
  <dcterms:modified xsi:type="dcterms:W3CDTF">2020-08-10T12:30:08Z</dcterms:modified>
</cp:coreProperties>
</file>