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56" r:id="rId3"/>
    <p:sldId id="257" r:id="rId4"/>
    <p:sldId id="267" r:id="rId5"/>
    <p:sldId id="281" r:id="rId6"/>
    <p:sldId id="283" r:id="rId7"/>
    <p:sldId id="279" r:id="rId8"/>
    <p:sldId id="278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290" autoAdjust="0"/>
  </p:normalViewPr>
  <p:slideViewPr>
    <p:cSldViewPr>
      <p:cViewPr varScale="1">
        <p:scale>
          <a:sx n="69" d="100"/>
          <a:sy n="69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B7C35-D57E-4341-84FE-C057CF950C27}" type="datetimeFigureOut">
              <a:rPr lang="en-US" smtClean="0"/>
              <a:t>6/2/11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D6D9-4D49-D247-B440-0914AB8C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2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Points 1 and</a:t>
            </a:r>
            <a:r>
              <a:rPr lang="en-US" sz="1200" baseline="0" dirty="0" smtClean="0"/>
              <a:t> 2 </a:t>
            </a:r>
            <a:r>
              <a:rPr lang="en-US" sz="1200" dirty="0" smtClean="0"/>
              <a:t>Will elevate &amp; champion instrumentation, guide, community voice, </a:t>
            </a:r>
          </a:p>
          <a:p>
            <a:r>
              <a:rPr lang="en-US" sz="1200" dirty="0" smtClean="0"/>
              <a:t>representative of the community ensure complete coordinated </a:t>
            </a:r>
          </a:p>
          <a:p>
            <a:r>
              <a:rPr lang="en-US" sz="1200" dirty="0" smtClean="0"/>
              <a:t>balanced program, promote cooperation across community, decadal </a:t>
            </a:r>
          </a:p>
          <a:p>
            <a:r>
              <a:rPr lang="en-US" sz="1200" dirty="0" smtClean="0"/>
              <a:t>perspective,  advocate with congress  and industry &amp; other disciplines </a:t>
            </a:r>
          </a:p>
          <a:p>
            <a:r>
              <a:rPr lang="en-US" sz="1200" dirty="0" smtClean="0"/>
              <a:t>Concerns: additional bureaucracy, should not impact running projects</a:t>
            </a:r>
          </a:p>
          <a:p>
            <a:r>
              <a:rPr lang="en-US" dirty="0" smtClean="0"/>
              <a:t>Point 3  best practices? </a:t>
            </a:r>
            <a:r>
              <a:rPr lang="en-US" sz="1200" dirty="0" smtClean="0">
                <a:solidFill>
                  <a:srgbClr val="000000"/>
                </a:solidFill>
                <a:ea typeface="ＭＳ 明朝"/>
              </a:rPr>
              <a:t>)  Large Area Planar Photo Detector development multiple labs, multiple disciplines, multiple universities, multiple industrial partners benefits HEP  &amp; industry required LDRD, ADR MRI, DOE mission need for future nu detector (&lt;100M$ for phototubes) , vision of Howard and Dennis, + ARRA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Links to other discipline and industry</a:t>
            </a:r>
            <a:r>
              <a:rPr lang="en-US" baseline="0" dirty="0" smtClean="0"/>
              <a:t> through exchange program and joint workshops benefits everyone and </a:t>
            </a:r>
            <a:r>
              <a:rPr lang="en-US" baseline="0" dirty="0" err="1" smtClean="0"/>
              <a:t>provdies</a:t>
            </a:r>
            <a:r>
              <a:rPr lang="en-US" baseline="0" dirty="0" smtClean="0"/>
              <a:t> and independent voice for our filed in DC</a:t>
            </a:r>
          </a:p>
          <a:p>
            <a:endParaRPr lang="en-US" baseline="0" dirty="0" smtClean="0"/>
          </a:p>
          <a:p>
            <a:r>
              <a:rPr lang="en-US" sz="1200" dirty="0" smtClean="0">
                <a:solidFill>
                  <a:srgbClr val="000000"/>
                </a:solidFill>
                <a:ea typeface="ＭＳ 明朝"/>
              </a:rPr>
              <a:t>Essence of lab + university partnerships in instrumentation</a:t>
            </a:r>
          </a:p>
          <a:p>
            <a:r>
              <a:rPr lang="en-US" sz="1200" dirty="0" smtClean="0">
                <a:solidFill>
                  <a:srgbClr val="000000"/>
                </a:solidFill>
                <a:ea typeface="ＭＳ 明朝"/>
              </a:rPr>
              <a:t>Collaborative use of resources at labs is a good idea</a:t>
            </a:r>
          </a:p>
          <a:p>
            <a:r>
              <a:rPr lang="en-US" sz="1200" dirty="0" smtClean="0">
                <a:solidFill>
                  <a:srgbClr val="000000"/>
                </a:solidFill>
                <a:ea typeface="ＭＳ 明朝"/>
              </a:rPr>
              <a:t>Create centers of excellence @ labs each with own specialty, needs national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D6D9-4D49-D247-B440-0914AB8CD5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6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Is it </a:t>
            </a:r>
            <a:r>
              <a:rPr lang="en-US" dirty="0" err="1" smtClean="0"/>
              <a:t>impornat</a:t>
            </a:r>
            <a:r>
              <a:rPr lang="en-US" dirty="0" smtClean="0"/>
              <a:t>? I </a:t>
            </a:r>
            <a:r>
              <a:rPr lang="en-US" dirty="0" err="1" smtClean="0"/>
              <a:t>belive</a:t>
            </a:r>
            <a:r>
              <a:rPr lang="en-US" dirty="0" smtClean="0"/>
              <a:t> yes but the impression among the young and at the </a:t>
            </a:r>
            <a:r>
              <a:rPr lang="en-US" dirty="0" err="1" smtClean="0"/>
              <a:t>agenceis</a:t>
            </a:r>
            <a:r>
              <a:rPr lang="en-US" dirty="0" smtClean="0"/>
              <a:t> is that to advance the </a:t>
            </a:r>
            <a:r>
              <a:rPr lang="en-US" dirty="0" err="1" smtClean="0"/>
              <a:t>carreer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physisc</a:t>
            </a:r>
            <a:r>
              <a:rPr lang="en-US" baseline="0" dirty="0" smtClean="0"/>
              <a:t> is the only </a:t>
            </a:r>
            <a:r>
              <a:rPr lang="en-US" baseline="0" dirty="0" err="1" smtClean="0"/>
              <a:t>crtieria</a:t>
            </a: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Suppose who interview 2 candidate for a job both have the </a:t>
            </a:r>
            <a:r>
              <a:rPr lang="en-US" baseline="0" dirty="0" err="1" smtClean="0"/>
              <a:t>sam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phyisics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capabilityies</a:t>
            </a:r>
            <a:r>
              <a:rPr lang="en-US" baseline="0" dirty="0" smtClean="0"/>
              <a:t> in analysis would you choose the one that also had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greatest hardware knowledge? If that is the </a:t>
            </a:r>
            <a:r>
              <a:rPr lang="en-US" baseline="0" dirty="0" err="1" smtClean="0"/>
              <a:t>cae</a:t>
            </a:r>
            <a:r>
              <a:rPr lang="en-US" baseline="0" dirty="0" smtClean="0"/>
              <a:t> let it be known to you </a:t>
            </a:r>
            <a:r>
              <a:rPr lang="en-US" baseline="0" dirty="0" err="1" smtClean="0"/>
              <a:t>collageusa</a:t>
            </a:r>
            <a:r>
              <a:rPr lang="en-US" baseline="0" dirty="0" smtClean="0"/>
              <a:t> and to the agencies. We must show we value </a:t>
            </a:r>
            <a:r>
              <a:rPr lang="en-US" baseline="0" dirty="0" err="1" smtClean="0"/>
              <a:t>insrumentation</a:t>
            </a:r>
            <a:r>
              <a:rPr lang="en-US" baseline="0" dirty="0" smtClean="0"/>
              <a:t> for it to thrive.</a:t>
            </a:r>
          </a:p>
          <a:p>
            <a:pPr marL="228600" indent="-228600">
              <a:buAutoNum type="arabicPeriod" startAt="2"/>
            </a:pPr>
            <a:r>
              <a:rPr lang="en-US" baseline="0" dirty="0" smtClean="0"/>
              <a:t>EDIT school at CERN an example.  Schools </a:t>
            </a:r>
            <a:r>
              <a:rPr lang="en-US" baseline="0" dirty="0" err="1" smtClean="0"/>
              <a:t>recah</a:t>
            </a:r>
            <a:r>
              <a:rPr lang="en-US" baseline="0" dirty="0" smtClean="0"/>
              <a:t> many so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high value but </a:t>
            </a:r>
            <a:r>
              <a:rPr lang="en-US" sz="1200" dirty="0" smtClean="0"/>
              <a:t>Many noted school is no substitute for working in an instrument group @ </a:t>
            </a:r>
            <a:r>
              <a:rPr lang="en-US" sz="1200" dirty="0" err="1" smtClean="0"/>
              <a:t>Uni</a:t>
            </a:r>
            <a:r>
              <a:rPr lang="en-US" sz="1200" dirty="0" smtClean="0"/>
              <a:t>, or lab. &amp; with test beam 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lang="en-US" sz="1200" dirty="0" smtClean="0"/>
              <a:t>High</a:t>
            </a:r>
            <a:r>
              <a:rPr lang="en-US" sz="1200" baseline="0" dirty="0" smtClean="0"/>
              <a:t> stipend aim for tens f </a:t>
            </a:r>
            <a:r>
              <a:rPr lang="en-US" sz="1200" baseline="0" dirty="0" err="1" smtClean="0"/>
              <a:t>fellwos</a:t>
            </a:r>
            <a:r>
              <a:rPr lang="en-US" sz="1200" baseline="0" dirty="0" smtClean="0"/>
              <a:t> add prestige </a:t>
            </a:r>
            <a:r>
              <a:rPr lang="en-US" sz="1200" dirty="0" smtClean="0"/>
              <a:t>Exist in Europe CERN+ </a:t>
            </a:r>
            <a:r>
              <a:rPr lang="en-US" sz="1200" dirty="0" err="1" smtClean="0"/>
              <a:t>univs</a:t>
            </a:r>
            <a:r>
              <a:rPr lang="en-US" sz="1200" dirty="0" smtClean="0"/>
              <a:t>. </a:t>
            </a:r>
          </a:p>
          <a:p>
            <a:pPr marL="228600" indent="-228600">
              <a:buAutoNum type="arabicPeriod" startAt="2"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 Exist in Europe Marie Curie , CERN+ </a:t>
            </a:r>
            <a:r>
              <a:rPr lang="en-US" sz="1200" dirty="0" err="1" smtClean="0"/>
              <a:t>univs</a:t>
            </a:r>
            <a:r>
              <a:rPr lang="en-US" sz="1200" dirty="0" smtClean="0"/>
              <a:t>. Suggest 50% instrumentation 50% physics. Will be hard to get industry funding target companies with many HEP PhDs/companies near national labs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D6D9-4D49-D247-B440-0914AB8CD5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14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D6D9-4D49-D247-B440-0914AB8CD5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6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9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8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2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4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7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9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2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4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3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C867B-6A4D-4FE4-9B22-BF08AEF50405}" type="datetimeFigureOut">
              <a:rPr lang="en-US" smtClean="0"/>
              <a:t>6/2/11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FB66-AB06-474D-B269-32F6898477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5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DPF Taskforce on Instrumentation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752600"/>
            <a:ext cx="8223124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The agenda for the meeting is </a:t>
            </a:r>
          </a:p>
          <a:p>
            <a:endParaRPr lang="en-US" sz="3200" dirty="0"/>
          </a:p>
          <a:p>
            <a:r>
              <a:rPr lang="en-US" sz="3200" dirty="0"/>
              <a:t>update/overview from Ian and Marcel </a:t>
            </a:r>
          </a:p>
          <a:p>
            <a:endParaRPr lang="en-US" sz="3200" dirty="0"/>
          </a:p>
          <a:p>
            <a:r>
              <a:rPr lang="en-US" sz="3200" dirty="0"/>
              <a:t>brief status reports from the chair, or designate, </a:t>
            </a:r>
            <a:endParaRPr lang="en-US" sz="3200" dirty="0" smtClean="0"/>
          </a:p>
          <a:p>
            <a:r>
              <a:rPr lang="en-US" sz="3200" dirty="0" smtClean="0"/>
              <a:t>from </a:t>
            </a:r>
            <a:r>
              <a:rPr lang="en-US" sz="3200" dirty="0"/>
              <a:t>each subgroup.</a:t>
            </a:r>
          </a:p>
          <a:p>
            <a:endParaRPr lang="en-US" sz="3200" dirty="0"/>
          </a:p>
          <a:p>
            <a:r>
              <a:rPr lang="en-US" sz="3200" dirty="0"/>
              <a:t>General discussion as time allows.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880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009650"/>
          </a:xfrm>
        </p:spPr>
        <p:txBody>
          <a:bodyPr/>
          <a:lstStyle/>
          <a:p>
            <a:r>
              <a:rPr lang="en-US" dirty="0" smtClean="0"/>
              <a:t>Taskforce Charge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534400" cy="52578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Charge organized in three broad areas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marL="400050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Structure for a National Instrumentation R&amp;D strategy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Need, merit and process for evaluating and promoting the national R&amp;D program through a National Instrumentation Advisory Panel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Appropriate role for a standing panel on instrumentation vis-à-vis existing and new projects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Models for universities-laboratory collaborative projects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Strategic links to other scientific disciplines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Strategic links to industry</a:t>
            </a:r>
          </a:p>
          <a:p>
            <a:pPr marL="400050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Models for Entrepreneurial Instrumentation Science Strategy</a:t>
            </a:r>
          </a:p>
          <a:p>
            <a:pPr marL="857250" lvl="1" indent="-400050" algn="l">
              <a:buAutoNum type="romanUcPeriod"/>
            </a:pPr>
            <a:r>
              <a:rPr lang="en-US" sz="2000" dirty="0" smtClean="0">
                <a:solidFill>
                  <a:schemeClr val="tx1"/>
                </a:solidFill>
              </a:rPr>
              <a:t>Availability of targeted resources at each of the five national laboratories to specifically support particular needs of individual researchers at the universities and the laboratories?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0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Taskforce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3200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 startAt="3"/>
            </a:pPr>
            <a:r>
              <a:rPr lang="en-US" sz="2000" dirty="0" smtClean="0"/>
              <a:t>Graduate Student and Post Doctoral Training</a:t>
            </a:r>
          </a:p>
          <a:p>
            <a:pPr marL="800100" lvl="1" indent="-400050">
              <a:buAutoNum type="romanUcPeriod"/>
            </a:pPr>
            <a:r>
              <a:rPr lang="en-US" sz="2000" dirty="0" smtClean="0"/>
              <a:t>Role of experience in instrumentation R&amp;D in the life of US graduate students</a:t>
            </a:r>
          </a:p>
          <a:p>
            <a:pPr marL="800100" lvl="1" indent="-400050">
              <a:buAutoNum type="romanUcPeriod"/>
            </a:pPr>
            <a:r>
              <a:rPr lang="en-US" sz="2000" dirty="0" smtClean="0"/>
              <a:t>Academic, intensive, US-based instrumentation experience for graduate students with academic credits, within the context of a global program of coordinated instrumentation schools</a:t>
            </a:r>
          </a:p>
          <a:p>
            <a:pPr marL="800100" lvl="1" indent="-400050">
              <a:buAutoNum type="romanUcPeriod"/>
            </a:pPr>
            <a:r>
              <a:rPr lang="en-US" sz="2000" dirty="0" smtClean="0"/>
              <a:t>National instrumentation fellowship program for Ph.D. Students and postdoctoral scholars to encourage and support research in instrumentation</a:t>
            </a:r>
            <a:r>
              <a:rPr lang="en-US" sz="1600" dirty="0" smtClean="0"/>
              <a:t>.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27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9017463" cy="8771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 The Six Tasks &amp; Six </a:t>
            </a:r>
            <a:r>
              <a:rPr lang="en-US" sz="3600" dirty="0" err="1" smtClean="0"/>
              <a:t>Subgoups</a:t>
            </a:r>
            <a:r>
              <a:rPr lang="en-US" sz="3600" dirty="0" smtClean="0"/>
              <a:t> to develop them</a:t>
            </a:r>
          </a:p>
          <a:p>
            <a:endParaRPr lang="en-US" sz="2400" dirty="0" smtClean="0"/>
          </a:p>
          <a:p>
            <a:r>
              <a:rPr lang="en-US" sz="2400" dirty="0" smtClean="0"/>
              <a:t>In response to the charge, recognizing its breadth &amp; scope we formed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ix subgroups who will meet in parallel &amp; report back to the taskforce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National </a:t>
            </a:r>
            <a:r>
              <a:rPr lang="en-US" sz="2400" dirty="0">
                <a:solidFill>
                  <a:srgbClr val="0000FF"/>
                </a:solidFill>
              </a:rPr>
              <a:t>Instrumentation Board  </a:t>
            </a:r>
          </a:p>
          <a:p>
            <a:r>
              <a:rPr lang="en-US" sz="2400" dirty="0"/>
              <a:t>Blucher  </a:t>
            </a:r>
            <a:r>
              <a:rPr lang="en-US" sz="2400" dirty="0" err="1"/>
              <a:t>Artuso</a:t>
            </a:r>
            <a:r>
              <a:rPr lang="en-US" sz="2400" dirty="0"/>
              <a:t>  </a:t>
            </a:r>
            <a:r>
              <a:rPr lang="en-US" sz="2400" dirty="0" err="1"/>
              <a:t>Lissauer</a:t>
            </a:r>
            <a:r>
              <a:rPr lang="en-US" sz="2400" dirty="0"/>
              <a:t>  </a:t>
            </a:r>
            <a:r>
              <a:rPr lang="en-US" sz="2400" dirty="0" err="1" smtClean="0"/>
              <a:t>Gilchriese</a:t>
            </a:r>
            <a:r>
              <a:rPr lang="en-US" sz="2400" dirty="0" smtClean="0"/>
              <a:t>(C) </a:t>
            </a:r>
            <a:r>
              <a:rPr lang="en-US" sz="2400" dirty="0"/>
              <a:t> </a:t>
            </a:r>
            <a:r>
              <a:rPr lang="en-US" sz="2400" dirty="0" err="1" smtClean="0"/>
              <a:t>Weerts</a:t>
            </a:r>
            <a:r>
              <a:rPr lang="en-US" sz="2400" dirty="0" smtClean="0"/>
              <a:t> </a:t>
            </a:r>
            <a:r>
              <a:rPr lang="en-US" sz="2400" dirty="0" err="1" smtClean="0"/>
              <a:t>Asner</a:t>
            </a:r>
            <a:r>
              <a:rPr lang="en-US" sz="2400" dirty="0" smtClean="0"/>
              <a:t>(*)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Targeted Resources  @ the National Labs</a:t>
            </a:r>
          </a:p>
          <a:p>
            <a:r>
              <a:rPr lang="en-US" sz="2400" dirty="0" smtClean="0"/>
              <a:t>Bock </a:t>
            </a:r>
            <a:r>
              <a:rPr lang="en-US" sz="2400" dirty="0" err="1" smtClean="0"/>
              <a:t>Gilchriese</a:t>
            </a:r>
            <a:r>
              <a:rPr lang="en-US" sz="2400" dirty="0" smtClean="0"/>
              <a:t> Macfarlane(C) </a:t>
            </a:r>
            <a:r>
              <a:rPr lang="en-US" sz="2400" dirty="0" err="1" smtClean="0"/>
              <a:t>Weerts</a:t>
            </a:r>
            <a:r>
              <a:rPr lang="en-US" sz="2400" dirty="0" smtClean="0"/>
              <a:t> </a:t>
            </a:r>
            <a:r>
              <a:rPr lang="en-US" sz="2400" dirty="0" err="1" smtClean="0"/>
              <a:t>Lissauer</a:t>
            </a:r>
            <a:r>
              <a:rPr lang="en-US" sz="2400" dirty="0" smtClean="0"/>
              <a:t> </a:t>
            </a:r>
            <a:r>
              <a:rPr lang="en-US" sz="2400" dirty="0" smtClean="0"/>
              <a:t>White </a:t>
            </a:r>
            <a:r>
              <a:rPr lang="en-US" sz="2400" dirty="0" err="1"/>
              <a:t>Molzon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Blucher Cushman(*) Fast(*)  Smith(*)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National Fellowships </a:t>
            </a:r>
            <a:r>
              <a:rPr lang="en-US" sz="2400" dirty="0"/>
              <a:t> </a:t>
            </a:r>
          </a:p>
          <a:p>
            <a:r>
              <a:rPr lang="en-US" sz="2400" dirty="0" err="1"/>
              <a:t>Sciolla</a:t>
            </a:r>
            <a:r>
              <a:rPr lang="en-US" sz="2400" dirty="0"/>
              <a:t> </a:t>
            </a:r>
            <a:r>
              <a:rPr lang="en-US" sz="2400" dirty="0" err="1"/>
              <a:t>Schumm</a:t>
            </a:r>
            <a:r>
              <a:rPr lang="en-US" sz="2400" dirty="0"/>
              <a:t> (</a:t>
            </a:r>
            <a:r>
              <a:rPr lang="en-US" sz="2400" dirty="0" smtClean="0"/>
              <a:t>*C) </a:t>
            </a:r>
            <a:r>
              <a:rPr lang="en-US" sz="2400" dirty="0"/>
              <a:t>  Bock  MacFarlane 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Instrumentation School    </a:t>
            </a:r>
          </a:p>
          <a:p>
            <a:r>
              <a:rPr lang="en-US" sz="2400" dirty="0" err="1"/>
              <a:t>Cattai</a:t>
            </a:r>
            <a:r>
              <a:rPr lang="en-US" sz="2400" dirty="0"/>
              <a:t> (</a:t>
            </a:r>
            <a:r>
              <a:rPr lang="en-US" sz="2400" dirty="0" smtClean="0"/>
              <a:t>*C) </a:t>
            </a:r>
            <a:r>
              <a:rPr lang="en-US" sz="2400" dirty="0"/>
              <a:t> Para (</a:t>
            </a:r>
            <a:r>
              <a:rPr lang="en-US" sz="2400" dirty="0" smtClean="0"/>
              <a:t>*C) </a:t>
            </a:r>
            <a:r>
              <a:rPr lang="en-US" sz="2400" dirty="0"/>
              <a:t> </a:t>
            </a:r>
            <a:r>
              <a:rPr lang="en-US" sz="2400" dirty="0" err="1"/>
              <a:t>Sciolla</a:t>
            </a:r>
            <a:r>
              <a:rPr lang="en-US" sz="2400" dirty="0"/>
              <a:t>  Bock </a:t>
            </a:r>
            <a:r>
              <a:rPr lang="en-US" sz="2400" dirty="0" smtClean="0"/>
              <a:t>MacFarlane Seidel(*) </a:t>
            </a:r>
            <a:r>
              <a:rPr lang="en-US" sz="2400" dirty="0" err="1" smtClean="0"/>
              <a:t>Asner</a:t>
            </a:r>
            <a:r>
              <a:rPr lang="en-US" sz="2400" dirty="0" smtClean="0"/>
              <a:t>(*)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National Prize  </a:t>
            </a:r>
          </a:p>
          <a:p>
            <a:r>
              <a:rPr lang="en-US" sz="2400" dirty="0" err="1" smtClean="0"/>
              <a:t>Molzon</a:t>
            </a:r>
            <a:r>
              <a:rPr lang="en-US" sz="2400" dirty="0" smtClean="0"/>
              <a:t>(C) </a:t>
            </a:r>
            <a:r>
              <a:rPr lang="en-US" sz="2400" dirty="0" err="1" smtClean="0"/>
              <a:t>Lissauer</a:t>
            </a: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Interdisciplinary  </a:t>
            </a:r>
            <a:r>
              <a:rPr lang="en-US" sz="2400" dirty="0" smtClean="0">
                <a:solidFill>
                  <a:srgbClr val="0000FF"/>
                </a:solidFill>
              </a:rPr>
              <a:t>               (C) denote chair </a:t>
            </a:r>
            <a:r>
              <a:rPr lang="en-US" sz="2400" dirty="0" smtClean="0"/>
              <a:t>(</a:t>
            </a:r>
            <a:r>
              <a:rPr lang="en-US" sz="2400" dirty="0"/>
              <a:t>*) denotes National Advisor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err="1"/>
              <a:t>Artuso</a:t>
            </a:r>
            <a:r>
              <a:rPr lang="en-US" sz="2400" dirty="0"/>
              <a:t>  White </a:t>
            </a:r>
            <a:r>
              <a:rPr lang="en-US" sz="2400" dirty="0" err="1"/>
              <a:t>Gilchriese</a:t>
            </a:r>
            <a:r>
              <a:rPr lang="en-US" sz="2400" dirty="0"/>
              <a:t>  </a:t>
            </a:r>
            <a:r>
              <a:rPr lang="en-US" sz="2400" dirty="0" err="1" smtClean="0"/>
              <a:t>Weerts</a:t>
            </a:r>
            <a:r>
              <a:rPr lang="en-US" sz="2400" dirty="0" smtClean="0"/>
              <a:t>(C)</a:t>
            </a:r>
            <a:r>
              <a:rPr lang="en-US" sz="2400" dirty="0"/>
              <a:t> </a:t>
            </a:r>
            <a:r>
              <a:rPr lang="en-US" sz="2400" dirty="0" smtClean="0"/>
              <a:t>Cushman(*) Fast(*)</a:t>
            </a:r>
            <a:endParaRPr lang="en-US" sz="2400" dirty="0"/>
          </a:p>
          <a:p>
            <a:r>
              <a:rPr lang="en-US" sz="2400" dirty="0" smtClean="0"/>
              <a:t>We </a:t>
            </a:r>
            <a:r>
              <a:rPr lang="en-US" sz="2400" dirty="0" smtClean="0"/>
              <a:t>encourage the community to join subgroups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494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81000"/>
            <a:ext cx="8997024" cy="6093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subgroups are </a:t>
            </a:r>
            <a:endParaRPr lang="en-US" sz="2800" dirty="0" smtClean="0"/>
          </a:p>
          <a:p>
            <a:pPr marL="342900" indent="-342900">
              <a:buAutoNum type="alphaLcParenBoth"/>
            </a:pPr>
            <a:r>
              <a:rPr lang="en-US" sz="2800" dirty="0" smtClean="0"/>
              <a:t> Interconnected  </a:t>
            </a:r>
          </a:p>
          <a:p>
            <a:pPr marL="342900" indent="-342900">
              <a:buAutoNum type="alphaLcParenBoth"/>
            </a:pPr>
            <a:r>
              <a:rPr lang="en-US" sz="2800" dirty="0" smtClean="0"/>
              <a:t> form </a:t>
            </a:r>
            <a:r>
              <a:rPr lang="en-US" sz="2800" dirty="0"/>
              <a:t>an important part of our work, but by </a:t>
            </a:r>
            <a:endParaRPr lang="en-US" sz="2800" dirty="0" smtClean="0"/>
          </a:p>
          <a:p>
            <a:r>
              <a:rPr lang="en-US" sz="2800" dirty="0" smtClean="0"/>
              <a:t>no </a:t>
            </a:r>
            <a:r>
              <a:rPr lang="en-US" sz="2800" dirty="0"/>
              <a:t>means all of it. 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Our </a:t>
            </a:r>
            <a:r>
              <a:rPr lang="en-US" sz="2800" dirty="0"/>
              <a:t>overriding goal is to change the way instrumentation </a:t>
            </a:r>
            <a:endParaRPr lang="en-US" sz="2800" dirty="0" smtClean="0"/>
          </a:p>
          <a:p>
            <a:r>
              <a:rPr lang="en-US" sz="2800" dirty="0" smtClean="0"/>
              <a:t>is </a:t>
            </a:r>
            <a:r>
              <a:rPr lang="en-US" sz="2800" dirty="0"/>
              <a:t>viewed in the U.S.  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We </a:t>
            </a:r>
            <a:r>
              <a:rPr lang="en-US" sz="2800" dirty="0"/>
              <a:t>can begin that change by producing a compelling report. </a:t>
            </a:r>
            <a:endParaRPr lang="en-US" sz="2800" dirty="0" smtClean="0"/>
          </a:p>
          <a:p>
            <a:r>
              <a:rPr lang="en-US" sz="2800" dirty="0" smtClean="0"/>
              <a:t>This </a:t>
            </a:r>
            <a:r>
              <a:rPr lang="en-US" sz="2800" dirty="0"/>
              <a:t>will require each subgroup and the taskforce </a:t>
            </a:r>
            <a:endParaRPr lang="en-US" sz="2800" dirty="0" smtClean="0"/>
          </a:p>
          <a:p>
            <a:r>
              <a:rPr lang="en-US" sz="2800" dirty="0" smtClean="0"/>
              <a:t>as </a:t>
            </a:r>
            <a:r>
              <a:rPr lang="en-US" sz="2800" dirty="0"/>
              <a:t>a whole to think broadly and creatively, and it will </a:t>
            </a:r>
            <a:endParaRPr lang="en-US" sz="2800" dirty="0" smtClean="0"/>
          </a:p>
          <a:p>
            <a:r>
              <a:rPr lang="en-US" sz="2800" dirty="0" smtClean="0"/>
              <a:t>require </a:t>
            </a:r>
            <a:r>
              <a:rPr lang="en-US" sz="2800" dirty="0"/>
              <a:t>continued broad community input and buy-in. </a:t>
            </a: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6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605" y="457200"/>
            <a:ext cx="7940395" cy="6001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upcoming </a:t>
            </a:r>
            <a:r>
              <a:rPr lang="en-US" sz="2400" dirty="0">
                <a:solidFill>
                  <a:prstClr val="black"/>
                </a:solidFill>
              </a:rPr>
              <a:t>meetings:</a:t>
            </a:r>
          </a:p>
          <a:p>
            <a:r>
              <a:rPr lang="en-US" sz="2400" dirty="0">
                <a:solidFill>
                  <a:prstClr val="black"/>
                </a:solidFill>
              </a:rPr>
              <a:t>TIPP Chicago</a:t>
            </a:r>
          </a:p>
          <a:p>
            <a:r>
              <a:rPr lang="en-US" sz="2400" dirty="0">
                <a:solidFill>
                  <a:prstClr val="black"/>
                </a:solidFill>
              </a:rPr>
              <a:t>The taskforce meets face to face at TIPP in Chicago 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Wednesday </a:t>
            </a:r>
            <a:r>
              <a:rPr lang="en-US" sz="2400" dirty="0">
                <a:solidFill>
                  <a:prstClr val="black"/>
                </a:solidFill>
              </a:rPr>
              <a:t>June 8 1600-1800 </a:t>
            </a:r>
            <a:r>
              <a:rPr lang="en-US" sz="2400" dirty="0" smtClean="0">
                <a:solidFill>
                  <a:prstClr val="black"/>
                </a:solidFill>
              </a:rPr>
              <a:t>CDT (Mayfair Room)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The DPF Instrumentation Taskforce </a:t>
            </a:r>
            <a:r>
              <a:rPr lang="en-US" sz="2400" dirty="0" err="1" smtClean="0">
                <a:solidFill>
                  <a:prstClr val="black"/>
                </a:solidFill>
              </a:rPr>
              <a:t>townhall</a:t>
            </a:r>
            <a:r>
              <a:rPr lang="en-US" sz="2400" dirty="0">
                <a:solidFill>
                  <a:prstClr val="black"/>
                </a:solidFill>
              </a:rPr>
              <a:t>=community 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meeting </a:t>
            </a:r>
            <a:r>
              <a:rPr lang="en-US" sz="2400" dirty="0">
                <a:solidFill>
                  <a:prstClr val="black"/>
                </a:solidFill>
              </a:rPr>
              <a:t>on instrumentation will be  </a:t>
            </a:r>
            <a:r>
              <a:rPr lang="en-US" sz="2400" dirty="0" smtClean="0">
                <a:solidFill>
                  <a:prstClr val="black"/>
                </a:solidFill>
              </a:rPr>
              <a:t>on </a:t>
            </a:r>
            <a:r>
              <a:rPr lang="en-US" sz="2400" dirty="0">
                <a:solidFill>
                  <a:prstClr val="black"/>
                </a:solidFill>
              </a:rPr>
              <a:t>Thursday June 9  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12:45-</a:t>
            </a:r>
            <a:r>
              <a:rPr lang="en-US" sz="2400" dirty="0">
                <a:solidFill>
                  <a:prstClr val="black"/>
                </a:solidFill>
              </a:rPr>
              <a:t>1400 </a:t>
            </a:r>
            <a:r>
              <a:rPr lang="en-US" sz="2400" dirty="0" smtClean="0">
                <a:solidFill>
                  <a:prstClr val="black"/>
                </a:solidFill>
              </a:rPr>
              <a:t>CDT (</a:t>
            </a:r>
            <a:r>
              <a:rPr lang="en-US" sz="2400" dirty="0">
                <a:solidFill>
                  <a:prstClr val="black"/>
                </a:solidFill>
              </a:rPr>
              <a:t>during the lunch break</a:t>
            </a:r>
            <a:r>
              <a:rPr lang="en-US" sz="2400" dirty="0" smtClean="0">
                <a:solidFill>
                  <a:prstClr val="black"/>
                </a:solidFill>
              </a:rPr>
              <a:t>) Mayfair Room 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DPF Brown</a:t>
            </a: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The </a:t>
            </a:r>
            <a:r>
              <a:rPr lang="en-US" sz="2400" dirty="0">
                <a:solidFill>
                  <a:prstClr val="black"/>
                </a:solidFill>
              </a:rPr>
              <a:t>face-to-face meeting at DPF at Brown will be on 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Thursday </a:t>
            </a:r>
            <a:r>
              <a:rPr lang="en-US" sz="2400" dirty="0">
                <a:solidFill>
                  <a:prstClr val="black"/>
                </a:solidFill>
              </a:rPr>
              <a:t>August 11 1800-1930 EDT room to be determined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The </a:t>
            </a:r>
            <a:r>
              <a:rPr lang="en-US" sz="2400" dirty="0" err="1">
                <a:solidFill>
                  <a:prstClr val="black"/>
                </a:solidFill>
              </a:rPr>
              <a:t>townhall</a:t>
            </a:r>
            <a:r>
              <a:rPr lang="en-US" sz="2400" dirty="0">
                <a:solidFill>
                  <a:prstClr val="black"/>
                </a:solidFill>
              </a:rPr>
              <a:t> =community meeting on instrumentation will be 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on </a:t>
            </a:r>
            <a:r>
              <a:rPr lang="en-US" sz="2400" dirty="0">
                <a:solidFill>
                  <a:prstClr val="black"/>
                </a:solidFill>
              </a:rPr>
              <a:t>Friday August 12 1400-1530 EDT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740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Taskforce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August </a:t>
            </a:r>
            <a:r>
              <a:rPr lang="en-US" sz="2000" dirty="0" smtClean="0"/>
              <a:t>main ideas and recommendations well-advanced and available for community comment at  Brown meeting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September </a:t>
            </a:r>
            <a:r>
              <a:rPr lang="en-US" sz="2000" dirty="0" smtClean="0"/>
              <a:t>Final report to DPF by </a:t>
            </a:r>
            <a:r>
              <a:rPr lang="en-US" sz="2000" dirty="0"/>
              <a:t>end of September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Regular </a:t>
            </a:r>
            <a:r>
              <a:rPr lang="en-US" sz="2000" dirty="0" smtClean="0"/>
              <a:t>subgroup meetings throughout period</a:t>
            </a:r>
          </a:p>
          <a:p>
            <a:pPr marL="0" indent="0">
              <a:buNone/>
            </a:pPr>
            <a:r>
              <a:rPr lang="en-US" sz="2000" dirty="0" smtClean="0"/>
              <a:t>Taskforces meetings </a:t>
            </a:r>
            <a:r>
              <a:rPr lang="en-US" sz="2000" dirty="0" smtClean="0"/>
              <a:t>by phone at </a:t>
            </a:r>
            <a:r>
              <a:rPr lang="en-US" sz="2000" dirty="0" smtClean="0"/>
              <a:t>midpoint between APS and TIPP and between TIPP &amp; DPF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4098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610049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 Agenda  of the </a:t>
            </a:r>
            <a:r>
              <a:rPr lang="en-US" dirty="0" smtClean="0"/>
              <a:t>Phone </a:t>
            </a:r>
            <a:r>
              <a:rPr lang="en-US" dirty="0" smtClean="0"/>
              <a:t>Meeting </a:t>
            </a:r>
            <a:r>
              <a:rPr lang="en-US" dirty="0"/>
              <a:t>of the Instrumentation Taskforce </a:t>
            </a:r>
            <a:r>
              <a:rPr lang="en-US" dirty="0" smtClean="0"/>
              <a:t>June </a:t>
            </a:r>
            <a:r>
              <a:rPr lang="en-US" dirty="0" smtClean="0"/>
              <a:t>2 </a:t>
            </a:r>
            <a:r>
              <a:rPr lang="en-US" dirty="0"/>
              <a:t> </a:t>
            </a:r>
            <a:r>
              <a:rPr lang="en-US" dirty="0" smtClean="0"/>
              <a:t>16:</a:t>
            </a:r>
            <a:r>
              <a:rPr lang="en-US" dirty="0"/>
              <a:t>00-</a:t>
            </a:r>
            <a:r>
              <a:rPr lang="en-US" dirty="0" smtClean="0"/>
              <a:t>17:</a:t>
            </a:r>
            <a:r>
              <a:rPr lang="en-US" dirty="0"/>
              <a:t>00  PDT</a:t>
            </a:r>
          </a:p>
          <a:p>
            <a:endParaRPr lang="en-US" dirty="0"/>
          </a:p>
          <a:p>
            <a:r>
              <a:rPr lang="en-US" dirty="0" smtClean="0"/>
              <a:t>16:00</a:t>
            </a:r>
            <a:r>
              <a:rPr lang="en-US" dirty="0"/>
              <a:t> </a:t>
            </a:r>
            <a:r>
              <a:rPr lang="en-US" dirty="0"/>
              <a:t> </a:t>
            </a:r>
            <a:r>
              <a:rPr lang="en-US" dirty="0" smtClean="0"/>
              <a:t>News </a:t>
            </a:r>
            <a:r>
              <a:rPr lang="en-US" dirty="0" smtClean="0"/>
              <a:t> Ian and Marcel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16:</a:t>
            </a:r>
            <a:r>
              <a:rPr lang="en-US" dirty="0"/>
              <a:t>10   National Instrumentation Board  </a:t>
            </a:r>
            <a:r>
              <a:rPr lang="en-US" dirty="0" smtClean="0"/>
              <a:t>(Murdock </a:t>
            </a:r>
            <a:r>
              <a:rPr lang="en-US" dirty="0" err="1" smtClean="0"/>
              <a:t>Gilchriese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               </a:t>
            </a:r>
            <a:r>
              <a:rPr lang="en-US" dirty="0" smtClean="0"/>
              <a:t>Discussion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16:15 </a:t>
            </a:r>
            <a:r>
              <a:rPr lang="en-US" dirty="0"/>
              <a:t>  Targeted Resources  @ the National Labs  </a:t>
            </a:r>
            <a:r>
              <a:rPr lang="en-US" dirty="0" smtClean="0"/>
              <a:t>(David </a:t>
            </a:r>
            <a:r>
              <a:rPr lang="en-US" dirty="0" smtClean="0"/>
              <a:t>MacFarlane</a:t>
            </a:r>
            <a:r>
              <a:rPr lang="en-US" dirty="0" smtClean="0"/>
              <a:t>)</a:t>
            </a:r>
            <a:r>
              <a:rPr lang="en-US" dirty="0"/>
              <a:t>  </a:t>
            </a:r>
          </a:p>
          <a:p>
            <a:r>
              <a:rPr lang="en-US" dirty="0"/>
              <a:t>               Discussion  </a:t>
            </a:r>
          </a:p>
          <a:p>
            <a:endParaRPr lang="en-US" dirty="0"/>
          </a:p>
          <a:p>
            <a:r>
              <a:rPr lang="en-US" dirty="0" smtClean="0"/>
              <a:t>16:</a:t>
            </a:r>
            <a:r>
              <a:rPr lang="en-US" dirty="0"/>
              <a:t>2</a:t>
            </a:r>
            <a:r>
              <a:rPr lang="en-US" dirty="0" smtClean="0"/>
              <a:t>0 </a:t>
            </a:r>
            <a:r>
              <a:rPr lang="en-US" dirty="0"/>
              <a:t>  Instrumentation </a:t>
            </a:r>
            <a:r>
              <a:rPr lang="en-US" dirty="0" smtClean="0"/>
              <a:t>School  (Adam Para and </a:t>
            </a:r>
            <a:r>
              <a:rPr lang="en-US" dirty="0" err="1" smtClean="0"/>
              <a:t>Arriella</a:t>
            </a:r>
            <a:r>
              <a:rPr lang="en-US" dirty="0" smtClean="0"/>
              <a:t> </a:t>
            </a:r>
            <a:r>
              <a:rPr lang="en-US" dirty="0" err="1" smtClean="0"/>
              <a:t>Cattai</a:t>
            </a:r>
            <a:r>
              <a:rPr lang="en-US" dirty="0" smtClean="0"/>
              <a:t>) </a:t>
            </a:r>
            <a:r>
              <a:rPr lang="en-US" dirty="0"/>
              <a:t>      </a:t>
            </a:r>
          </a:p>
          <a:p>
            <a:r>
              <a:rPr lang="en-US" dirty="0"/>
              <a:t>               </a:t>
            </a:r>
            <a:r>
              <a:rPr lang="en-US" dirty="0" smtClean="0"/>
              <a:t>Discussion</a:t>
            </a:r>
            <a:endParaRPr lang="en-US" dirty="0"/>
          </a:p>
          <a:p>
            <a:r>
              <a:rPr lang="en-US" dirty="0"/>
              <a:t>               </a:t>
            </a:r>
          </a:p>
          <a:p>
            <a:r>
              <a:rPr lang="en-US" dirty="0" smtClean="0"/>
              <a:t>16:</a:t>
            </a:r>
            <a:r>
              <a:rPr lang="en-US" dirty="0"/>
              <a:t>3</a:t>
            </a:r>
            <a:r>
              <a:rPr lang="en-US" dirty="0" smtClean="0"/>
              <a:t>0 </a:t>
            </a:r>
            <a:r>
              <a:rPr lang="en-US" dirty="0"/>
              <a:t>  National Fellowships </a:t>
            </a:r>
            <a:r>
              <a:rPr lang="en-US" dirty="0" smtClean="0"/>
              <a:t>(Bruce </a:t>
            </a:r>
            <a:r>
              <a:rPr lang="en-US" dirty="0" err="1" smtClean="0"/>
              <a:t>Schumm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/>
              <a:t> Discussion</a:t>
            </a:r>
          </a:p>
          <a:p>
            <a:r>
              <a:rPr lang="en-US" dirty="0"/>
              <a:t>            </a:t>
            </a:r>
          </a:p>
          <a:p>
            <a:r>
              <a:rPr lang="en-US" dirty="0" smtClean="0"/>
              <a:t>16:</a:t>
            </a:r>
            <a:r>
              <a:rPr lang="en-US" dirty="0" smtClean="0"/>
              <a:t>35</a:t>
            </a:r>
            <a:r>
              <a:rPr lang="en-US" dirty="0" smtClean="0"/>
              <a:t> </a:t>
            </a:r>
            <a:r>
              <a:rPr lang="en-US" dirty="0"/>
              <a:t>  Instrumentation Prize  </a:t>
            </a:r>
            <a:r>
              <a:rPr lang="en-US" dirty="0" smtClean="0"/>
              <a:t>(Bill </a:t>
            </a:r>
            <a:r>
              <a:rPr lang="en-US" dirty="0" err="1" smtClean="0"/>
              <a:t>Molzon</a:t>
            </a:r>
            <a:r>
              <a:rPr lang="en-US" dirty="0" smtClean="0"/>
              <a:t>)</a:t>
            </a:r>
            <a:endParaRPr lang="es-ES_tradnl" dirty="0"/>
          </a:p>
          <a:p>
            <a:r>
              <a:rPr lang="es-ES_tradnl" dirty="0"/>
              <a:t>              </a:t>
            </a:r>
          </a:p>
          <a:p>
            <a:r>
              <a:rPr lang="es-ES_tradnl" dirty="0" smtClean="0"/>
              <a:t>16:</a:t>
            </a:r>
            <a:r>
              <a:rPr lang="es-ES_tradnl" dirty="0"/>
              <a:t>40   </a:t>
            </a:r>
            <a:r>
              <a:rPr lang="es-ES_tradnl" dirty="0" err="1" smtClean="0"/>
              <a:t>Interdisciplinary</a:t>
            </a:r>
            <a:r>
              <a:rPr lang="es-ES_tradnl" dirty="0" smtClean="0"/>
              <a:t>  (Harry </a:t>
            </a:r>
            <a:r>
              <a:rPr lang="es-ES_tradnl" dirty="0" err="1" smtClean="0"/>
              <a:t>Weerts</a:t>
            </a:r>
            <a:r>
              <a:rPr lang="es-ES_tradnl" dirty="0" smtClean="0"/>
              <a:t>/Marcel)</a:t>
            </a:r>
            <a:endParaRPr lang="es-ES_tradnl" dirty="0"/>
          </a:p>
          <a:p>
            <a:r>
              <a:rPr lang="es-ES_tradnl" dirty="0"/>
              <a:t>              </a:t>
            </a:r>
          </a:p>
          <a:p>
            <a:r>
              <a:rPr lang="es-ES_tradnl" dirty="0" smtClean="0"/>
              <a:t>16:45</a:t>
            </a:r>
            <a:r>
              <a:rPr lang="es-ES_tradnl" dirty="0"/>
              <a:t>        </a:t>
            </a:r>
            <a:r>
              <a:rPr lang="es-ES_tradnl" dirty="0" smtClean="0"/>
              <a:t>General </a:t>
            </a:r>
            <a:r>
              <a:rPr lang="es-ES_tradnl" dirty="0" err="1"/>
              <a:t>Discussion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6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DPF Taskforce on Instrumentation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447800"/>
            <a:ext cx="8610600" cy="41148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/>
              <a:t>From Universities </a:t>
            </a:r>
          </a:p>
          <a:p>
            <a:pPr lvl="1"/>
            <a:r>
              <a:rPr lang="en-US" sz="2900" dirty="0" smtClean="0"/>
              <a:t>Marina </a:t>
            </a:r>
            <a:r>
              <a:rPr lang="en-US" sz="2900" dirty="0" err="1" smtClean="0"/>
              <a:t>Artuso</a:t>
            </a:r>
            <a:r>
              <a:rPr lang="en-US" sz="2900" dirty="0" smtClean="0"/>
              <a:t>, Syracuse</a:t>
            </a:r>
          </a:p>
          <a:p>
            <a:pPr lvl="1"/>
            <a:r>
              <a:rPr lang="en-US" sz="2900" dirty="0" smtClean="0"/>
              <a:t>Ed Blucher, Chicago</a:t>
            </a:r>
          </a:p>
          <a:p>
            <a:pPr lvl="1"/>
            <a:r>
              <a:rPr lang="en-US" sz="2900" dirty="0" smtClean="0"/>
              <a:t>Bill </a:t>
            </a:r>
            <a:r>
              <a:rPr lang="en-US" sz="2900" dirty="0" err="1" smtClean="0"/>
              <a:t>Molzen</a:t>
            </a:r>
            <a:r>
              <a:rPr lang="en-US" sz="2900" dirty="0" smtClean="0"/>
              <a:t>, Irvine</a:t>
            </a:r>
          </a:p>
          <a:p>
            <a:pPr lvl="1"/>
            <a:r>
              <a:rPr lang="en-US" sz="2900" dirty="0" smtClean="0"/>
              <a:t>Gabriella </a:t>
            </a:r>
            <a:r>
              <a:rPr lang="en-US" sz="2900" dirty="0" err="1" smtClean="0"/>
              <a:t>Sciolla</a:t>
            </a:r>
            <a:r>
              <a:rPr lang="en-US" sz="2900" dirty="0" smtClean="0"/>
              <a:t>, Brandeis</a:t>
            </a:r>
          </a:p>
          <a:p>
            <a:pPr lvl="1"/>
            <a:r>
              <a:rPr lang="en-US" sz="2900" dirty="0"/>
              <a:t>Ian Shipsey*, </a:t>
            </a:r>
            <a:r>
              <a:rPr lang="en-US" sz="2900" dirty="0" smtClean="0"/>
              <a:t>Purdue</a:t>
            </a:r>
          </a:p>
          <a:p>
            <a:pPr lvl="1"/>
            <a:r>
              <a:rPr lang="en-US" sz="2900" dirty="0" smtClean="0"/>
              <a:t>Andy White, UT Arlington</a:t>
            </a:r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endParaRPr lang="en-US" sz="2900" dirty="0" smtClean="0"/>
          </a:p>
          <a:p>
            <a:pPr marL="457200" lvl="1" indent="0">
              <a:buFont typeface="Arial" pitchFamily="34" charset="0"/>
              <a:buNone/>
            </a:pPr>
            <a:r>
              <a:rPr lang="en-US" sz="2900" dirty="0" smtClean="0"/>
              <a:t>(*) co-Chair</a:t>
            </a:r>
          </a:p>
          <a:p>
            <a:r>
              <a:rPr lang="en-US" sz="2900" dirty="0" smtClean="0"/>
              <a:t>From laboratories</a:t>
            </a:r>
          </a:p>
          <a:p>
            <a:pPr lvl="1"/>
            <a:r>
              <a:rPr lang="en-US" sz="2900" dirty="0" smtClean="0"/>
              <a:t>Marcel </a:t>
            </a:r>
            <a:r>
              <a:rPr lang="en-US" sz="2900" dirty="0" err="1" smtClean="0"/>
              <a:t>Demarteau</a:t>
            </a:r>
            <a:r>
              <a:rPr lang="en-US" sz="2900" dirty="0" smtClean="0"/>
              <a:t>*, Argonne</a:t>
            </a:r>
          </a:p>
          <a:p>
            <a:pPr lvl="1"/>
            <a:r>
              <a:rPr lang="en-US" sz="2900" dirty="0" smtClean="0"/>
              <a:t>David </a:t>
            </a:r>
            <a:r>
              <a:rPr lang="en-US" sz="2900" dirty="0" err="1" smtClean="0"/>
              <a:t>Lissauer</a:t>
            </a:r>
            <a:r>
              <a:rPr lang="en-US" sz="2900" dirty="0" smtClean="0"/>
              <a:t>, Brookhaven</a:t>
            </a:r>
          </a:p>
          <a:p>
            <a:pPr lvl="1"/>
            <a:r>
              <a:rPr lang="en-US" sz="2900" dirty="0" smtClean="0"/>
              <a:t>David MacFarlane, SLAC</a:t>
            </a:r>
          </a:p>
          <a:p>
            <a:pPr lvl="1"/>
            <a:r>
              <a:rPr lang="en-US" sz="2900" dirty="0" smtClean="0"/>
              <a:t>Greg Bock, </a:t>
            </a:r>
            <a:r>
              <a:rPr lang="en-US" sz="2900" dirty="0" err="1" smtClean="0"/>
              <a:t>Fermilab</a:t>
            </a:r>
            <a:endParaRPr lang="en-US" sz="2900" dirty="0" smtClean="0"/>
          </a:p>
          <a:p>
            <a:pPr lvl="1"/>
            <a:r>
              <a:rPr lang="en-US" sz="2900" dirty="0" smtClean="0"/>
              <a:t>Gil </a:t>
            </a:r>
            <a:r>
              <a:rPr lang="en-US" sz="2900" dirty="0" err="1" smtClean="0"/>
              <a:t>Gilchriese</a:t>
            </a:r>
            <a:r>
              <a:rPr lang="en-US" sz="2900" dirty="0" smtClean="0"/>
              <a:t>, LBNL</a:t>
            </a:r>
          </a:p>
          <a:p>
            <a:pPr lvl="1"/>
            <a:r>
              <a:rPr lang="en-US" sz="2900" dirty="0" smtClean="0"/>
              <a:t>Harry </a:t>
            </a:r>
            <a:r>
              <a:rPr lang="en-US" sz="2900" dirty="0" err="1" smtClean="0"/>
              <a:t>Weerts</a:t>
            </a:r>
            <a:r>
              <a:rPr lang="en-US" sz="2900" dirty="0" smtClean="0"/>
              <a:t>, Argonne</a:t>
            </a:r>
          </a:p>
          <a:p>
            <a:r>
              <a:rPr lang="en-US" sz="2900" dirty="0" smtClean="0"/>
              <a:t>Ex-officio</a:t>
            </a:r>
          </a:p>
          <a:p>
            <a:pPr lvl="1"/>
            <a:r>
              <a:rPr lang="en-US" sz="2900" dirty="0" smtClean="0"/>
              <a:t>Chip Brock, DPF </a:t>
            </a:r>
            <a:r>
              <a:rPr lang="en-US" sz="2900" dirty="0"/>
              <a:t> </a:t>
            </a:r>
            <a:r>
              <a:rPr lang="en-US" sz="2900" dirty="0" smtClean="0"/>
              <a:t>MSU</a:t>
            </a:r>
          </a:p>
          <a:p>
            <a:pPr lvl="1"/>
            <a:r>
              <a:rPr lang="en-US" sz="2900" dirty="0" smtClean="0"/>
              <a:t>Patty McBride, DPF </a:t>
            </a:r>
            <a:r>
              <a:rPr lang="en-US" sz="2900" dirty="0" err="1" smtClean="0"/>
              <a:t>Fermilab</a:t>
            </a:r>
            <a:endParaRPr lang="en-US" sz="2900" dirty="0" smtClean="0"/>
          </a:p>
          <a:p>
            <a:pPr lvl="1"/>
            <a:r>
              <a:rPr lang="en-US" sz="2900" dirty="0" smtClean="0"/>
              <a:t>Howard Nicholson, DOE Emeritus</a:t>
            </a:r>
          </a:p>
        </p:txBody>
      </p:sp>
    </p:spTree>
    <p:extLst>
      <p:ext uri="{BB962C8B-B14F-4D97-AF65-F5344CB8AC3E}">
        <p14:creationId xmlns:p14="http://schemas.microsoft.com/office/powerpoint/2010/main" val="1428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775</Words>
  <Application>Microsoft Macintosh PowerPoint</Application>
  <PresentationFormat>On-screen Show (4:3)</PresentationFormat>
  <Paragraphs>148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DPF Taskforce on Instrumentation</vt:lpstr>
      <vt:lpstr>Taskforce Charge  </vt:lpstr>
      <vt:lpstr>Taskforce Charge</vt:lpstr>
      <vt:lpstr>PowerPoint Presentation</vt:lpstr>
      <vt:lpstr>PowerPoint Presentation</vt:lpstr>
      <vt:lpstr>PowerPoint Presentation</vt:lpstr>
      <vt:lpstr>Taskforce Timeline</vt:lpstr>
      <vt:lpstr>PowerPoint Presentation</vt:lpstr>
      <vt:lpstr>The DPF Taskforce on Instrumentation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Taskforce Charge</dc:title>
  <dc:creator>hanthrop</dc:creator>
  <cp:lastModifiedBy>Ian Shipsey</cp:lastModifiedBy>
  <cp:revision>66</cp:revision>
  <cp:lastPrinted>2011-05-02T16:49:59Z</cp:lastPrinted>
  <dcterms:created xsi:type="dcterms:W3CDTF">2011-04-29T14:48:48Z</dcterms:created>
  <dcterms:modified xsi:type="dcterms:W3CDTF">2011-06-02T19:33:17Z</dcterms:modified>
</cp:coreProperties>
</file>