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22"/>
  </p:notesMasterIdLst>
  <p:handoutMasterIdLst>
    <p:handoutMasterId r:id="rId23"/>
  </p:handoutMasterIdLst>
  <p:sldIdLst>
    <p:sldId id="256" r:id="rId2"/>
    <p:sldId id="271" r:id="rId3"/>
    <p:sldId id="257" r:id="rId4"/>
    <p:sldId id="272" r:id="rId5"/>
    <p:sldId id="278" r:id="rId6"/>
    <p:sldId id="275" r:id="rId7"/>
    <p:sldId id="277" r:id="rId8"/>
    <p:sldId id="270" r:id="rId9"/>
    <p:sldId id="259" r:id="rId10"/>
    <p:sldId id="273" r:id="rId11"/>
    <p:sldId id="274" r:id="rId12"/>
    <p:sldId id="258" r:id="rId13"/>
    <p:sldId id="260" r:id="rId14"/>
    <p:sldId id="262" r:id="rId15"/>
    <p:sldId id="261" r:id="rId16"/>
    <p:sldId id="263" r:id="rId17"/>
    <p:sldId id="264" r:id="rId18"/>
    <p:sldId id="266" r:id="rId19"/>
    <p:sldId id="267" r:id="rId20"/>
    <p:sldId id="276" r:id="rId2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50504E"/>
    <a:srgbClr val="4E4E4E"/>
    <a:srgbClr val="404040"/>
    <a:srgbClr val="004C97"/>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64" autoAdjust="0"/>
    <p:restoredTop sz="94647"/>
  </p:normalViewPr>
  <p:slideViewPr>
    <p:cSldViewPr snapToGrid="0" snapToObjects="1" showGuides="1">
      <p:cViewPr varScale="1">
        <p:scale>
          <a:sx n="99" d="100"/>
          <a:sy n="99" d="100"/>
        </p:scale>
        <p:origin x="84" y="300"/>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90998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rotWithShape="1">
          <a:blip r:embed="rId3">
            <a:extLst>
              <a:ext uri="{28A0092B-C50C-407E-A947-70E740481C1C}">
                <a14:useLocalDpi xmlns:a14="http://schemas.microsoft.com/office/drawing/2010/main" val="0"/>
              </a:ext>
            </a:extLst>
          </a:blip>
          <a:srcRect t="1" r="21053" b="4344"/>
          <a:stretch/>
        </p:blipFill>
        <p:spPr>
          <a:xfrm>
            <a:off x="2058202" y="220599"/>
            <a:ext cx="7113756" cy="288776"/>
          </a:xfrm>
          <a:prstGeom prst="rect">
            <a:avLst/>
          </a:prstGeom>
        </p:spPr>
      </p:pic>
      <p:pic>
        <p:nvPicPr>
          <p:cNvPr id="10" name="Picture 9" descr="FermiLogoBar_DOE_KO_horiz.eps">
            <a:extLst>
              <a:ext uri="{FF2B5EF4-FFF2-40B4-BE49-F238E27FC236}">
                <a16:creationId xmlns:a16="http://schemas.microsoft.com/office/drawing/2014/main" xmlns="" id="{CC4C60A1-F78D-1A4F-B6F1-60663818480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 t="1" r="56945" b="1401"/>
          <a:stretch/>
        </p:blipFill>
        <p:spPr>
          <a:xfrm>
            <a:off x="736879" y="220599"/>
            <a:ext cx="3125069" cy="297658"/>
          </a:xfrm>
          <a:prstGeom prst="rect">
            <a:avLst/>
          </a:prstGeom>
        </p:spPr>
      </p:pic>
      <p:pic>
        <p:nvPicPr>
          <p:cNvPr id="11" name="Picture 10">
            <a:extLst>
              <a:ext uri="{FF2B5EF4-FFF2-40B4-BE49-F238E27FC236}">
                <a16:creationId xmlns:a16="http://schemas.microsoft.com/office/drawing/2014/main" xmlns="" id="{C5BDCE57-8BCE-594A-95DD-69C1AE58216B}"/>
              </a:ext>
            </a:extLst>
          </p:cNvPr>
          <p:cNvPicPr>
            <a:picLocks noChangeAspect="1"/>
          </p:cNvPicPr>
          <p:nvPr userDrawn="1"/>
        </p:nvPicPr>
        <p:blipFill>
          <a:blip r:embed="rId4"/>
          <a:stretch>
            <a:fillRect/>
          </a:stretch>
        </p:blipFill>
        <p:spPr>
          <a:xfrm>
            <a:off x="15883" y="56961"/>
            <a:ext cx="687352" cy="71343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 name="Date Placeholder 1">
            <a:extLst>
              <a:ext uri="{FF2B5EF4-FFF2-40B4-BE49-F238E27FC236}">
                <a16:creationId xmlns:a16="http://schemas.microsoft.com/office/drawing/2014/main" xmlns="" id="{936881A9-68BE-424C-9EDC-11598F672362}"/>
              </a:ext>
            </a:extLst>
          </p:cNvPr>
          <p:cNvSpPr>
            <a:spLocks noGrp="1"/>
          </p:cNvSpPr>
          <p:nvPr>
            <p:ph type="dt" sz="half" idx="10"/>
          </p:nvPr>
        </p:nvSpPr>
        <p:spPr/>
        <p:txBody>
          <a:bodyPr/>
          <a:lstStyle/>
          <a:p>
            <a:pPr>
              <a:defRPr/>
            </a:pPr>
            <a:r>
              <a:rPr lang="en-US" smtClean="0"/>
              <a:t>8/13/20</a:t>
            </a:r>
            <a:endParaRPr lang="en-US" dirty="0"/>
          </a:p>
        </p:txBody>
      </p:sp>
      <p:sp>
        <p:nvSpPr>
          <p:cNvPr id="3" name="Footer Placeholder 2">
            <a:extLst>
              <a:ext uri="{FF2B5EF4-FFF2-40B4-BE49-F238E27FC236}">
                <a16:creationId xmlns:a16="http://schemas.microsoft.com/office/drawing/2014/main" xmlns="" id="{83084CC7-C06F-E043-A617-539C703EA179}"/>
              </a:ext>
            </a:extLst>
          </p:cNvPr>
          <p:cNvSpPr>
            <a:spLocks noGrp="1"/>
          </p:cNvSpPr>
          <p:nvPr>
            <p:ph type="ftr" sz="quarter" idx="11"/>
          </p:nvPr>
        </p:nvSpPr>
        <p:spPr/>
        <p:txBody>
          <a:bodyPr/>
          <a:lstStyle/>
          <a:p>
            <a:pPr>
              <a:defRPr/>
            </a:pPr>
            <a:r>
              <a:rPr lang="en-US"/>
              <a:t>A. Apresyan, L. Linssen, T. Affolder</a:t>
            </a:r>
            <a:endParaRPr lang="en-US" b="1" dirty="0"/>
          </a:p>
        </p:txBody>
      </p:sp>
      <p:sp>
        <p:nvSpPr>
          <p:cNvPr id="4" name="Slide Number Placeholder 3">
            <a:extLst>
              <a:ext uri="{FF2B5EF4-FFF2-40B4-BE49-F238E27FC236}">
                <a16:creationId xmlns:a16="http://schemas.microsoft.com/office/drawing/2014/main" xmlns="" id="{69DD6646-C909-B54B-A3C0-1954DD6731F1}"/>
              </a:ext>
            </a:extLst>
          </p:cNvPr>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8/13/20</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Apresyan, L. Linssen, T. Affolder</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smtClean="0"/>
              <a:t>8/13/20</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A. Apresyan, L. Linssen, T. Affolder</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8/13/20</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Apresyan, L. Linssen, T. Affolder</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smtClean="0"/>
              <a:t>8/13/20</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A. Apresyan, L. Linssen, T. Affolder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8/13/20</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A. Apresyan, L. Linssen, T. Affolder</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smtClean="0"/>
              <a:t>8/13/20</a:t>
            </a:r>
            <a:endParaRPr lang="en-US"/>
          </a:p>
        </p:txBody>
      </p:sp>
      <p:sp>
        <p:nvSpPr>
          <p:cNvPr id="5" name="Footer Placeholder 4"/>
          <p:cNvSpPr>
            <a:spLocks noGrp="1"/>
          </p:cNvSpPr>
          <p:nvPr>
            <p:ph type="ftr" sz="quarter" idx="11"/>
          </p:nvPr>
        </p:nvSpPr>
        <p:spPr/>
        <p:txBody>
          <a:bodyPr/>
          <a:lstStyle/>
          <a:p>
            <a:r>
              <a:rPr lang="en-US"/>
              <a:t>A. Apresyan, L. Linssen, T. Affolder</a:t>
            </a:r>
          </a:p>
        </p:txBody>
      </p:sp>
      <p:sp>
        <p:nvSpPr>
          <p:cNvPr id="6" name="Slide Number Placeholder 5"/>
          <p:cNvSpPr>
            <a:spLocks noGrp="1"/>
          </p:cNvSpPr>
          <p:nvPr>
            <p:ph type="sldNum" sz="quarter" idx="12"/>
          </p:nvPr>
        </p:nvSpPr>
        <p:spPr/>
        <p:txBody>
          <a:bodyPr/>
          <a:lstStyle/>
          <a:p>
            <a:fld id="{769C4A2F-3DCE-3546-8C9B-8C9AAAF7D8FD}" type="slidenum">
              <a:rPr lang="en-US" smtClean="0"/>
              <a:t>‹#›</a:t>
            </a:fld>
            <a:endParaRPr lang="en-US"/>
          </a:p>
        </p:txBody>
      </p:sp>
    </p:spTree>
    <p:extLst>
      <p:ext uri="{BB962C8B-B14F-4D97-AF65-F5344CB8AC3E}">
        <p14:creationId xmlns:p14="http://schemas.microsoft.com/office/powerpoint/2010/main" val="226022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smtClean="0"/>
              <a:t>8/13/20</a:t>
            </a:r>
            <a:endParaRPr lang="en-US"/>
          </a:p>
        </p:txBody>
      </p:sp>
      <p:sp>
        <p:nvSpPr>
          <p:cNvPr id="5" name="Footer Placeholder 4"/>
          <p:cNvSpPr>
            <a:spLocks noGrp="1"/>
          </p:cNvSpPr>
          <p:nvPr>
            <p:ph type="ftr" sz="quarter" idx="11"/>
          </p:nvPr>
        </p:nvSpPr>
        <p:spPr/>
        <p:txBody>
          <a:bodyPr/>
          <a:lstStyle/>
          <a:p>
            <a:r>
              <a:rPr lang="en-US"/>
              <a:t>A. Apresyan, L. Linssen, T. Affolder</a:t>
            </a:r>
          </a:p>
        </p:txBody>
      </p:sp>
      <p:sp>
        <p:nvSpPr>
          <p:cNvPr id="6" name="Slide Number Placeholder 5"/>
          <p:cNvSpPr>
            <a:spLocks noGrp="1"/>
          </p:cNvSpPr>
          <p:nvPr>
            <p:ph type="sldNum" sz="quarter" idx="12"/>
          </p:nvPr>
        </p:nvSpPr>
        <p:spPr/>
        <p:txBody>
          <a:bodyPr/>
          <a:lstStyle/>
          <a:p>
            <a:fld id="{769C4A2F-3DCE-3546-8C9B-8C9AAAF7D8FD}" type="slidenum">
              <a:rPr lang="en-US" smtClean="0"/>
              <a:t>‹#›</a:t>
            </a:fld>
            <a:endParaRPr lang="en-US"/>
          </a:p>
        </p:txBody>
      </p:sp>
    </p:spTree>
    <p:extLst>
      <p:ext uri="{BB962C8B-B14F-4D97-AF65-F5344CB8AC3E}">
        <p14:creationId xmlns:p14="http://schemas.microsoft.com/office/powerpoint/2010/main" val="171686832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1244130"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smtClean="0"/>
              <a:t>8/13/20</a:t>
            </a:r>
            <a:endParaRPr lang="en-US" dirty="0"/>
          </a:p>
        </p:txBody>
      </p:sp>
      <p:sp>
        <p:nvSpPr>
          <p:cNvPr id="15" name="Footer Placeholder 4"/>
          <p:cNvSpPr>
            <a:spLocks noGrp="1"/>
          </p:cNvSpPr>
          <p:nvPr>
            <p:ph type="ftr" sz="quarter" idx="3"/>
          </p:nvPr>
        </p:nvSpPr>
        <p:spPr>
          <a:xfrm>
            <a:off x="2037905"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A. Apresyan, L. Linssen, T. Affolder</a:t>
            </a:r>
            <a:endParaRPr lang="en-US" b="1" dirty="0"/>
          </a:p>
        </p:txBody>
      </p:sp>
      <p:sp>
        <p:nvSpPr>
          <p:cNvPr id="16" name="Slide Number Placeholder 5"/>
          <p:cNvSpPr>
            <a:spLocks noGrp="1"/>
          </p:cNvSpPr>
          <p:nvPr>
            <p:ph type="sldNum" sz="quarter" idx="4"/>
          </p:nvPr>
        </p:nvSpPr>
        <p:spPr>
          <a:xfrm>
            <a:off x="729553"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544882" y="6258863"/>
            <a:ext cx="8370518"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1" name="Picture 10">
            <a:extLst>
              <a:ext uri="{FF2B5EF4-FFF2-40B4-BE49-F238E27FC236}">
                <a16:creationId xmlns:a16="http://schemas.microsoft.com/office/drawing/2014/main" xmlns="" id="{061E416C-EF68-C24F-B864-D9FB30161296}"/>
              </a:ext>
            </a:extLst>
          </p:cNvPr>
          <p:cNvPicPr>
            <a:picLocks noChangeAspect="1"/>
          </p:cNvPicPr>
          <p:nvPr userDrawn="1"/>
        </p:nvPicPr>
        <p:blipFill>
          <a:blip r:embed="rId12"/>
          <a:stretch>
            <a:fillRect/>
          </a:stretch>
        </p:blipFill>
        <p:spPr>
          <a:xfrm>
            <a:off x="64044" y="6258863"/>
            <a:ext cx="424417" cy="440520"/>
          </a:xfrm>
          <a:prstGeom prst="rect">
            <a:avLst/>
          </a:prstGeom>
        </p:spPr>
      </p:pic>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4" r:id="rId9"/>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8.xml"/><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indico.fnal.gov/event/43730/" TargetMode="External"/><Relationship Id="rId2" Type="http://schemas.openxmlformats.org/officeDocument/2006/relationships/hyperlink" Target="http://meetings.aps.org/Meeting/APR20/Session/D23"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https://docs.google.com/document/d/1vQblE0k7Cm55H--1L0UHRtJPTIB5yr_FC31Z9p1rQvI/edit"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mailto:SNOWMASS-IF-03-TRACKING@FNAL.GOV" TargetMode="External"/><Relationship Id="rId2" Type="http://schemas.openxmlformats.org/officeDocument/2006/relationships/hyperlink" Target="https://forms.gle/aknT8FsFU1Pk47hn7" TargetMode="Externa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snowmass21.org/instrumentation/track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nowmass21.org/instrumentation/start" TargetMode="External"/><Relationship Id="rId2" Type="http://schemas.openxmlformats.org/officeDocument/2006/relationships/hyperlink" Target="https://forms.gle/aknT8FsFU1Pk47hn7"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arxiv.org/abs/1908.00194" TargetMode="External"/><Relationship Id="rId2" Type="http://schemas.openxmlformats.org/officeDocument/2006/relationships/hyperlink" Target="https://wp.physics.wisc.edu/cpad2019/" TargetMode="External"/><Relationship Id="rId1" Type="http://schemas.openxmlformats.org/officeDocument/2006/relationships/slideLayout" Target="../slideLayouts/slideLayout9.xml"/><Relationship Id="rId6" Type="http://schemas.openxmlformats.org/officeDocument/2006/relationships/hyperlink" Target="https://cds.cern.ch/record/2721371" TargetMode="External"/><Relationship Id="rId5" Type="http://schemas.openxmlformats.org/officeDocument/2006/relationships/hyperlink" Target="http://cds.cern.ch/record/2720129" TargetMode="External"/><Relationship Id="rId4" Type="http://schemas.openxmlformats.org/officeDocument/2006/relationships/hyperlink" Target="https://science.osti.gov/hep/hepap/Meetings/2020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92CDE-1428-6C41-BA1E-DDD3BA8A9EAE}"/>
              </a:ext>
            </a:extLst>
          </p:cNvPr>
          <p:cNvSpPr>
            <a:spLocks noGrp="1"/>
          </p:cNvSpPr>
          <p:nvPr>
            <p:ph type="ctrTitle"/>
          </p:nvPr>
        </p:nvSpPr>
        <p:spPr>
          <a:xfrm>
            <a:off x="685800" y="714283"/>
            <a:ext cx="8458200" cy="2387600"/>
          </a:xfrm>
        </p:spPr>
        <p:txBody>
          <a:bodyPr>
            <a:normAutofit fontScale="90000"/>
          </a:bodyPr>
          <a:lstStyle/>
          <a:p>
            <a:r>
              <a:rPr lang="en-US" dirty="0"/>
              <a:t>IF03: Solid State Detectors and Tracking</a:t>
            </a:r>
          </a:p>
        </p:txBody>
      </p:sp>
      <p:sp>
        <p:nvSpPr>
          <p:cNvPr id="3" name="Subtitle 2">
            <a:extLst>
              <a:ext uri="{FF2B5EF4-FFF2-40B4-BE49-F238E27FC236}">
                <a16:creationId xmlns:a16="http://schemas.microsoft.com/office/drawing/2014/main" xmlns="" id="{8DB9205A-71CD-E849-82EB-994149566BD1}"/>
              </a:ext>
            </a:extLst>
          </p:cNvPr>
          <p:cNvSpPr>
            <a:spLocks noGrp="1"/>
          </p:cNvSpPr>
          <p:nvPr>
            <p:ph type="subTitle" idx="1"/>
          </p:nvPr>
        </p:nvSpPr>
        <p:spPr>
          <a:xfrm>
            <a:off x="1143000" y="3877759"/>
            <a:ext cx="6858000" cy="1655762"/>
          </a:xfrm>
        </p:spPr>
        <p:txBody>
          <a:bodyPr/>
          <a:lstStyle/>
          <a:p>
            <a:r>
              <a:rPr lang="en-US" dirty="0"/>
              <a:t>Artur Apresyan, Lucie </a:t>
            </a:r>
            <a:r>
              <a:rPr lang="en-US" dirty="0" err="1"/>
              <a:t>Linssen</a:t>
            </a:r>
            <a:r>
              <a:rPr lang="en-US" dirty="0"/>
              <a:t>, Tony </a:t>
            </a:r>
            <a:r>
              <a:rPr lang="en-US" dirty="0" err="1"/>
              <a:t>Affolder</a:t>
            </a:r>
            <a:endParaRPr lang="en-US" dirty="0"/>
          </a:p>
          <a:p>
            <a:endParaRPr lang="en-US" sz="1800" i="1" dirty="0"/>
          </a:p>
          <a:p>
            <a:r>
              <a:rPr lang="en-US" sz="1800" i="1" dirty="0" smtClean="0"/>
              <a:t>August</a:t>
            </a:r>
            <a:r>
              <a:rPr lang="en-US" sz="1800" i="1" dirty="0" smtClean="0"/>
              <a:t> 13, </a:t>
            </a:r>
            <a:r>
              <a:rPr lang="en-US" sz="1800" i="1" dirty="0"/>
              <a:t>2020</a:t>
            </a:r>
          </a:p>
          <a:p>
            <a:r>
              <a:rPr lang="en-US" sz="1800" i="1" dirty="0"/>
              <a:t>Bi-weekly IF03 Solid State Detectors and Tracking</a:t>
            </a:r>
          </a:p>
        </p:txBody>
      </p:sp>
      <p:pic>
        <p:nvPicPr>
          <p:cNvPr id="4" name="Picture 3">
            <a:extLst>
              <a:ext uri="{FF2B5EF4-FFF2-40B4-BE49-F238E27FC236}">
                <a16:creationId xmlns:a16="http://schemas.microsoft.com/office/drawing/2014/main" xmlns="" id="{C62F55D8-094A-F14F-8FDC-D77063BFABAC}"/>
              </a:ext>
            </a:extLst>
          </p:cNvPr>
          <p:cNvPicPr>
            <a:picLocks noChangeAspect="1"/>
          </p:cNvPicPr>
          <p:nvPr/>
        </p:nvPicPr>
        <p:blipFill>
          <a:blip r:embed="rId2"/>
          <a:stretch>
            <a:fillRect/>
          </a:stretch>
        </p:blipFill>
        <p:spPr>
          <a:xfrm>
            <a:off x="226605" y="6012424"/>
            <a:ext cx="2882900" cy="546100"/>
          </a:xfrm>
          <a:prstGeom prst="rect">
            <a:avLst/>
          </a:prstGeom>
        </p:spPr>
      </p:pic>
      <p:pic>
        <p:nvPicPr>
          <p:cNvPr id="5" name="Picture 4">
            <a:extLst>
              <a:ext uri="{FF2B5EF4-FFF2-40B4-BE49-F238E27FC236}">
                <a16:creationId xmlns:a16="http://schemas.microsoft.com/office/drawing/2014/main" xmlns="" id="{B5985D67-AD94-B740-BB62-627E8F5370EA}"/>
              </a:ext>
            </a:extLst>
          </p:cNvPr>
          <p:cNvPicPr>
            <a:picLocks noChangeAspect="1"/>
          </p:cNvPicPr>
          <p:nvPr/>
        </p:nvPicPr>
        <p:blipFill>
          <a:blip r:embed="rId3"/>
          <a:stretch>
            <a:fillRect/>
          </a:stretch>
        </p:blipFill>
        <p:spPr>
          <a:xfrm>
            <a:off x="6849653" y="5901318"/>
            <a:ext cx="2067742" cy="768313"/>
          </a:xfrm>
          <a:prstGeom prst="rect">
            <a:avLst/>
          </a:prstGeom>
        </p:spPr>
      </p:pic>
      <p:pic>
        <p:nvPicPr>
          <p:cNvPr id="6" name="Picture 5">
            <a:extLst>
              <a:ext uri="{FF2B5EF4-FFF2-40B4-BE49-F238E27FC236}">
                <a16:creationId xmlns:a16="http://schemas.microsoft.com/office/drawing/2014/main" xmlns="" id="{B6C6F21B-F20E-FC4E-A5BC-84CFBC268166}"/>
              </a:ext>
            </a:extLst>
          </p:cNvPr>
          <p:cNvPicPr>
            <a:picLocks noChangeAspect="1"/>
          </p:cNvPicPr>
          <p:nvPr/>
        </p:nvPicPr>
        <p:blipFill>
          <a:blip r:embed="rId4"/>
          <a:stretch>
            <a:fillRect/>
          </a:stretch>
        </p:blipFill>
        <p:spPr>
          <a:xfrm>
            <a:off x="4303332" y="5768828"/>
            <a:ext cx="1056401" cy="1033292"/>
          </a:xfrm>
          <a:prstGeom prst="rect">
            <a:avLst/>
          </a:prstGeom>
        </p:spPr>
      </p:pic>
      <p:sp>
        <p:nvSpPr>
          <p:cNvPr id="7" name="Date Placeholder 6"/>
          <p:cNvSpPr>
            <a:spLocks noGrp="1"/>
          </p:cNvSpPr>
          <p:nvPr>
            <p:ph type="dt" sz="half" idx="10"/>
          </p:nvPr>
        </p:nvSpPr>
        <p:spPr/>
        <p:txBody>
          <a:bodyPr/>
          <a:lstStyle/>
          <a:p>
            <a:r>
              <a:rPr lang="en-US" smtClean="0"/>
              <a:t>8/13/20</a:t>
            </a:r>
            <a:endParaRPr lang="en-US"/>
          </a:p>
        </p:txBody>
      </p:sp>
      <p:sp>
        <p:nvSpPr>
          <p:cNvPr id="8" name="Footer Placeholder 7"/>
          <p:cNvSpPr>
            <a:spLocks noGrp="1"/>
          </p:cNvSpPr>
          <p:nvPr>
            <p:ph type="ftr" sz="quarter" idx="11"/>
          </p:nvPr>
        </p:nvSpPr>
        <p:spPr/>
        <p:txBody>
          <a:bodyPr/>
          <a:lstStyle/>
          <a:p>
            <a:r>
              <a:rPr lang="en-US" smtClean="0"/>
              <a:t>A. Apresyan, L. Linssen, T. Affolder</a:t>
            </a:r>
            <a:endParaRPr lang="en-US"/>
          </a:p>
        </p:txBody>
      </p:sp>
      <p:sp>
        <p:nvSpPr>
          <p:cNvPr id="9" name="Slide Number Placeholder 8"/>
          <p:cNvSpPr>
            <a:spLocks noGrp="1"/>
          </p:cNvSpPr>
          <p:nvPr>
            <p:ph type="sldNum" sz="quarter" idx="12"/>
          </p:nvPr>
        </p:nvSpPr>
        <p:spPr/>
        <p:txBody>
          <a:bodyPr/>
          <a:lstStyle/>
          <a:p>
            <a:fld id="{769C4A2F-3DCE-3546-8C9B-8C9AAAF7D8FD}" type="slidenum">
              <a:rPr lang="en-US" smtClean="0"/>
              <a:t>1</a:t>
            </a:fld>
            <a:endParaRPr lang="en-US"/>
          </a:p>
        </p:txBody>
      </p:sp>
    </p:spTree>
    <p:extLst>
      <p:ext uri="{BB962C8B-B14F-4D97-AF65-F5344CB8AC3E}">
        <p14:creationId xmlns:p14="http://schemas.microsoft.com/office/powerpoint/2010/main" val="211592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10</a:t>
            </a:fld>
            <a:endParaRPr lang="en-US"/>
          </a:p>
        </p:txBody>
      </p:sp>
      <p:pic>
        <p:nvPicPr>
          <p:cNvPr id="11" name="Picture 10">
            <a:extLst>
              <a:ext uri="{FF2B5EF4-FFF2-40B4-BE49-F238E27FC236}">
                <a16:creationId xmlns:a16="http://schemas.microsoft.com/office/drawing/2014/main" xmlns="" id="{25BD1BEF-AA46-C247-840E-B58A289D0D52}"/>
              </a:ext>
            </a:extLst>
          </p:cNvPr>
          <p:cNvPicPr>
            <a:picLocks noChangeAspect="1"/>
          </p:cNvPicPr>
          <p:nvPr/>
        </p:nvPicPr>
        <p:blipFill>
          <a:blip r:embed="rId2"/>
          <a:stretch>
            <a:fillRect/>
          </a:stretch>
        </p:blipFill>
        <p:spPr>
          <a:xfrm>
            <a:off x="0" y="1010875"/>
            <a:ext cx="9144000" cy="4836249"/>
          </a:xfrm>
          <a:prstGeom prst="rect">
            <a:avLst/>
          </a:prstGeom>
        </p:spPr>
      </p:pic>
      <p:sp>
        <p:nvSpPr>
          <p:cNvPr id="12" name="TextBox 11">
            <a:extLst>
              <a:ext uri="{FF2B5EF4-FFF2-40B4-BE49-F238E27FC236}">
                <a16:creationId xmlns:a16="http://schemas.microsoft.com/office/drawing/2014/main" xmlns="" id="{35B33F1D-58DE-2946-9B5A-D7E7B2B60A26}"/>
              </a:ext>
            </a:extLst>
          </p:cNvPr>
          <p:cNvSpPr txBox="1"/>
          <p:nvPr/>
        </p:nvSpPr>
        <p:spPr>
          <a:xfrm>
            <a:off x="3723503" y="6006391"/>
            <a:ext cx="5140410" cy="338554"/>
          </a:xfrm>
          <a:prstGeom prst="rect">
            <a:avLst/>
          </a:prstGeom>
          <a:noFill/>
        </p:spPr>
        <p:txBody>
          <a:bodyPr wrap="square" rtlCol="0">
            <a:spAutoFit/>
          </a:bodyPr>
          <a:lstStyle/>
          <a:p>
            <a:r>
              <a:rPr lang="en-US" sz="1600" dirty="0"/>
              <a:t>More details in intro @ https://</a:t>
            </a:r>
            <a:r>
              <a:rPr lang="en-US" sz="1600" dirty="0" err="1"/>
              <a:t>indico.fnal.gov</a:t>
            </a:r>
            <a:r>
              <a:rPr lang="en-US" sz="1600" dirty="0"/>
              <a:t>/event/43730</a:t>
            </a:r>
          </a:p>
        </p:txBody>
      </p:sp>
    </p:spTree>
    <p:extLst>
      <p:ext uri="{BB962C8B-B14F-4D97-AF65-F5344CB8AC3E}">
        <p14:creationId xmlns:p14="http://schemas.microsoft.com/office/powerpoint/2010/main" val="260058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11</a:t>
            </a:fld>
            <a:endParaRPr lang="en-US"/>
          </a:p>
        </p:txBody>
      </p:sp>
      <p:pic>
        <p:nvPicPr>
          <p:cNvPr id="2" name="Picture 1">
            <a:extLst>
              <a:ext uri="{FF2B5EF4-FFF2-40B4-BE49-F238E27FC236}">
                <a16:creationId xmlns:a16="http://schemas.microsoft.com/office/drawing/2014/main" xmlns="" id="{8B26C646-A44A-7E4E-9292-D612461C559B}"/>
              </a:ext>
            </a:extLst>
          </p:cNvPr>
          <p:cNvPicPr>
            <a:picLocks noChangeAspect="1"/>
          </p:cNvPicPr>
          <p:nvPr/>
        </p:nvPicPr>
        <p:blipFill>
          <a:blip r:embed="rId2"/>
          <a:stretch>
            <a:fillRect/>
          </a:stretch>
        </p:blipFill>
        <p:spPr>
          <a:xfrm>
            <a:off x="0" y="1003937"/>
            <a:ext cx="9144000" cy="4850126"/>
          </a:xfrm>
          <a:prstGeom prst="rect">
            <a:avLst/>
          </a:prstGeom>
        </p:spPr>
      </p:pic>
      <p:sp>
        <p:nvSpPr>
          <p:cNvPr id="7" name="TextBox 6">
            <a:extLst>
              <a:ext uri="{FF2B5EF4-FFF2-40B4-BE49-F238E27FC236}">
                <a16:creationId xmlns:a16="http://schemas.microsoft.com/office/drawing/2014/main" xmlns="" id="{19BD7F84-2C9E-3244-AD03-E876E778CF58}"/>
              </a:ext>
            </a:extLst>
          </p:cNvPr>
          <p:cNvSpPr txBox="1"/>
          <p:nvPr/>
        </p:nvSpPr>
        <p:spPr>
          <a:xfrm>
            <a:off x="3723503" y="6006391"/>
            <a:ext cx="5140410" cy="338554"/>
          </a:xfrm>
          <a:prstGeom prst="rect">
            <a:avLst/>
          </a:prstGeom>
          <a:noFill/>
        </p:spPr>
        <p:txBody>
          <a:bodyPr wrap="square" rtlCol="0">
            <a:spAutoFit/>
          </a:bodyPr>
          <a:lstStyle/>
          <a:p>
            <a:r>
              <a:rPr lang="en-US" sz="1600" dirty="0"/>
              <a:t>More details in intro @ https://</a:t>
            </a:r>
            <a:r>
              <a:rPr lang="en-US" sz="1600" dirty="0" err="1"/>
              <a:t>indico.fnal.gov</a:t>
            </a:r>
            <a:r>
              <a:rPr lang="en-US" sz="1600" dirty="0"/>
              <a:t>/event/43730</a:t>
            </a:r>
          </a:p>
        </p:txBody>
      </p:sp>
    </p:spTree>
    <p:extLst>
      <p:ext uri="{BB962C8B-B14F-4D97-AF65-F5344CB8AC3E}">
        <p14:creationId xmlns:p14="http://schemas.microsoft.com/office/powerpoint/2010/main" val="1647628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Organization of the work</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070973"/>
          </a:xfrm>
        </p:spPr>
        <p:txBody>
          <a:bodyPr>
            <a:normAutofit fontScale="92500"/>
          </a:bodyPr>
          <a:lstStyle/>
          <a:p>
            <a:r>
              <a:rPr lang="en-US" sz="2000" dirty="0"/>
              <a:t>In collaboration with other working groups within the Instrumentation Frontier and in other Frontiers, we aim to identify:</a:t>
            </a:r>
          </a:p>
          <a:p>
            <a:pPr lvl="1"/>
            <a:r>
              <a:rPr lang="en-US" sz="1800" dirty="0"/>
              <a:t>Physics benchmark goals that drive the need for advances in tracking detectors</a:t>
            </a:r>
          </a:p>
          <a:p>
            <a:pPr lvl="1"/>
            <a:r>
              <a:rPr lang="en-US" sz="1800" dirty="0"/>
              <a:t>Translate the physics requirements into detector needs for future experiments, and study which advances bring transformational changes</a:t>
            </a:r>
          </a:p>
          <a:p>
            <a:pPr lvl="1"/>
            <a:r>
              <a:rPr lang="en-US" sz="1800" dirty="0"/>
              <a:t>Identify areas where R&amp;D will significantly impact future capabilities</a:t>
            </a:r>
          </a:p>
          <a:p>
            <a:endParaRPr lang="en-US" sz="2000" dirty="0"/>
          </a:p>
          <a:p>
            <a:r>
              <a:rPr lang="en-US" sz="2000" dirty="0"/>
              <a:t>Collect studies and organize ideas from the community on these set of topics </a:t>
            </a:r>
          </a:p>
          <a:p>
            <a:pPr lvl="1"/>
            <a:r>
              <a:rPr lang="en-US" sz="1800" dirty="0"/>
              <a:t>Capabilities, strengths and weaknesses of various approaches, and proposed future directions</a:t>
            </a:r>
          </a:p>
          <a:p>
            <a:pPr lvl="1"/>
            <a:r>
              <a:rPr lang="en-US" sz="1800" dirty="0"/>
              <a:t>Performance studies from new R&amp;D directions, and promising directions</a:t>
            </a:r>
          </a:p>
          <a:p>
            <a:pPr lvl="1"/>
            <a:r>
              <a:rPr lang="en-US" sz="1800" dirty="0"/>
              <a:t>Identify the set of development tools, and the required expertise to maintain and strengthen the US intellectual contributions</a:t>
            </a:r>
          </a:p>
          <a:p>
            <a:pPr lvl="1"/>
            <a:r>
              <a:rPr lang="en-US" sz="1800" dirty="0"/>
              <a:t>Facilities required for effective work: fabrication, characterization, test beams, irradiation facilities, clean rooms, corresponding infrastructure, collaborative efforts</a:t>
            </a:r>
          </a:p>
          <a:p>
            <a:endParaRPr lang="en-US" sz="22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12</a:t>
            </a:fld>
            <a:endParaRPr lang="en-US"/>
          </a:p>
        </p:txBody>
      </p:sp>
    </p:spTree>
    <p:extLst>
      <p:ext uri="{BB962C8B-B14F-4D97-AF65-F5344CB8AC3E}">
        <p14:creationId xmlns:p14="http://schemas.microsoft.com/office/powerpoint/2010/main" val="220465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Future machines and requirements</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070973"/>
          </a:xfrm>
        </p:spPr>
        <p:txBody>
          <a:bodyPr>
            <a:normAutofit/>
          </a:bodyPr>
          <a:lstStyle/>
          <a:p>
            <a:r>
              <a:rPr lang="en-US" sz="2400" dirty="0"/>
              <a:t>Trackers for future colliders</a:t>
            </a:r>
          </a:p>
          <a:p>
            <a:pPr lvl="1"/>
            <a:r>
              <a:rPr lang="en-US" sz="2000" dirty="0"/>
              <a:t>Different requirements depending on </a:t>
            </a:r>
            <a:r>
              <a:rPr lang="en-US" sz="2000" dirty="0" err="1"/>
              <a:t>e</a:t>
            </a:r>
            <a:r>
              <a:rPr lang="en-US" sz="2000" baseline="30000" dirty="0" err="1"/>
              <a:t>+</a:t>
            </a:r>
            <a:r>
              <a:rPr lang="en-US" sz="2000" dirty="0" err="1"/>
              <a:t>e</a:t>
            </a:r>
            <a:r>
              <a:rPr lang="en-US" sz="2000" baseline="30000" dirty="0"/>
              <a:t>-</a:t>
            </a:r>
            <a:r>
              <a:rPr lang="en-US" sz="2000" dirty="0"/>
              <a:t> or </a:t>
            </a:r>
            <a:r>
              <a:rPr lang="en-US" sz="2000" dirty="0" err="1"/>
              <a:t>hh</a:t>
            </a:r>
            <a:endParaRPr lang="en-US" sz="2000" dirty="0"/>
          </a:p>
          <a:p>
            <a:pPr lvl="2"/>
            <a:r>
              <a:rPr lang="en-US" sz="1800" dirty="0" err="1"/>
              <a:t>e</a:t>
            </a:r>
            <a:r>
              <a:rPr lang="en-US" sz="1800" baseline="30000" dirty="0" err="1"/>
              <a:t>+</a:t>
            </a:r>
            <a:r>
              <a:rPr lang="en-US" sz="1800" dirty="0" err="1"/>
              <a:t>e</a:t>
            </a:r>
            <a:r>
              <a:rPr lang="en-US" sz="1800" baseline="30000" dirty="0"/>
              <a:t>-</a:t>
            </a:r>
            <a:r>
              <a:rPr lang="en-US" sz="1800" dirty="0"/>
              <a:t>: very high spatial resolution, and low material budget</a:t>
            </a:r>
          </a:p>
          <a:p>
            <a:pPr lvl="2"/>
            <a:r>
              <a:rPr lang="en-US" sz="1800" dirty="0" err="1"/>
              <a:t>hh</a:t>
            </a:r>
            <a:r>
              <a:rPr lang="en-US" sz="1800" dirty="0"/>
              <a:t>: very high radiation tolerance (10</a:t>
            </a:r>
            <a:r>
              <a:rPr lang="en-US" sz="1800" baseline="30000" dirty="0"/>
              <a:t>17</a:t>
            </a:r>
            <a:r>
              <a:rPr lang="en-US" sz="1800" dirty="0"/>
              <a:t> n/cm</a:t>
            </a:r>
            <a:r>
              <a:rPr lang="en-US" sz="1800" baseline="30000" dirty="0"/>
              <a:t>2</a:t>
            </a:r>
            <a:r>
              <a:rPr lang="en-US" sz="1800" dirty="0"/>
              <a:t>), high resolution in position and/or time</a:t>
            </a:r>
          </a:p>
          <a:p>
            <a:pPr lvl="2"/>
            <a:r>
              <a:rPr lang="el-GR" sz="1800" dirty="0" err="1"/>
              <a:t>μ</a:t>
            </a:r>
            <a:r>
              <a:rPr lang="el-GR" sz="1800" baseline="30000" dirty="0" err="1"/>
              <a:t>+</a:t>
            </a:r>
            <a:r>
              <a:rPr lang="el-GR" sz="1800" dirty="0" err="1"/>
              <a:t>μ</a:t>
            </a:r>
            <a:r>
              <a:rPr lang="el-GR" sz="1800" baseline="30000" dirty="0"/>
              <a:t>-</a:t>
            </a:r>
            <a:r>
              <a:rPr lang="en-US" sz="1800" dirty="0"/>
              <a:t>: very high spatial resolution, and low material budget PLUS timing, high radiation tolerance</a:t>
            </a:r>
          </a:p>
          <a:p>
            <a:pPr lvl="1"/>
            <a:r>
              <a:rPr lang="en-US" sz="2000" dirty="0"/>
              <a:t>Need to collect similar technical requirements for fixed target and intensity frontier experiments, electron-ion collider</a:t>
            </a:r>
          </a:p>
          <a:p>
            <a:pPr lvl="1"/>
            <a:r>
              <a:rPr lang="en-US" sz="2000" dirty="0"/>
              <a:t>Upgrades in HL-LHC, extensions of the existing trackers</a:t>
            </a:r>
          </a:p>
          <a:p>
            <a:endParaRPr lang="en-US" sz="2200" dirty="0"/>
          </a:p>
          <a:p>
            <a:r>
              <a:rPr lang="en-US" sz="2200" b="1" dirty="0"/>
              <a:t>Given the timescales of these machines, we need to ensure that “</a:t>
            </a:r>
            <a:r>
              <a:rPr lang="en-US" sz="2200" b="1" i="1" dirty="0"/>
              <a:t>blue-sky</a:t>
            </a:r>
            <a:r>
              <a:rPr lang="en-US" sz="2200" b="1" dirty="0"/>
              <a:t>” R&amp;D is pursued, and new opportunities and developments are fully taken advantage</a:t>
            </a:r>
            <a:endParaRPr lang="en-US" sz="2000" b="1"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13</a:t>
            </a:fld>
            <a:endParaRPr lang="en-US"/>
          </a:p>
        </p:txBody>
      </p:sp>
    </p:spTree>
    <p:extLst>
      <p:ext uri="{BB962C8B-B14F-4D97-AF65-F5344CB8AC3E}">
        <p14:creationId xmlns:p14="http://schemas.microsoft.com/office/powerpoint/2010/main" val="694339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386885"/>
          </a:xfrm>
        </p:spPr>
        <p:txBody>
          <a:bodyPr>
            <a:normAutofit lnSpcReduction="10000"/>
          </a:bodyPr>
          <a:lstStyle/>
          <a:p>
            <a:r>
              <a:rPr lang="en-US" sz="2400" dirty="0"/>
              <a:t>Traditional silicon sensors development: </a:t>
            </a:r>
          </a:p>
          <a:p>
            <a:pPr lvl="1"/>
            <a:r>
              <a:rPr lang="en-US" sz="2000" dirty="0"/>
              <a:t>Low mass, finely-segmented radiation hard detectors needed for future experiments, with different degrees of focus on rad-hardness or position resolution</a:t>
            </a:r>
          </a:p>
          <a:p>
            <a:r>
              <a:rPr lang="en-US" sz="2400" dirty="0"/>
              <a:t>New silicon technologies: </a:t>
            </a:r>
            <a:r>
              <a:rPr lang="en-US" sz="2000" dirty="0"/>
              <a:t>MAPS, </a:t>
            </a:r>
            <a:r>
              <a:rPr lang="en-US" sz="2000" dirty="0" err="1"/>
              <a:t>SoI</a:t>
            </a:r>
            <a:endParaRPr lang="en-US" sz="2000" dirty="0"/>
          </a:p>
          <a:p>
            <a:pPr lvl="1"/>
            <a:r>
              <a:rPr lang="en-US" sz="2000" dirty="0"/>
              <a:t>Avoid bump-bonding, many developments in industry, many opportunities and challenges to adapt to HEP needs</a:t>
            </a:r>
          </a:p>
          <a:p>
            <a:pPr lvl="1"/>
            <a:r>
              <a:rPr lang="en-US" sz="2000" dirty="0"/>
              <a:t>Reduction in material budget and material cost</a:t>
            </a:r>
          </a:p>
          <a:p>
            <a:r>
              <a:rPr lang="en-US" sz="2400" dirty="0"/>
              <a:t>Advanced simulation tools to help in understanding the performance of new prototypes and to optimize the design of new detectors</a:t>
            </a:r>
          </a:p>
          <a:p>
            <a:pPr lvl="1"/>
            <a:r>
              <a:rPr lang="en-US" sz="2000" dirty="0"/>
              <a:t>Essential to minimize development costs and R&amp;D cycles, often a rare set of expertise within collaborations. </a:t>
            </a:r>
          </a:p>
          <a:p>
            <a:pPr lvl="1"/>
            <a:r>
              <a:rPr lang="en-US" sz="2000" dirty="0"/>
              <a:t>Development and improvements of rad-damage simulation and comparisons with experiments</a:t>
            </a:r>
          </a:p>
          <a:p>
            <a:endParaRPr lang="en-US" sz="20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dirty="0"/>
              <a:t>A. Apresyan, L. </a:t>
            </a:r>
            <a:r>
              <a:rPr lang="en-US" dirty="0" err="1"/>
              <a:t>Linssen</a:t>
            </a:r>
            <a:r>
              <a:rPr lang="en-US" dirty="0"/>
              <a:t>, T. </a:t>
            </a:r>
            <a:r>
              <a:rPr lang="en-US" dirty="0" err="1"/>
              <a:t>Affolder</a:t>
            </a:r>
            <a:endParaRPr lang="en-US" dirty="0"/>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14</a:t>
            </a:fld>
            <a:endParaRPr lang="en-US"/>
          </a:p>
        </p:txBody>
      </p:sp>
    </p:spTree>
    <p:extLst>
      <p:ext uri="{BB962C8B-B14F-4D97-AF65-F5344CB8AC3E}">
        <p14:creationId xmlns:p14="http://schemas.microsoft.com/office/powerpoint/2010/main" val="2329593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070973"/>
          </a:xfrm>
        </p:spPr>
        <p:txBody>
          <a:bodyPr>
            <a:normAutofit/>
          </a:bodyPr>
          <a:lstStyle/>
          <a:p>
            <a:r>
              <a:rPr lang="en-US" sz="2400" dirty="0"/>
              <a:t>4D trackers for the future machines: position + time</a:t>
            </a:r>
          </a:p>
          <a:p>
            <a:pPr lvl="1"/>
            <a:r>
              <a:rPr lang="en-US" sz="2000" dirty="0"/>
              <a:t>Reduce backgrounds, track reconstruction, triggering, will need precision timing information, in addition to the precision position </a:t>
            </a:r>
          </a:p>
          <a:p>
            <a:pPr lvl="1"/>
            <a:r>
              <a:rPr lang="en-US" sz="2000" dirty="0"/>
              <a:t>Particle ID and LLP searches are new areas where we start utilizing the timing and position information</a:t>
            </a:r>
          </a:p>
          <a:p>
            <a:pPr lvl="1"/>
            <a:endParaRPr lang="en-US" sz="2000" dirty="0"/>
          </a:p>
          <a:p>
            <a:r>
              <a:rPr lang="en-US" sz="2400" dirty="0"/>
              <a:t>Time resolution: </a:t>
            </a:r>
          </a:p>
          <a:p>
            <a:pPr lvl="1"/>
            <a:r>
              <a:rPr lang="en-US" sz="2000" dirty="0"/>
              <a:t>Pico-second level time resolution critical for high occupancy environments in future hadron colliders. </a:t>
            </a:r>
          </a:p>
          <a:p>
            <a:pPr lvl="1"/>
            <a:r>
              <a:rPr lang="en-US" sz="2000" dirty="0"/>
              <a:t>Requirements in the range from ~5 to ~30 </a:t>
            </a:r>
            <a:r>
              <a:rPr lang="en-US" sz="2000" dirty="0" err="1"/>
              <a:t>ps</a:t>
            </a:r>
            <a:r>
              <a:rPr lang="en-US" sz="2000" dirty="0"/>
              <a:t> resolutions, need to clearly identify the needs and simultaneous requirements on position resolution</a:t>
            </a:r>
          </a:p>
          <a:p>
            <a:endParaRPr lang="en-US" sz="2400" dirty="0"/>
          </a:p>
          <a:p>
            <a:pPr lvl="1"/>
            <a:endParaRPr lang="en-US" sz="2000" dirty="0"/>
          </a:p>
          <a:p>
            <a:endParaRPr lang="en-US" sz="24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15</a:t>
            </a:fld>
            <a:endParaRPr lang="en-US"/>
          </a:p>
        </p:txBody>
      </p:sp>
    </p:spTree>
    <p:extLst>
      <p:ext uri="{BB962C8B-B14F-4D97-AF65-F5344CB8AC3E}">
        <p14:creationId xmlns:p14="http://schemas.microsoft.com/office/powerpoint/2010/main" val="68264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070973"/>
          </a:xfrm>
        </p:spPr>
        <p:txBody>
          <a:bodyPr>
            <a:normAutofit/>
          </a:bodyPr>
          <a:lstStyle/>
          <a:p>
            <a:r>
              <a:rPr lang="en-US" sz="2400" dirty="0"/>
              <a:t>Electrical and thermal services: work in coordination with IF07</a:t>
            </a:r>
          </a:p>
          <a:p>
            <a:pPr lvl="1"/>
            <a:r>
              <a:rPr lang="en-US" sz="2000" dirty="0"/>
              <a:t>Efficiently deliver thousands of amps for powering the ASICs</a:t>
            </a:r>
          </a:p>
          <a:p>
            <a:pPr lvl="1"/>
            <a:r>
              <a:rPr lang="en-US" sz="2000" dirty="0"/>
              <a:t>Efficiently remove the heat: increasingly complex readout schemes, ASICs generate 100s of </a:t>
            </a:r>
            <a:r>
              <a:rPr lang="en-US" sz="2000" dirty="0" err="1"/>
              <a:t>kWs</a:t>
            </a:r>
            <a:endParaRPr lang="en-US" sz="2000" dirty="0"/>
          </a:p>
          <a:p>
            <a:pPr lvl="1"/>
            <a:r>
              <a:rPr lang="en-US" sz="2000" dirty="0"/>
              <a:t>Approaches to improve the efficiency: DC-to-DC conversion and serial current delivery for HV; improve conversion efficiency and rad hardness. </a:t>
            </a:r>
          </a:p>
          <a:p>
            <a:endParaRPr lang="en-US" sz="24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16</a:t>
            </a:fld>
            <a:endParaRPr lang="en-US"/>
          </a:p>
        </p:txBody>
      </p:sp>
    </p:spTree>
    <p:extLst>
      <p:ext uri="{BB962C8B-B14F-4D97-AF65-F5344CB8AC3E}">
        <p14:creationId xmlns:p14="http://schemas.microsoft.com/office/powerpoint/2010/main" val="3752166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070973"/>
          </a:xfrm>
        </p:spPr>
        <p:txBody>
          <a:bodyPr>
            <a:normAutofit/>
          </a:bodyPr>
          <a:lstStyle/>
          <a:p>
            <a:r>
              <a:rPr lang="en-US" sz="2400" dirty="0"/>
              <a:t>Precision support structures and cooling</a:t>
            </a:r>
          </a:p>
          <a:p>
            <a:pPr lvl="1"/>
            <a:r>
              <a:rPr lang="en-US" sz="2000" b="1" dirty="0"/>
              <a:t>Cooling and support as an integrated problem</a:t>
            </a:r>
          </a:p>
          <a:p>
            <a:pPr lvl="1"/>
            <a:r>
              <a:rPr lang="en-US" sz="2000" dirty="0"/>
              <a:t>Issues related to development of support structures needed for increasingly complex tracking detectors</a:t>
            </a:r>
          </a:p>
          <a:p>
            <a:pPr lvl="1"/>
            <a:r>
              <a:rPr lang="en-US" sz="2000" dirty="0"/>
              <a:t>Typically interested in very stable and precise structures to support tracking sensors, with minimal mass and low radiation lengths</a:t>
            </a:r>
          </a:p>
          <a:p>
            <a:pPr lvl="1"/>
            <a:r>
              <a:rPr lang="en-US" sz="2000" dirty="0"/>
              <a:t>Studies of novel materials, advanced compounds, foams </a:t>
            </a:r>
            <a:r>
              <a:rPr lang="en-US" sz="2000" dirty="0" err="1"/>
              <a:t>etc</a:t>
            </a:r>
            <a:endParaRPr lang="en-US" sz="2000" dirty="0"/>
          </a:p>
          <a:p>
            <a:pPr marL="457200" lvl="1" indent="0">
              <a:buNone/>
            </a:pPr>
            <a:endParaRPr lang="en-US" sz="2000" dirty="0"/>
          </a:p>
          <a:p>
            <a:r>
              <a:rPr lang="en-US" sz="2400" dirty="0"/>
              <a:t>Interconnections and readout:</a:t>
            </a:r>
          </a:p>
          <a:p>
            <a:pPr lvl="1"/>
            <a:r>
              <a:rPr lang="en-US" sz="2000" dirty="0"/>
              <a:t>Issues related to modules designs, assembly and large-scale productions</a:t>
            </a:r>
          </a:p>
          <a:p>
            <a:pPr lvl="1"/>
            <a:r>
              <a:rPr lang="en-US" sz="2000" dirty="0"/>
              <a:t>Packaging technologies: bump-bonding, wire-bonding, glues and adhesives, flex circuits, TSV, etc. </a:t>
            </a:r>
          </a:p>
          <a:p>
            <a:endParaRPr lang="en-US" sz="2200" dirty="0"/>
          </a:p>
          <a:p>
            <a:pPr lvl="1"/>
            <a:endParaRPr lang="en-US" sz="20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17</a:t>
            </a:fld>
            <a:endParaRPr lang="en-US"/>
          </a:p>
        </p:txBody>
      </p:sp>
    </p:spTree>
    <p:extLst>
      <p:ext uri="{BB962C8B-B14F-4D97-AF65-F5344CB8AC3E}">
        <p14:creationId xmlns:p14="http://schemas.microsoft.com/office/powerpoint/2010/main" val="2656155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Sample topics to be covered</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309925"/>
          </a:xfrm>
        </p:spPr>
        <p:txBody>
          <a:bodyPr>
            <a:normAutofit/>
          </a:bodyPr>
          <a:lstStyle/>
          <a:p>
            <a:r>
              <a:rPr lang="en-US" sz="2400" dirty="0"/>
              <a:t>Developing and preserving knowledge and expertise</a:t>
            </a:r>
          </a:p>
          <a:p>
            <a:pPr lvl="1"/>
            <a:r>
              <a:rPr lang="en-US" sz="2000" dirty="0"/>
              <a:t>The EPSG “Physics Briefing Book” raised this point well, and presented a compelling case</a:t>
            </a:r>
          </a:p>
          <a:p>
            <a:pPr lvl="1"/>
            <a:r>
              <a:rPr lang="en-US" sz="2000" dirty="0"/>
              <a:t>We aim to study this question in the US context, and identify areas where funding agencies and the community can help to ensure that young talent is attracted and is maintained within the field</a:t>
            </a:r>
          </a:p>
          <a:p>
            <a:pPr lvl="1"/>
            <a:r>
              <a:rPr lang="en-US" sz="2000" dirty="0"/>
              <a:t>It is of critical importance to the future of the field to ensure career opportunities exist and are expanded</a:t>
            </a:r>
          </a:p>
          <a:p>
            <a:pPr lvl="1"/>
            <a:endParaRPr lang="en-US" sz="2000" dirty="0"/>
          </a:p>
          <a:p>
            <a:r>
              <a:rPr lang="en-US" sz="2400" dirty="0"/>
              <a:t>Explore and encourage multi-institutional developments and shared use of resources at labs and universities</a:t>
            </a:r>
          </a:p>
          <a:p>
            <a:pPr lvl="1"/>
            <a:r>
              <a:rPr lang="en-US" sz="2000" dirty="0"/>
              <a:t>Encourage the support of workshops, conferences, seminars on tracking detectors and encourage participation</a:t>
            </a:r>
          </a:p>
          <a:p>
            <a:pPr lvl="1"/>
            <a:r>
              <a:rPr lang="en-US" sz="2000" dirty="0"/>
              <a:t>Collaborative environments for sensor developments: e.g. multi project foundry submissions</a:t>
            </a:r>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18</a:t>
            </a:fld>
            <a:endParaRPr lang="en-US"/>
          </a:p>
        </p:txBody>
      </p:sp>
    </p:spTree>
    <p:extLst>
      <p:ext uri="{BB962C8B-B14F-4D97-AF65-F5344CB8AC3E}">
        <p14:creationId xmlns:p14="http://schemas.microsoft.com/office/powerpoint/2010/main" val="281826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Synergies with other groups</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3" y="1105989"/>
            <a:ext cx="8951494" cy="5070973"/>
          </a:xfrm>
        </p:spPr>
        <p:txBody>
          <a:bodyPr>
            <a:normAutofit/>
          </a:bodyPr>
          <a:lstStyle/>
          <a:p>
            <a:r>
              <a:rPr lang="en-US" sz="2400" dirty="0"/>
              <a:t>Some areas expected to be cross-cutting:</a:t>
            </a:r>
          </a:p>
          <a:p>
            <a:pPr lvl="1"/>
            <a:r>
              <a:rPr lang="en-US" sz="2000" dirty="0"/>
              <a:t>MAPS detectors or 3D integration: </a:t>
            </a:r>
            <a:r>
              <a:rPr lang="en-US" sz="2000" i="1" dirty="0"/>
              <a:t>IF03 and IF07</a:t>
            </a:r>
          </a:p>
          <a:p>
            <a:pPr lvl="1"/>
            <a:r>
              <a:rPr lang="en-US" sz="2000" dirty="0"/>
              <a:t>Tracking reconstruction: development of new algorithms both online and offline, development of the detector designs, and will need to leverage on the computing developments: </a:t>
            </a:r>
            <a:r>
              <a:rPr lang="en-US" sz="2000" i="1" dirty="0"/>
              <a:t>IF03 and CompF1</a:t>
            </a:r>
          </a:p>
          <a:p>
            <a:pPr lvl="1"/>
            <a:r>
              <a:rPr lang="en-US" sz="2000" dirty="0"/>
              <a:t>Effective use of precision timing in track reconstruction, and trigger formation: </a:t>
            </a:r>
            <a:r>
              <a:rPr lang="en-US" sz="2000" i="1" dirty="0"/>
              <a:t>IF03 and IF04+CompF1</a:t>
            </a:r>
          </a:p>
          <a:p>
            <a:pPr lvl="1"/>
            <a:r>
              <a:rPr lang="en-US" sz="2000" dirty="0"/>
              <a:t>TPC and large area muon chambers: </a:t>
            </a:r>
            <a:r>
              <a:rPr lang="en-US" sz="2000" i="1" dirty="0"/>
              <a:t>IF03 with IF05</a:t>
            </a:r>
          </a:p>
          <a:p>
            <a:endParaRPr lang="en-US" sz="2400" dirty="0"/>
          </a:p>
          <a:p>
            <a:r>
              <a:rPr lang="en-US" sz="2400" dirty="0"/>
              <a:t>We should identify how most effectively organize work in these </a:t>
            </a:r>
            <a:r>
              <a:rPr lang="en-US" sz="2400"/>
              <a:t>cross-cutting areas</a:t>
            </a:r>
            <a:endParaRPr lang="en-US" sz="24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19</a:t>
            </a:fld>
            <a:endParaRPr lang="en-US"/>
          </a:p>
        </p:txBody>
      </p:sp>
    </p:spTree>
    <p:extLst>
      <p:ext uri="{BB962C8B-B14F-4D97-AF65-F5344CB8AC3E}">
        <p14:creationId xmlns:p14="http://schemas.microsoft.com/office/powerpoint/2010/main" val="287584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fontScale="90000"/>
          </a:bodyPr>
          <a:lstStyle/>
          <a:p>
            <a:r>
              <a:rPr lang="en-US" sz="3600" dirty="0"/>
              <a:t>IF03: Solid State Detectors and Tracking</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1105989"/>
            <a:ext cx="9047747" cy="5317482"/>
          </a:xfrm>
        </p:spPr>
        <p:txBody>
          <a:bodyPr>
            <a:normAutofit fontScale="92500" lnSpcReduction="20000"/>
          </a:bodyPr>
          <a:lstStyle/>
          <a:p>
            <a:r>
              <a:rPr lang="en-US" sz="2400" dirty="0"/>
              <a:t>This topical group aims to study detectors and technologies needed for charged particle tracking:</a:t>
            </a:r>
          </a:p>
          <a:p>
            <a:pPr lvl="1"/>
            <a:r>
              <a:rPr lang="en-US" sz="2000" dirty="0"/>
              <a:t>Technologies for colliders, fixed target, or precision measurement experiments</a:t>
            </a:r>
          </a:p>
          <a:p>
            <a:pPr lvl="1"/>
            <a:r>
              <a:rPr lang="en-US" sz="2000" dirty="0"/>
              <a:t>Ranging from silicon to diamond and other alternative materials. </a:t>
            </a:r>
          </a:p>
          <a:p>
            <a:pPr lvl="1"/>
            <a:r>
              <a:rPr lang="en-US" sz="2000" dirty="0"/>
              <a:t>Also non-solid-state trackers, e.g. for high-intensity experiments. </a:t>
            </a:r>
          </a:p>
          <a:p>
            <a:pPr lvl="1"/>
            <a:r>
              <a:rPr lang="en-US" sz="2000" dirty="0"/>
              <a:t>3D integration, ultra-lightweight materials for mechanical support &amp; cooling.</a:t>
            </a:r>
          </a:p>
          <a:p>
            <a:r>
              <a:rPr lang="en-US" sz="2400" dirty="0"/>
              <a:t>Trackers should be discussed in the context of future experimental challenges</a:t>
            </a:r>
          </a:p>
          <a:p>
            <a:pPr lvl="1"/>
            <a:r>
              <a:rPr lang="en-US" sz="2000" dirty="0"/>
              <a:t>Identify opportunities and technological challenges with different future accelerators, and explore possible technology solutions or directions </a:t>
            </a:r>
          </a:p>
          <a:p>
            <a:pPr lvl="1"/>
            <a:r>
              <a:rPr lang="en-US" sz="2000" dirty="0"/>
              <a:t>Highlight the importance of generic “blue sky” R&amp;D in creating opportunities and future transformative breakthroughs’</a:t>
            </a:r>
          </a:p>
          <a:p>
            <a:pPr lvl="1"/>
            <a:endParaRPr lang="en-US" sz="2000" dirty="0"/>
          </a:p>
          <a:p>
            <a:r>
              <a:rPr lang="en-US" sz="2400" b="1" dirty="0"/>
              <a:t>The goal is to collect input on areas and strategic directions that the US community is interested to pursue</a:t>
            </a:r>
          </a:p>
          <a:p>
            <a:pPr lvl="1"/>
            <a:r>
              <a:rPr lang="en-US" sz="2200" dirty="0"/>
              <a:t>Collect and organize studies from the community and document its scientific vision</a:t>
            </a:r>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2</a:t>
            </a:fld>
            <a:endParaRPr lang="en-US"/>
          </a:p>
        </p:txBody>
      </p:sp>
    </p:spTree>
    <p:extLst>
      <p:ext uri="{BB962C8B-B14F-4D97-AF65-F5344CB8AC3E}">
        <p14:creationId xmlns:p14="http://schemas.microsoft.com/office/powerpoint/2010/main" val="245282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Plan of meetings</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939114"/>
            <a:ext cx="9047747" cy="5469923"/>
          </a:xfrm>
        </p:spPr>
        <p:txBody>
          <a:bodyPr>
            <a:normAutofit/>
          </a:bodyPr>
          <a:lstStyle/>
          <a:p>
            <a:r>
              <a:rPr lang="en-US" sz="2400" dirty="0"/>
              <a:t>Have a dedicated discussion at this meeting</a:t>
            </a:r>
          </a:p>
          <a:p>
            <a:pPr lvl="1"/>
            <a:r>
              <a:rPr lang="en-US" sz="2000" dirty="0"/>
              <a:t>We want activities of this group to be community driven, please let us know your opinions and ideas</a:t>
            </a:r>
          </a:p>
          <a:p>
            <a:endParaRPr lang="en-US" sz="2400" dirty="0"/>
          </a:p>
          <a:p>
            <a:r>
              <a:rPr lang="en-US" sz="2400" dirty="0"/>
              <a:t>Meetings twice a month, to discuss areas of interest and possible collaborations towards </a:t>
            </a:r>
            <a:r>
              <a:rPr lang="en-US" sz="2400" dirty="0" err="1"/>
              <a:t>LoI</a:t>
            </a:r>
            <a:r>
              <a:rPr lang="en-US" sz="2400" dirty="0"/>
              <a:t> and CPs</a:t>
            </a:r>
          </a:p>
          <a:p>
            <a:pPr marL="914400" lvl="1" indent="-457200">
              <a:buFont typeface="+mj-lt"/>
              <a:buAutoNum type="arabicPeriod"/>
            </a:pPr>
            <a:r>
              <a:rPr lang="en-US" sz="1800" dirty="0"/>
              <a:t>Timing detectors and 4D trackers </a:t>
            </a:r>
            <a:r>
              <a:rPr lang="en-US" sz="1800" i="1" dirty="0"/>
              <a:t>(today)</a:t>
            </a:r>
          </a:p>
          <a:p>
            <a:pPr marL="914400" lvl="1" indent="-457200">
              <a:buFont typeface="+mj-lt"/>
              <a:buAutoNum type="arabicPeriod"/>
            </a:pPr>
            <a:r>
              <a:rPr lang="en-US" sz="1800" dirty="0"/>
              <a:t>“Traditional” and “new” silicon detectors (e.g. 3D, MAPS, </a:t>
            </a:r>
            <a:r>
              <a:rPr lang="en-US" sz="1800" dirty="0" err="1"/>
              <a:t>SoI</a:t>
            </a:r>
            <a:r>
              <a:rPr lang="en-US" sz="1800" dirty="0"/>
              <a:t>)</a:t>
            </a:r>
          </a:p>
          <a:p>
            <a:pPr marL="914400" lvl="1" indent="-457200">
              <a:buFont typeface="+mj-lt"/>
              <a:buAutoNum type="arabicPeriod"/>
            </a:pPr>
            <a:r>
              <a:rPr lang="en-US" sz="1800" dirty="0"/>
              <a:t>Precision support structures, mechanics, cooling</a:t>
            </a:r>
          </a:p>
          <a:p>
            <a:pPr marL="914400" lvl="1" indent="-457200">
              <a:buFont typeface="+mj-lt"/>
              <a:buAutoNum type="arabicPeriod"/>
            </a:pPr>
            <a:r>
              <a:rPr lang="en-US" sz="1800" dirty="0"/>
              <a:t>Simulation tools, radiation damage</a:t>
            </a:r>
          </a:p>
          <a:p>
            <a:pPr marL="914400" lvl="1" indent="-457200">
              <a:buFont typeface="+mj-lt"/>
              <a:buAutoNum type="arabicPeriod"/>
            </a:pPr>
            <a:r>
              <a:rPr lang="en-US" sz="1800" dirty="0"/>
              <a:t>Electrical and thermal services, module designs, data transmission</a:t>
            </a:r>
          </a:p>
          <a:p>
            <a:pPr marL="914400" lvl="1" indent="-457200">
              <a:buFont typeface="+mj-lt"/>
              <a:buAutoNum type="arabicPeriod"/>
            </a:pPr>
            <a:r>
              <a:rPr lang="en-US" sz="1800" dirty="0"/>
              <a:t>Experimental and development facilities (test-beams, production and testing labs, irradiation facilities)</a:t>
            </a:r>
          </a:p>
          <a:p>
            <a:pPr lvl="1"/>
            <a:endParaRPr lang="en-US" sz="2200" dirty="0"/>
          </a:p>
          <a:p>
            <a:pPr lvl="1"/>
            <a:endParaRPr lang="en-US" sz="22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20</a:t>
            </a:fld>
            <a:endParaRPr lang="en-US"/>
          </a:p>
        </p:txBody>
      </p:sp>
    </p:spTree>
    <p:extLst>
      <p:ext uri="{BB962C8B-B14F-4D97-AF65-F5344CB8AC3E}">
        <p14:creationId xmlns:p14="http://schemas.microsoft.com/office/powerpoint/2010/main" val="3681774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Who we are</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1105989"/>
            <a:ext cx="9144000" cy="5317482"/>
          </a:xfrm>
        </p:spPr>
        <p:txBody>
          <a:bodyPr>
            <a:normAutofit/>
          </a:bodyPr>
          <a:lstStyle/>
          <a:p>
            <a:r>
              <a:rPr lang="en-US" sz="2400" dirty="0"/>
              <a:t>Artur Apresyan</a:t>
            </a:r>
          </a:p>
          <a:p>
            <a:pPr lvl="1"/>
            <a:r>
              <a:rPr lang="en-US" sz="2000" b="1" i="1" dirty="0"/>
              <a:t>Fermilab</a:t>
            </a:r>
            <a:r>
              <a:rPr lang="en-US" sz="2000" dirty="0"/>
              <a:t>, CMS experiment, MIP timing detector for HL-LHC</a:t>
            </a:r>
          </a:p>
          <a:p>
            <a:r>
              <a:rPr lang="en-US" sz="2200" dirty="0"/>
              <a:t>Lucie </a:t>
            </a:r>
            <a:r>
              <a:rPr lang="en-US" sz="2200" dirty="0" err="1"/>
              <a:t>Linssen</a:t>
            </a:r>
            <a:endParaRPr lang="en-US" sz="2200" dirty="0"/>
          </a:p>
          <a:p>
            <a:pPr lvl="1"/>
            <a:r>
              <a:rPr lang="en-US" sz="2000" b="1" i="1" dirty="0"/>
              <a:t>CERN</a:t>
            </a:r>
            <a:r>
              <a:rPr lang="en-US" sz="2000" i="1" dirty="0"/>
              <a:t>, silicon R&amp;D for pixel trackers and granular calorimetry (CLIC, CMS).</a:t>
            </a:r>
          </a:p>
          <a:p>
            <a:r>
              <a:rPr lang="en-US" sz="2400" dirty="0"/>
              <a:t>Anthony </a:t>
            </a:r>
            <a:r>
              <a:rPr lang="en-US" sz="2400" dirty="0" err="1"/>
              <a:t>Affolder</a:t>
            </a:r>
            <a:endParaRPr lang="en-US" sz="2400" dirty="0"/>
          </a:p>
          <a:p>
            <a:pPr lvl="1"/>
            <a:r>
              <a:rPr lang="en-US" sz="2000" b="1" i="1" dirty="0"/>
              <a:t>UC Santa Cruz</a:t>
            </a:r>
            <a:r>
              <a:rPr lang="en-US" sz="2000" dirty="0"/>
              <a:t>, ATLAS tracker upgrade for HL-LHC</a:t>
            </a:r>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3</a:t>
            </a:fld>
            <a:endParaRPr lang="en-US"/>
          </a:p>
        </p:txBody>
      </p:sp>
    </p:spTree>
    <p:extLst>
      <p:ext uri="{BB962C8B-B14F-4D97-AF65-F5344CB8AC3E}">
        <p14:creationId xmlns:p14="http://schemas.microsoft.com/office/powerpoint/2010/main" val="42728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Snowmass process</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1105989"/>
            <a:ext cx="9047747" cy="5317482"/>
          </a:xfrm>
        </p:spPr>
        <p:txBody>
          <a:bodyPr>
            <a:normAutofit/>
          </a:bodyPr>
          <a:lstStyle/>
          <a:p>
            <a:r>
              <a:rPr lang="en-US" sz="2400" dirty="0"/>
              <a:t>Community-driven effort on long-term planning for particle physics</a:t>
            </a:r>
          </a:p>
          <a:p>
            <a:pPr lvl="1"/>
            <a:r>
              <a:rPr lang="en-US" sz="2200" dirty="0"/>
              <a:t>See APS Town Hall from Young-Kee Kim: </a:t>
            </a:r>
            <a:r>
              <a:rPr lang="en-US" sz="2200" dirty="0">
                <a:hlinkClick r:id="rId2"/>
              </a:rPr>
              <a:t>http://meetings.aps.org/Meeting/APR20/Session/D23</a:t>
            </a:r>
            <a:endParaRPr lang="en-US" sz="2200" dirty="0"/>
          </a:p>
          <a:p>
            <a:pPr lvl="1"/>
            <a:r>
              <a:rPr lang="en-US" sz="2200" dirty="0" smtClean="0"/>
              <a:t>See IF </a:t>
            </a:r>
            <a:r>
              <a:rPr lang="en-US" sz="2200" dirty="0" smtClean="0"/>
              <a:t>kickoff workshop: </a:t>
            </a:r>
            <a:r>
              <a:rPr lang="en-US" sz="2200" dirty="0">
                <a:hlinkClick r:id="rId3"/>
              </a:rPr>
              <a:t>https://indico.fnal.gov/event/43730</a:t>
            </a:r>
            <a:r>
              <a:rPr lang="en-US" sz="2200" dirty="0" smtClean="0">
                <a:hlinkClick r:id="rId3"/>
              </a:rPr>
              <a:t>/</a:t>
            </a:r>
            <a:endParaRPr lang="en-US" sz="2200" dirty="0" smtClean="0"/>
          </a:p>
          <a:p>
            <a:r>
              <a:rPr lang="en-US" sz="2400" dirty="0" smtClean="0"/>
              <a:t>Instrumentation </a:t>
            </a:r>
            <a:r>
              <a:rPr lang="en-US" sz="2400" dirty="0"/>
              <a:t>Frontier focuses on detector technologies and R&amp;D needs for future experiments across the physics frontiers</a:t>
            </a:r>
          </a:p>
          <a:p>
            <a:pPr lvl="1"/>
            <a:r>
              <a:rPr lang="en-US" sz="2200" dirty="0"/>
              <a:t>Milestones along the way:</a:t>
            </a:r>
          </a:p>
          <a:p>
            <a:pPr lvl="2"/>
            <a:r>
              <a:rPr lang="en-US" sz="2000" dirty="0"/>
              <a:t>Letters of Interest due 31 Aug 2020</a:t>
            </a:r>
          </a:p>
          <a:p>
            <a:pPr lvl="2"/>
            <a:r>
              <a:rPr lang="en-US" sz="2000" dirty="0"/>
              <a:t>(Virtual) Community planning meeting: 4 days during week of Oct. 5</a:t>
            </a:r>
          </a:p>
          <a:p>
            <a:pPr lvl="2"/>
            <a:r>
              <a:rPr lang="en-US" sz="2000" dirty="0"/>
              <a:t>Summer Study meeting meeting: 11-20 July 2021</a:t>
            </a:r>
          </a:p>
          <a:p>
            <a:pPr lvl="2"/>
            <a:r>
              <a:rPr lang="en-US" sz="2000" dirty="0"/>
              <a:t>Contributed Papers due July 31 2021</a:t>
            </a:r>
            <a:endParaRPr lang="en-US" sz="16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4</a:t>
            </a:fld>
            <a:endParaRPr lang="en-US"/>
          </a:p>
        </p:txBody>
      </p:sp>
    </p:spTree>
    <p:extLst>
      <p:ext uri="{BB962C8B-B14F-4D97-AF65-F5344CB8AC3E}">
        <p14:creationId xmlns:p14="http://schemas.microsoft.com/office/powerpoint/2010/main" val="232100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smtClean="0"/>
              <a:t>Today’s and Upcoming Agenda</a:t>
            </a:r>
            <a:endParaRPr lang="en-US" sz="3600" dirty="0"/>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1105989"/>
            <a:ext cx="9047747" cy="5317482"/>
          </a:xfrm>
        </p:spPr>
        <p:txBody>
          <a:bodyPr>
            <a:normAutofit/>
          </a:bodyPr>
          <a:lstStyle/>
          <a:p>
            <a:r>
              <a:rPr lang="en-US" sz="2400" dirty="0" smtClean="0"/>
              <a:t>Plan on bi-weekly meetings to collect interests, requirements, collect </a:t>
            </a:r>
            <a:r>
              <a:rPr lang="en-US" sz="2400" dirty="0" err="1" smtClean="0"/>
              <a:t>LoIs</a:t>
            </a:r>
            <a:r>
              <a:rPr lang="en-US" sz="2400" dirty="0" smtClean="0"/>
              <a:t> and start Contributed Papers</a:t>
            </a:r>
          </a:p>
          <a:p>
            <a:pPr lvl="1"/>
            <a:r>
              <a:rPr lang="en-US" sz="2200" dirty="0" smtClean="0"/>
              <a:t>Thursday, 1 pm Central</a:t>
            </a:r>
          </a:p>
          <a:p>
            <a:r>
              <a:rPr lang="en-US" sz="2400" dirty="0"/>
              <a:t>Today’s Agenda </a:t>
            </a:r>
            <a:r>
              <a:rPr lang="en-US" sz="2400" dirty="0" smtClean="0"/>
              <a:t>(</a:t>
            </a:r>
            <a:r>
              <a:rPr lang="en-US" sz="2400" dirty="0" smtClean="0">
                <a:hlinkClick r:id="rId2"/>
              </a:rPr>
              <a:t>Notes</a:t>
            </a:r>
            <a:r>
              <a:rPr lang="en-US" sz="2400" dirty="0"/>
              <a:t>: </a:t>
            </a:r>
            <a:r>
              <a:rPr lang="en-US" sz="2400" dirty="0" smtClean="0"/>
              <a:t>please add to, especially attendance)</a:t>
            </a:r>
          </a:p>
          <a:p>
            <a:pPr lvl="1"/>
            <a:r>
              <a:rPr lang="en-US" sz="2200" dirty="0" smtClean="0"/>
              <a:t>Parameters for future trackers (Simone </a:t>
            </a:r>
            <a:r>
              <a:rPr lang="en-US" sz="2200" dirty="0" err="1" smtClean="0"/>
              <a:t>Griso</a:t>
            </a:r>
            <a:r>
              <a:rPr lang="en-US" sz="2200" dirty="0" smtClean="0"/>
              <a:t>)</a:t>
            </a:r>
          </a:p>
          <a:p>
            <a:pPr lvl="1"/>
            <a:r>
              <a:rPr lang="en-US" sz="2200" dirty="0" smtClean="0"/>
              <a:t>Silicon Detectors (Vitaliy Fadeyev)</a:t>
            </a:r>
          </a:p>
          <a:p>
            <a:pPr lvl="1"/>
            <a:r>
              <a:rPr lang="en-US" sz="2200" dirty="0" smtClean="0"/>
              <a:t>Electronics/sensor Integration (Ron Lipton)</a:t>
            </a:r>
          </a:p>
          <a:p>
            <a:pPr lvl="1"/>
            <a:r>
              <a:rPr lang="en-US" sz="2200" dirty="0" smtClean="0"/>
              <a:t>Silicon detectors (Jessica Metcalfe)</a:t>
            </a:r>
          </a:p>
          <a:p>
            <a:r>
              <a:rPr lang="en-US" sz="2400" dirty="0" smtClean="0"/>
              <a:t>Future Meetings: If you are interested in giving a short presentation in future meetings, please email and/or add to notes</a:t>
            </a:r>
            <a:endParaRPr lang="en-US" sz="2400" dirty="0"/>
          </a:p>
          <a:p>
            <a:endParaRPr lang="en-US" sz="24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5</a:t>
            </a:fld>
            <a:endParaRPr lang="en-US"/>
          </a:p>
        </p:txBody>
      </p:sp>
    </p:spTree>
    <p:extLst>
      <p:ext uri="{BB962C8B-B14F-4D97-AF65-F5344CB8AC3E}">
        <p14:creationId xmlns:p14="http://schemas.microsoft.com/office/powerpoint/2010/main" val="484287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How to contribute</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1105989"/>
            <a:ext cx="6260398" cy="5249469"/>
          </a:xfrm>
        </p:spPr>
        <p:txBody>
          <a:bodyPr>
            <a:normAutofit/>
          </a:bodyPr>
          <a:lstStyle/>
          <a:p>
            <a:r>
              <a:rPr lang="en-US" sz="2400" dirty="0"/>
              <a:t>Several mechanisms to indicate your interest and contribute with studies</a:t>
            </a:r>
          </a:p>
          <a:p>
            <a:pPr lvl="1"/>
            <a:r>
              <a:rPr lang="en-US" sz="1800" dirty="0"/>
              <a:t>Google form to collect basic info: contact info, brief description of interests</a:t>
            </a:r>
          </a:p>
          <a:p>
            <a:pPr lvl="1"/>
            <a:r>
              <a:rPr lang="en-US" sz="1800" dirty="0"/>
              <a:t>Letters of Interest: short documents</a:t>
            </a:r>
          </a:p>
          <a:p>
            <a:pPr lvl="1"/>
            <a:r>
              <a:rPr lang="en-US" sz="1800" dirty="0"/>
              <a:t>Contributed papers: more extensive studies which will be part of Snowmass report </a:t>
            </a:r>
            <a:endParaRPr lang="en-US" sz="1200" dirty="0">
              <a:hlinkClick r:id="rId2"/>
            </a:endParaRPr>
          </a:p>
          <a:p>
            <a:r>
              <a:rPr lang="en-US" sz="2400" dirty="0"/>
              <a:t>Subscribe to the mailing lists :</a:t>
            </a:r>
          </a:p>
          <a:p>
            <a:pPr lvl="1"/>
            <a:r>
              <a:rPr lang="en-US" sz="1900" dirty="0">
                <a:hlinkClick r:id="rId3"/>
              </a:rPr>
              <a:t>SNOWMASS-IF-03-TRACKING@FNAL.GOV</a:t>
            </a:r>
            <a:endParaRPr lang="en-US" sz="1900" dirty="0"/>
          </a:p>
          <a:p>
            <a:r>
              <a:rPr lang="en-US" sz="2400" dirty="0"/>
              <a:t>Wiki page:</a:t>
            </a:r>
          </a:p>
          <a:p>
            <a:pPr lvl="1"/>
            <a:r>
              <a:rPr lang="en-US" sz="1900" dirty="0">
                <a:hlinkClick r:id="rId4"/>
              </a:rPr>
              <a:t>https://snowmass21.org/instrumentation/tracking</a:t>
            </a:r>
            <a:endParaRPr lang="en-US" sz="2000" dirty="0"/>
          </a:p>
          <a:p>
            <a:r>
              <a:rPr lang="en-US" sz="2400" dirty="0"/>
              <a:t>Regular “general” IF03 group meetings</a:t>
            </a:r>
          </a:p>
          <a:p>
            <a:pPr lvl="1"/>
            <a:r>
              <a:rPr lang="en-US" sz="2200" dirty="0"/>
              <a:t>Topical meetings in closely related areas</a:t>
            </a:r>
          </a:p>
          <a:p>
            <a:endParaRPr lang="en-US" sz="24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6</a:t>
            </a:fld>
            <a:endParaRPr lang="en-US"/>
          </a:p>
        </p:txBody>
      </p:sp>
      <p:pic>
        <p:nvPicPr>
          <p:cNvPr id="7" name="Picture 6">
            <a:extLst>
              <a:ext uri="{FF2B5EF4-FFF2-40B4-BE49-F238E27FC236}">
                <a16:creationId xmlns:a16="http://schemas.microsoft.com/office/drawing/2014/main" xmlns="" id="{76F90A5E-2389-8246-B9DD-3EAF48E385E4}"/>
              </a:ext>
            </a:extLst>
          </p:cNvPr>
          <p:cNvPicPr>
            <a:picLocks noChangeAspect="1"/>
          </p:cNvPicPr>
          <p:nvPr/>
        </p:nvPicPr>
        <p:blipFill>
          <a:blip r:embed="rId5"/>
          <a:stretch>
            <a:fillRect/>
          </a:stretch>
        </p:blipFill>
        <p:spPr>
          <a:xfrm>
            <a:off x="6106320" y="1411626"/>
            <a:ext cx="3037680" cy="4568221"/>
          </a:xfrm>
          <a:prstGeom prst="rect">
            <a:avLst/>
          </a:prstGeom>
        </p:spPr>
      </p:pic>
      <p:sp>
        <p:nvSpPr>
          <p:cNvPr id="8" name="TextBox 7">
            <a:extLst>
              <a:ext uri="{FF2B5EF4-FFF2-40B4-BE49-F238E27FC236}">
                <a16:creationId xmlns:a16="http://schemas.microsoft.com/office/drawing/2014/main" xmlns="" id="{F2BC30E6-8742-3941-9200-5BCC902E0C46}"/>
              </a:ext>
            </a:extLst>
          </p:cNvPr>
          <p:cNvSpPr txBox="1"/>
          <p:nvPr/>
        </p:nvSpPr>
        <p:spPr>
          <a:xfrm>
            <a:off x="6010067" y="982814"/>
            <a:ext cx="3037680" cy="307777"/>
          </a:xfrm>
          <a:prstGeom prst="rect">
            <a:avLst/>
          </a:prstGeom>
          <a:noFill/>
        </p:spPr>
        <p:txBody>
          <a:bodyPr wrap="square" rtlCol="0">
            <a:spAutoFit/>
          </a:bodyPr>
          <a:lstStyle/>
          <a:p>
            <a:r>
              <a:rPr lang="en-US" sz="1400" dirty="0">
                <a:hlinkClick r:id="rId2"/>
              </a:rPr>
              <a:t>https://forms.gle/aknT8FsFU1Pk47hn7</a:t>
            </a:r>
            <a:endParaRPr lang="en-US" sz="1600" dirty="0"/>
          </a:p>
        </p:txBody>
      </p:sp>
    </p:spTree>
    <p:extLst>
      <p:ext uri="{BB962C8B-B14F-4D97-AF65-F5344CB8AC3E}">
        <p14:creationId xmlns:p14="http://schemas.microsoft.com/office/powerpoint/2010/main" val="198571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smtClean="0"/>
              <a:t>More Info</a:t>
            </a:r>
            <a:endParaRPr lang="en-US" sz="3600" dirty="0"/>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0" y="1105989"/>
            <a:ext cx="9047747" cy="5317482"/>
          </a:xfrm>
        </p:spPr>
        <p:txBody>
          <a:bodyPr>
            <a:normAutofit/>
          </a:bodyPr>
          <a:lstStyle/>
          <a:p>
            <a:endParaRPr lang="en-US" sz="16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7</a:t>
            </a:fld>
            <a:endParaRPr lang="en-US"/>
          </a:p>
        </p:txBody>
      </p:sp>
    </p:spTree>
    <p:extLst>
      <p:ext uri="{BB962C8B-B14F-4D97-AF65-F5344CB8AC3E}">
        <p14:creationId xmlns:p14="http://schemas.microsoft.com/office/powerpoint/2010/main" val="223542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5C410-864C-5242-9077-4450A984D7F3}"/>
              </a:ext>
            </a:extLst>
          </p:cNvPr>
          <p:cNvSpPr>
            <a:spLocks noGrp="1"/>
          </p:cNvSpPr>
          <p:nvPr>
            <p:ph type="title"/>
          </p:nvPr>
        </p:nvSpPr>
        <p:spPr>
          <a:xfrm>
            <a:off x="174171" y="365126"/>
            <a:ext cx="8341179" cy="740863"/>
          </a:xfrm>
        </p:spPr>
        <p:txBody>
          <a:bodyPr>
            <a:normAutofit/>
          </a:bodyPr>
          <a:lstStyle/>
          <a:p>
            <a:r>
              <a:rPr lang="en-US" sz="3600" dirty="0"/>
              <a:t>Conclusion</a:t>
            </a:r>
          </a:p>
        </p:txBody>
      </p:sp>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52898" y="1105989"/>
            <a:ext cx="9257354" cy="5070973"/>
          </a:xfrm>
        </p:spPr>
        <p:txBody>
          <a:bodyPr>
            <a:normAutofit/>
          </a:bodyPr>
          <a:lstStyle/>
          <a:p>
            <a:r>
              <a:rPr lang="en-US" sz="2400" dirty="0"/>
              <a:t>Many ideas and directions to explore and study</a:t>
            </a:r>
            <a:endParaRPr lang="en-US" sz="2200" dirty="0"/>
          </a:p>
          <a:p>
            <a:pPr lvl="1"/>
            <a:r>
              <a:rPr lang="en-US" sz="2000" dirty="0"/>
              <a:t>We look forward to your input, contributions, and working together towards the final report</a:t>
            </a:r>
          </a:p>
          <a:p>
            <a:pPr lvl="1"/>
            <a:endParaRPr lang="en-US" sz="2200" dirty="0"/>
          </a:p>
          <a:p>
            <a:r>
              <a:rPr lang="en-US" sz="2400" dirty="0"/>
              <a:t>The aim is to gather input and express the vision of the US community in the future R&amp;D, so it’s vital to receive the submissions and technical documents </a:t>
            </a:r>
          </a:p>
          <a:p>
            <a:endParaRPr lang="en-US" sz="2400" dirty="0"/>
          </a:p>
          <a:p>
            <a:r>
              <a:rPr lang="en-US" sz="2400" dirty="0"/>
              <a:t>Reminder: fill out the </a:t>
            </a:r>
            <a:r>
              <a:rPr lang="en-US" sz="2400" dirty="0" err="1"/>
              <a:t>GForm</a:t>
            </a:r>
            <a:r>
              <a:rPr lang="en-US" sz="2400" dirty="0"/>
              <a:t>: </a:t>
            </a:r>
            <a:r>
              <a:rPr lang="en-US" sz="2000" dirty="0">
                <a:hlinkClick r:id="rId2"/>
              </a:rPr>
              <a:t>https://forms.gle/aknT8FsFU1Pk47hn7</a:t>
            </a:r>
            <a:endParaRPr lang="en-US" sz="2400" dirty="0"/>
          </a:p>
          <a:p>
            <a:r>
              <a:rPr lang="en-US" sz="2400" dirty="0"/>
              <a:t>Subscribe to the mailing lists and slack channels:</a:t>
            </a:r>
          </a:p>
          <a:p>
            <a:pPr lvl="1"/>
            <a:r>
              <a:rPr lang="en-US" sz="2200" dirty="0">
                <a:hlinkClick r:id="rId3"/>
              </a:rPr>
              <a:t>https://snowmass21.org/instrumentation/start</a:t>
            </a:r>
            <a:endParaRPr lang="en-US" sz="22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8</a:t>
            </a:fld>
            <a:endParaRPr lang="en-US"/>
          </a:p>
        </p:txBody>
      </p:sp>
    </p:spTree>
    <p:extLst>
      <p:ext uri="{BB962C8B-B14F-4D97-AF65-F5344CB8AC3E}">
        <p14:creationId xmlns:p14="http://schemas.microsoft.com/office/powerpoint/2010/main" val="778314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AAF1EB-7DB0-CE42-8FA3-996CAFBA0746}"/>
              </a:ext>
            </a:extLst>
          </p:cNvPr>
          <p:cNvSpPr>
            <a:spLocks noGrp="1"/>
          </p:cNvSpPr>
          <p:nvPr>
            <p:ph idx="1"/>
          </p:nvPr>
        </p:nvSpPr>
        <p:spPr>
          <a:xfrm>
            <a:off x="96252" y="1105989"/>
            <a:ext cx="9047747" cy="5261860"/>
          </a:xfrm>
        </p:spPr>
        <p:txBody>
          <a:bodyPr>
            <a:normAutofit/>
          </a:bodyPr>
          <a:lstStyle/>
          <a:p>
            <a:r>
              <a:rPr lang="en-US" sz="2400" dirty="0"/>
              <a:t>A lot of work has been done already for BRN, CPAD, EPSG</a:t>
            </a:r>
          </a:p>
          <a:p>
            <a:pPr lvl="1"/>
            <a:r>
              <a:rPr lang="en-US" sz="2000" dirty="0"/>
              <a:t>CPAD Workshops</a:t>
            </a:r>
          </a:p>
          <a:p>
            <a:pPr lvl="2"/>
            <a:r>
              <a:rPr lang="en-US" sz="1800" dirty="0"/>
              <a:t>Annual workshops since 2015</a:t>
            </a:r>
          </a:p>
          <a:p>
            <a:pPr lvl="2"/>
            <a:r>
              <a:rPr lang="en-US" sz="1800" dirty="0"/>
              <a:t>Report from CPAD 2019: </a:t>
            </a:r>
            <a:r>
              <a:rPr lang="en-US" sz="1800" dirty="0">
                <a:hlinkClick r:id="rId2"/>
              </a:rPr>
              <a:t>https://wp.physics.wisc.edu/cpad2019/</a:t>
            </a:r>
            <a:endParaRPr lang="en-US" sz="1800" dirty="0"/>
          </a:p>
          <a:p>
            <a:pPr lvl="2"/>
            <a:r>
              <a:rPr lang="en-US" sz="1800" dirty="0"/>
              <a:t>Report from CPAD 2018: </a:t>
            </a:r>
            <a:r>
              <a:rPr lang="en-US" sz="1800" dirty="0">
                <a:hlinkClick r:id="rId3"/>
              </a:rPr>
              <a:t>https://arxiv.org/abs/1908.00194</a:t>
            </a:r>
            <a:endParaRPr lang="en-US" sz="1800" dirty="0"/>
          </a:p>
          <a:p>
            <a:pPr lvl="1"/>
            <a:r>
              <a:rPr lang="en-US" sz="2000" dirty="0"/>
              <a:t>DOE BRN Study Workshop on HEP Detector R&amp;D, Dec. 2019</a:t>
            </a:r>
          </a:p>
          <a:p>
            <a:pPr lvl="2"/>
            <a:r>
              <a:rPr lang="en-US" sz="1800" dirty="0"/>
              <a:t>HEPAP report: </a:t>
            </a:r>
            <a:r>
              <a:rPr lang="en-US" sz="1800" dirty="0">
                <a:hlinkClick r:id="rId4"/>
              </a:rPr>
              <a:t>https://science.osti.gov/hep/hepap/Meetings/202007</a:t>
            </a:r>
            <a:endParaRPr lang="en-US" sz="1800" dirty="0"/>
          </a:p>
          <a:p>
            <a:pPr lvl="1"/>
            <a:r>
              <a:rPr lang="en-US" sz="2000" dirty="0"/>
              <a:t>European Strategy for Particle Physics Preparatory Group </a:t>
            </a:r>
          </a:p>
          <a:p>
            <a:pPr lvl="2"/>
            <a:r>
              <a:rPr lang="en-US" sz="1800" dirty="0"/>
              <a:t>2020 Update of the European Strategy for Particle Physics: </a:t>
            </a:r>
            <a:r>
              <a:rPr lang="en-US" sz="1800" dirty="0">
                <a:hlinkClick r:id="rId5"/>
              </a:rPr>
              <a:t>http://cds.cern.ch/record/2720129</a:t>
            </a:r>
            <a:endParaRPr lang="en-US" sz="1800" dirty="0"/>
          </a:p>
          <a:p>
            <a:pPr lvl="2"/>
            <a:r>
              <a:rPr lang="en-US" sz="1800" dirty="0"/>
              <a:t>Deliberation Document on the 2020 Update of the European Strategy for Particle Physics: </a:t>
            </a:r>
            <a:r>
              <a:rPr lang="en-US" sz="1800" dirty="0">
                <a:hlinkClick r:id="rId6"/>
              </a:rPr>
              <a:t>https://cds.cern.ch/record/2721371</a:t>
            </a:r>
            <a:endParaRPr lang="en-US" sz="1800" dirty="0"/>
          </a:p>
          <a:p>
            <a:r>
              <a:rPr lang="en-US" sz="2400" dirty="0"/>
              <a:t>Collaborative frameworks within CERN RD groups, and university-lab collaborative efforts</a:t>
            </a:r>
          </a:p>
          <a:p>
            <a:pPr marL="0" indent="0">
              <a:buNone/>
            </a:pPr>
            <a:endParaRPr lang="en-US" sz="2000" dirty="0"/>
          </a:p>
        </p:txBody>
      </p:sp>
      <p:sp>
        <p:nvSpPr>
          <p:cNvPr id="4" name="Date Placeholder 3">
            <a:extLst>
              <a:ext uri="{FF2B5EF4-FFF2-40B4-BE49-F238E27FC236}">
                <a16:creationId xmlns:a16="http://schemas.microsoft.com/office/drawing/2014/main" xmlns="" id="{C7C413D9-3146-144E-B15E-4EC213274D33}"/>
              </a:ext>
            </a:extLst>
          </p:cNvPr>
          <p:cNvSpPr>
            <a:spLocks noGrp="1"/>
          </p:cNvSpPr>
          <p:nvPr>
            <p:ph type="dt" sz="half" idx="10"/>
          </p:nvPr>
        </p:nvSpPr>
        <p:spPr/>
        <p:txBody>
          <a:bodyPr/>
          <a:lstStyle/>
          <a:p>
            <a:r>
              <a:rPr lang="en-US" smtClean="0"/>
              <a:t>8/13/20</a:t>
            </a:r>
            <a:endParaRPr lang="en-US"/>
          </a:p>
        </p:txBody>
      </p:sp>
      <p:sp>
        <p:nvSpPr>
          <p:cNvPr id="5" name="Footer Placeholder 4">
            <a:extLst>
              <a:ext uri="{FF2B5EF4-FFF2-40B4-BE49-F238E27FC236}">
                <a16:creationId xmlns:a16="http://schemas.microsoft.com/office/drawing/2014/main" xmlns="" id="{3C1E7C2E-0E29-0548-B5DA-F8E11A86E6C3}"/>
              </a:ext>
            </a:extLst>
          </p:cNvPr>
          <p:cNvSpPr>
            <a:spLocks noGrp="1"/>
          </p:cNvSpPr>
          <p:nvPr>
            <p:ph type="ftr" sz="quarter" idx="11"/>
          </p:nvPr>
        </p:nvSpPr>
        <p:spPr/>
        <p:txBody>
          <a:bodyPr/>
          <a:lstStyle/>
          <a:p>
            <a:r>
              <a:rPr lang="en-US"/>
              <a:t>A. Apresyan, L. Linssen, T. Affolder</a:t>
            </a:r>
          </a:p>
        </p:txBody>
      </p:sp>
      <p:sp>
        <p:nvSpPr>
          <p:cNvPr id="6" name="Slide Number Placeholder 5">
            <a:extLst>
              <a:ext uri="{FF2B5EF4-FFF2-40B4-BE49-F238E27FC236}">
                <a16:creationId xmlns:a16="http://schemas.microsoft.com/office/drawing/2014/main" xmlns="" id="{53B20CD7-F1CF-2F49-8F14-97CCF7E0A01D}"/>
              </a:ext>
            </a:extLst>
          </p:cNvPr>
          <p:cNvSpPr>
            <a:spLocks noGrp="1"/>
          </p:cNvSpPr>
          <p:nvPr>
            <p:ph type="sldNum" sz="quarter" idx="12"/>
          </p:nvPr>
        </p:nvSpPr>
        <p:spPr/>
        <p:txBody>
          <a:bodyPr/>
          <a:lstStyle/>
          <a:p>
            <a:fld id="{769C4A2F-3DCE-3546-8C9B-8C9AAAF7D8FD}" type="slidenum">
              <a:rPr lang="en-US" smtClean="0"/>
              <a:t>9</a:t>
            </a:fld>
            <a:endParaRPr lang="en-US"/>
          </a:p>
        </p:txBody>
      </p:sp>
      <p:sp>
        <p:nvSpPr>
          <p:cNvPr id="7" name="Title 1">
            <a:extLst>
              <a:ext uri="{FF2B5EF4-FFF2-40B4-BE49-F238E27FC236}">
                <a16:creationId xmlns:a16="http://schemas.microsoft.com/office/drawing/2014/main" xmlns="" id="{A5BF799F-E536-F746-85DB-0CBE6D12323A}"/>
              </a:ext>
            </a:extLst>
          </p:cNvPr>
          <p:cNvSpPr>
            <a:spLocks noGrp="1"/>
          </p:cNvSpPr>
          <p:nvPr>
            <p:ph type="title"/>
          </p:nvPr>
        </p:nvSpPr>
        <p:spPr>
          <a:xfrm>
            <a:off x="174171" y="365126"/>
            <a:ext cx="8341179" cy="740863"/>
          </a:xfrm>
        </p:spPr>
        <p:txBody>
          <a:bodyPr>
            <a:normAutofit fontScale="90000"/>
          </a:bodyPr>
          <a:lstStyle/>
          <a:p>
            <a:r>
              <a:rPr lang="en-US" sz="3600" dirty="0"/>
              <a:t>Existing Detector R&amp;D Overview Efforts</a:t>
            </a:r>
          </a:p>
        </p:txBody>
      </p:sp>
    </p:spTree>
    <p:extLst>
      <p:ext uri="{BB962C8B-B14F-4D97-AF65-F5344CB8AC3E}">
        <p14:creationId xmlns:p14="http://schemas.microsoft.com/office/powerpoint/2010/main" val="111207269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8" id="{39AD5F2E-5FBE-F942-8485-E176E71FDF04}" vid="{E413C712-FB51-FA45-BABE-8FF6849BFF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Fermilab_PPT_090815</Template>
  <TotalTime>2485</TotalTime>
  <Words>1853</Words>
  <Application>Microsoft Office PowerPoint</Application>
  <PresentationFormat>On-screen Show (4:3)</PresentationFormat>
  <Paragraphs>222</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Geneva</vt:lpstr>
      <vt:lpstr>Helvetica</vt:lpstr>
      <vt:lpstr>Fermilab_PPT_090815</vt:lpstr>
      <vt:lpstr>IF03: Solid State Detectors and Tracking</vt:lpstr>
      <vt:lpstr>IF03: Solid State Detectors and Tracking</vt:lpstr>
      <vt:lpstr>Who we are</vt:lpstr>
      <vt:lpstr>Snowmass process</vt:lpstr>
      <vt:lpstr>Today’s and Upcoming Agenda</vt:lpstr>
      <vt:lpstr>How to contribute</vt:lpstr>
      <vt:lpstr>More Info</vt:lpstr>
      <vt:lpstr>Conclusion</vt:lpstr>
      <vt:lpstr>Existing Detector R&amp;D Overview Efforts</vt:lpstr>
      <vt:lpstr>PowerPoint Presentation</vt:lpstr>
      <vt:lpstr>PowerPoint Presentation</vt:lpstr>
      <vt:lpstr>Organization of the work</vt:lpstr>
      <vt:lpstr>Future machines and requirements</vt:lpstr>
      <vt:lpstr>Sample topics to be covered</vt:lpstr>
      <vt:lpstr>Sample topics to be covered</vt:lpstr>
      <vt:lpstr>Sample topics to be covered</vt:lpstr>
      <vt:lpstr>Sample topics to be covered</vt:lpstr>
      <vt:lpstr>Sample topics to be covered</vt:lpstr>
      <vt:lpstr>Synergies with other groups</vt:lpstr>
      <vt:lpstr>Plan of meetings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IF03: Solid State Detectors and Tracking</dc:title>
  <dc:creator>Artur Apresyan</dc:creator>
  <cp:lastModifiedBy>Anthony Affolder</cp:lastModifiedBy>
  <cp:revision>160</cp:revision>
  <cp:lastPrinted>2014-01-20T19:40:21Z</cp:lastPrinted>
  <dcterms:created xsi:type="dcterms:W3CDTF">2020-06-18T02:27:53Z</dcterms:created>
  <dcterms:modified xsi:type="dcterms:W3CDTF">2020-08-12T20:48:18Z</dcterms:modified>
</cp:coreProperties>
</file>