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18"/>
  </p:notesMasterIdLst>
  <p:handoutMasterIdLst>
    <p:handoutMasterId r:id="rId19"/>
  </p:handoutMasterIdLst>
  <p:sldIdLst>
    <p:sldId id="313" r:id="rId2"/>
    <p:sldId id="280" r:id="rId3"/>
    <p:sldId id="347" r:id="rId4"/>
    <p:sldId id="348" r:id="rId5"/>
    <p:sldId id="349" r:id="rId6"/>
    <p:sldId id="350" r:id="rId7"/>
    <p:sldId id="351" r:id="rId8"/>
    <p:sldId id="358" r:id="rId9"/>
    <p:sldId id="352" r:id="rId10"/>
    <p:sldId id="353" r:id="rId11"/>
    <p:sldId id="345" r:id="rId12"/>
    <p:sldId id="354" r:id="rId13"/>
    <p:sldId id="355" r:id="rId14"/>
    <p:sldId id="356" r:id="rId15"/>
    <p:sldId id="357" r:id="rId16"/>
    <p:sldId id="359" r:id="rId17"/>
  </p:sldIdLst>
  <p:sldSz cx="9144000" cy="6858000" type="screen4x3"/>
  <p:notesSz cx="9144000" cy="6858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4C97"/>
    <a:srgbClr val="404040"/>
    <a:srgbClr val="4E4E4E"/>
    <a:srgbClr val="98E55D"/>
    <a:srgbClr val="86E55C"/>
    <a:srgbClr val="95E84B"/>
    <a:srgbClr val="50504E"/>
    <a:srgbClr val="63666A"/>
    <a:srgbClr val="99D6EA"/>
    <a:srgbClr val="5050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45" autoAdjust="0"/>
    <p:restoredTop sz="50000" autoAdjust="0"/>
  </p:normalViewPr>
  <p:slideViewPr>
    <p:cSldViewPr snapToGrid="0" snapToObjects="1" showGuides="1">
      <p:cViewPr varScale="1">
        <p:scale>
          <a:sx n="128" d="100"/>
          <a:sy n="128" d="100"/>
        </p:scale>
        <p:origin x="520" y="176"/>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8/13/20</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5179484" y="0"/>
            <a:ext cx="3962400" cy="3429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8/13/20</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57ADAB69-348E-2C41-AF41-E98D046040A4}" type="datetime1">
              <a:rPr lang="en-US" smtClean="0"/>
              <a:t>8/13/20</a:t>
            </a:fld>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Ronald Lipton | Muon Collider</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B099EE7B-C01A-E94A-AA76-2F04CF97FC05}" type="datetime1">
              <a:rPr lang="en-US" smtClean="0"/>
              <a:t>8/13/20</a:t>
            </a:fld>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Ronald Lipton | 3D Integration of Sensors and Electronics</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fld id="{09EA2773-F02A-CC43-B1C5-479A1F34EDA7}" type="datetime1">
              <a:rPr lang="en-US" smtClean="0"/>
              <a:t>8/13/20</a:t>
            </a:fld>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dirty="0"/>
              <a:t>Ronald Lipton | 3D Integration of Sensors and Electronics</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8FEA58B7-095F-6844-8E3C-8A1DDD22BF89}" type="datetime1">
              <a:rPr lang="en-US" smtClean="0"/>
              <a:t>8/13/20</a:t>
            </a:fld>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Ronald Lipton | Silicon Architectures | DOE KA25 Detector R&amp;D Review</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fld id="{3C7E1B65-1920-CF40-87B8-818D6517E0EA}" type="datetime1">
              <a:rPr lang="en-US" smtClean="0"/>
              <a:t>8/13/20</a:t>
            </a:fld>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dirty="0"/>
              <a:t>Ronald Lipton | Silicon Architectures | DOE KA25 Detector R&amp;D Review</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Drag picture to placeholder or click icon to add</a:t>
            </a:r>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D38FDACF-6E1B-814B-BDB6-B66F2ED862D6}" type="datetime1">
              <a:rPr lang="en-US" smtClean="0"/>
              <a:t>8/13/20</a:t>
            </a:fld>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dirty="0"/>
              <a:t>Presenter | Presentation Title or Meeting Title</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4953000" cy="609600"/>
          </a:xfrm>
          <a:prstGeom prst="rect">
            <a:avLst/>
          </a:prstGeom>
          <a:ln>
            <a:solidFill>
              <a:srgbClr val="660066"/>
            </a:solidFill>
          </a:ln>
        </p:spPr>
        <p:txBody>
          <a:bodyPr anchor="ctr"/>
          <a:lstStyle>
            <a:lvl1pPr>
              <a:defRPr sz="2200" baseline="0"/>
            </a:lvl1pPr>
          </a:lstStyle>
          <a:p>
            <a:r>
              <a:rPr lang="en-US" dirty="0"/>
              <a:t>Click to edit Master title style</a:t>
            </a:r>
          </a:p>
        </p:txBody>
      </p:sp>
      <p:sp>
        <p:nvSpPr>
          <p:cNvPr id="3" name="Content Placeholder 2"/>
          <p:cNvSpPr>
            <a:spLocks noGrp="1"/>
          </p:cNvSpPr>
          <p:nvPr>
            <p:ph sz="half" idx="1"/>
          </p:nvPr>
        </p:nvSpPr>
        <p:spPr>
          <a:xfrm>
            <a:off x="0" y="990600"/>
            <a:ext cx="5486400" cy="5334000"/>
          </a:xfrm>
          <a:prstGeom prst="rect">
            <a:avLst/>
          </a:prstGeom>
        </p:spPr>
        <p:txBody>
          <a:bodyPr/>
          <a:lstStyle>
            <a:lvl1pPr>
              <a:defRPr sz="2000" baseline="0">
                <a:solidFill>
                  <a:schemeClr val="tx1"/>
                </a:solidFill>
              </a:defRPr>
            </a:lvl1pPr>
            <a:lvl2pPr>
              <a:defRPr sz="2000" baseline="0">
                <a:solidFill>
                  <a:schemeClr val="tx1"/>
                </a:solidFill>
              </a:defRPr>
            </a:lvl2pPr>
            <a:lvl3pPr>
              <a:defRPr sz="2000" baseline="0">
                <a:solidFill>
                  <a:schemeClr val="tx1"/>
                </a:solidFill>
              </a:defRPr>
            </a:lvl3pPr>
            <a:lvl4pPr>
              <a:defRPr sz="2000" baseline="0">
                <a:solidFill>
                  <a:schemeClr val="tx1"/>
                </a:solidFill>
              </a:defRPr>
            </a:lvl4pPr>
            <a:lvl5pPr>
              <a:defRPr sz="2000" baseline="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Box 3"/>
          <p:cNvSpPr txBox="1">
            <a:spLocks noGrp="1" noChangeArrowheads="1"/>
          </p:cNvSpPr>
          <p:nvPr>
            <p:ph type="sldNum" sz="quarter" idx="10"/>
          </p:nvPr>
        </p:nvSpPr>
        <p:spPr>
          <a:ln/>
        </p:spPr>
        <p:txBody>
          <a:bodyPr/>
          <a:lstStyle>
            <a:lvl1pPr>
              <a:defRPr/>
            </a:lvl1pPr>
          </a:lstStyle>
          <a:p>
            <a:fld id="{4D682954-0739-0643-8254-E7551EC1E193}" type="slidenum">
              <a:rPr lang="en-US"/>
              <a:pPr/>
              <a:t>‹#›</a:t>
            </a:fld>
            <a:endParaRPr lang="en-US"/>
          </a:p>
        </p:txBody>
      </p:sp>
      <p:sp>
        <p:nvSpPr>
          <p:cNvPr id="5" name="Footer Placeholder 5"/>
          <p:cNvSpPr>
            <a:spLocks noGrp="1"/>
          </p:cNvSpPr>
          <p:nvPr>
            <p:ph type="ftr" sz="quarter" idx="11"/>
          </p:nvPr>
        </p:nvSpPr>
        <p:spPr/>
        <p:txBody>
          <a:bodyPr/>
          <a:lstStyle>
            <a:lvl1pPr>
              <a:defRPr/>
            </a:lvl1pPr>
          </a:lstStyle>
          <a:p>
            <a:pPr>
              <a:defRPr/>
            </a:pPr>
            <a:r>
              <a:rPr lang="en-US" dirty="0"/>
              <a:t>Ronald Lipton, Snowmass 2020</a:t>
            </a:r>
          </a:p>
        </p:txBody>
      </p:sp>
    </p:spTree>
    <p:extLst>
      <p:ext uri="{BB962C8B-B14F-4D97-AF65-F5344CB8AC3E}">
        <p14:creationId xmlns:p14="http://schemas.microsoft.com/office/powerpoint/2010/main" val="157682756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E2EF4938-6162-EE4E-9ED3-73016E21644A}" type="datetime1">
              <a:rPr lang="en-US" smtClean="0"/>
              <a:t>8/13/20</a:t>
            </a:fld>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Ronald Lipton | 3D Integration of Sensors and Electronics</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 id="2147484123" r:id="rId8"/>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jpeg"/><Relationship Id="rId1" Type="http://schemas.openxmlformats.org/officeDocument/2006/relationships/slideLayout" Target="../slideLayouts/slideLayout8.xml"/><Relationship Id="rId4" Type="http://schemas.openxmlformats.org/officeDocument/2006/relationships/image" Target="../media/image31.emf"/></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tif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r>
              <a:rPr lang="en-US" dirty="0"/>
              <a:t>Ronald Lipton</a:t>
            </a:r>
          </a:p>
          <a:p>
            <a:endParaRPr lang="en-US" dirty="0"/>
          </a:p>
        </p:txBody>
      </p:sp>
      <p:sp>
        <p:nvSpPr>
          <p:cNvPr id="8" name="Text Placeholder 7"/>
          <p:cNvSpPr>
            <a:spLocks noGrp="1"/>
          </p:cNvSpPr>
          <p:nvPr>
            <p:ph type="body" sz="quarter" idx="11"/>
          </p:nvPr>
        </p:nvSpPr>
        <p:spPr/>
        <p:txBody>
          <a:bodyPr>
            <a:normAutofit fontScale="92500" lnSpcReduction="20000"/>
          </a:bodyPr>
          <a:lstStyle/>
          <a:p>
            <a:r>
              <a:rPr lang="en-US" dirty="0"/>
              <a:t>Sensor-Electronics Integration – </a:t>
            </a:r>
          </a:p>
          <a:p>
            <a:r>
              <a:rPr lang="en-US" dirty="0"/>
              <a:t>Status and Possibilities</a:t>
            </a:r>
          </a:p>
        </p:txBody>
      </p:sp>
      <p:sp>
        <p:nvSpPr>
          <p:cNvPr id="4" name="Date Placeholder 3"/>
          <p:cNvSpPr>
            <a:spLocks noGrp="1"/>
          </p:cNvSpPr>
          <p:nvPr>
            <p:ph type="dt" sz="half" idx="4294967295"/>
          </p:nvPr>
        </p:nvSpPr>
        <p:spPr>
          <a:xfrm>
            <a:off x="0" y="6503988"/>
            <a:ext cx="676275" cy="241300"/>
          </a:xfrm>
        </p:spPr>
        <p:txBody>
          <a:bodyPr/>
          <a:lstStyle/>
          <a:p>
            <a:pPr>
              <a:defRPr/>
            </a:pPr>
            <a:fld id="{57ADAB69-348E-2C41-AF41-E98D046040A4}" type="datetime1">
              <a:rPr lang="en-US" smtClean="0"/>
              <a:t>8/13/20</a:t>
            </a:fld>
            <a:endParaRPr lang="en-US" dirty="0"/>
          </a:p>
        </p:txBody>
      </p:sp>
      <p:sp>
        <p:nvSpPr>
          <p:cNvPr id="5" name="Footer Placeholder 4"/>
          <p:cNvSpPr>
            <a:spLocks noGrp="1"/>
          </p:cNvSpPr>
          <p:nvPr>
            <p:ph type="ftr" sz="quarter" idx="4294967295"/>
          </p:nvPr>
        </p:nvSpPr>
        <p:spPr>
          <a:xfrm>
            <a:off x="2881313" y="6503988"/>
            <a:ext cx="6262687" cy="242887"/>
          </a:xfrm>
        </p:spPr>
        <p:txBody>
          <a:bodyPr/>
          <a:lstStyle/>
          <a:p>
            <a:pPr>
              <a:defRPr/>
            </a:pPr>
            <a:r>
              <a:rPr lang="en-US" dirty="0"/>
              <a:t>\</a:t>
            </a:r>
            <a:endParaRPr lang="en-US" b="1" dirty="0"/>
          </a:p>
        </p:txBody>
      </p:sp>
      <p:sp>
        <p:nvSpPr>
          <p:cNvPr id="6" name="Slide Number Placeholder 5"/>
          <p:cNvSpPr>
            <a:spLocks noGrp="1"/>
          </p:cNvSpPr>
          <p:nvPr>
            <p:ph type="sldNum" sz="quarter" idx="4294967295"/>
          </p:nvPr>
        </p:nvSpPr>
        <p:spPr>
          <a:xfrm>
            <a:off x="0" y="6503988"/>
            <a:ext cx="414338" cy="238125"/>
          </a:xfrm>
        </p:spPr>
        <p:txBody>
          <a:bodyPr/>
          <a:lstStyle/>
          <a:p>
            <a:pPr>
              <a:defRPr/>
            </a:pPr>
            <a:fld id="{148C009B-CB69-E04A-B9B3-34B26D69E9CF}" type="slidenum">
              <a:rPr lang="en-US" smtClean="0"/>
              <a:pPr>
                <a:defRPr/>
              </a:pPr>
              <a:t>1</a:t>
            </a:fld>
            <a:endParaRPr lang="en-US" dirty="0"/>
          </a:p>
        </p:txBody>
      </p:sp>
    </p:spTree>
    <p:extLst>
      <p:ext uri="{BB962C8B-B14F-4D97-AF65-F5344CB8AC3E}">
        <p14:creationId xmlns:p14="http://schemas.microsoft.com/office/powerpoint/2010/main" val="3192629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2C3AA-0015-CC40-95A3-F51A785778DC}"/>
              </a:ext>
            </a:extLst>
          </p:cNvPr>
          <p:cNvSpPr>
            <a:spLocks noGrp="1"/>
          </p:cNvSpPr>
          <p:nvPr>
            <p:ph type="title"/>
          </p:nvPr>
        </p:nvSpPr>
        <p:spPr/>
        <p:txBody>
          <a:bodyPr/>
          <a:lstStyle/>
          <a:p>
            <a:r>
              <a:rPr lang="en-US" dirty="0"/>
              <a:t>Applications – Double Sided LGAD</a:t>
            </a:r>
          </a:p>
        </p:txBody>
      </p:sp>
      <p:sp>
        <p:nvSpPr>
          <p:cNvPr id="3" name="Content Placeholder 2">
            <a:extLst>
              <a:ext uri="{FF2B5EF4-FFF2-40B4-BE49-F238E27FC236}">
                <a16:creationId xmlns:a16="http://schemas.microsoft.com/office/drawing/2014/main" id="{B904228D-8E53-8847-938E-3FCCE1DB5E24}"/>
              </a:ext>
            </a:extLst>
          </p:cNvPr>
          <p:cNvSpPr>
            <a:spLocks noGrp="1"/>
          </p:cNvSpPr>
          <p:nvPr>
            <p:ph sz="half" idx="1"/>
          </p:nvPr>
        </p:nvSpPr>
        <p:spPr>
          <a:xfrm>
            <a:off x="76200" y="856775"/>
            <a:ext cx="5486400" cy="5334000"/>
          </a:xfrm>
        </p:spPr>
        <p:txBody>
          <a:bodyPr/>
          <a:lstStyle/>
          <a:p>
            <a:pPr marL="0" indent="0">
              <a:buNone/>
            </a:pPr>
            <a:r>
              <a:rPr lang="en-US" dirty="0"/>
              <a:t>Low Gain Avalanche Diode with fine pixels on the hole-collecting side</a:t>
            </a:r>
          </a:p>
          <a:p>
            <a:r>
              <a:rPr lang="en-US" dirty="0"/>
              <a:t>Anode can provide timing with coarse pitch</a:t>
            </a:r>
          </a:p>
          <a:p>
            <a:r>
              <a:rPr lang="en-US" dirty="0"/>
              <a:t>Cathode subdivided into small pixels</a:t>
            </a:r>
          </a:p>
          <a:p>
            <a:pPr lvl="1"/>
            <a:r>
              <a:rPr lang="en-US" dirty="0"/>
              <a:t>Records “primary” hole collection, then holes from gain region – double peak that reflects charge deposition pattern</a:t>
            </a:r>
          </a:p>
          <a:p>
            <a:pPr lvl="1"/>
            <a:r>
              <a:rPr lang="en-US" dirty="0"/>
              <a:t>Lower power due to large signal from the gain layer</a:t>
            </a:r>
          </a:p>
          <a:p>
            <a:r>
              <a:rPr lang="en-US" dirty="0"/>
              <a:t>Resulting current pattern can be used to measure angle and position.</a:t>
            </a:r>
          </a:p>
          <a:p>
            <a:r>
              <a:rPr lang="en-US" dirty="0"/>
              <a:t>A thicker detector can be optimized to measure angle or charge deposit location</a:t>
            </a:r>
          </a:p>
        </p:txBody>
      </p:sp>
      <p:sp>
        <p:nvSpPr>
          <p:cNvPr id="4" name="Slide Number Placeholder 3">
            <a:extLst>
              <a:ext uri="{FF2B5EF4-FFF2-40B4-BE49-F238E27FC236}">
                <a16:creationId xmlns:a16="http://schemas.microsoft.com/office/drawing/2014/main" id="{8AF26473-203F-AB43-8547-B1AE0302A6DF}"/>
              </a:ext>
            </a:extLst>
          </p:cNvPr>
          <p:cNvSpPr>
            <a:spLocks noGrp="1"/>
          </p:cNvSpPr>
          <p:nvPr>
            <p:ph type="sldNum" sz="quarter" idx="10"/>
          </p:nvPr>
        </p:nvSpPr>
        <p:spPr/>
        <p:txBody>
          <a:bodyPr/>
          <a:lstStyle/>
          <a:p>
            <a:fld id="{4D682954-0739-0643-8254-E7551EC1E193}" type="slidenum">
              <a:rPr lang="en-US" smtClean="0"/>
              <a:pPr/>
              <a:t>10</a:t>
            </a:fld>
            <a:endParaRPr lang="en-US"/>
          </a:p>
        </p:txBody>
      </p:sp>
      <p:sp>
        <p:nvSpPr>
          <p:cNvPr id="5" name="Footer Placeholder 4">
            <a:extLst>
              <a:ext uri="{FF2B5EF4-FFF2-40B4-BE49-F238E27FC236}">
                <a16:creationId xmlns:a16="http://schemas.microsoft.com/office/drawing/2014/main" id="{71836BEA-3AFD-714E-A2DC-9C6899673F34}"/>
              </a:ext>
            </a:extLst>
          </p:cNvPr>
          <p:cNvSpPr>
            <a:spLocks noGrp="1"/>
          </p:cNvSpPr>
          <p:nvPr>
            <p:ph type="ftr" sz="quarter" idx="11"/>
          </p:nvPr>
        </p:nvSpPr>
        <p:spPr/>
        <p:txBody>
          <a:bodyPr/>
          <a:lstStyle/>
          <a:p>
            <a:pPr>
              <a:defRPr/>
            </a:pPr>
            <a:r>
              <a:rPr lang="en-US"/>
              <a:t>Ronald Lipton, Snowmass 2020</a:t>
            </a:r>
            <a:endParaRPr lang="en-US" dirty="0"/>
          </a:p>
        </p:txBody>
      </p:sp>
      <p:pic>
        <p:nvPicPr>
          <p:cNvPr id="7" name="Picture 6" descr="A screenshot of a computer&#10;&#10;Description automatically generated">
            <a:extLst>
              <a:ext uri="{FF2B5EF4-FFF2-40B4-BE49-F238E27FC236}">
                <a16:creationId xmlns:a16="http://schemas.microsoft.com/office/drawing/2014/main" id="{9EB38D58-682E-FF4D-9840-AD5CCED423DF}"/>
              </a:ext>
            </a:extLst>
          </p:cNvPr>
          <p:cNvPicPr>
            <a:picLocks noChangeAspect="1"/>
          </p:cNvPicPr>
          <p:nvPr/>
        </p:nvPicPr>
        <p:blipFill>
          <a:blip r:embed="rId2"/>
          <a:stretch>
            <a:fillRect/>
          </a:stretch>
        </p:blipFill>
        <p:spPr>
          <a:xfrm>
            <a:off x="5562600" y="0"/>
            <a:ext cx="3581400" cy="2541639"/>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95797E58-4F2B-5F4E-8051-8C22A406D648}"/>
              </a:ext>
            </a:extLst>
          </p:cNvPr>
          <p:cNvPicPr>
            <a:picLocks noChangeAspect="1"/>
          </p:cNvPicPr>
          <p:nvPr/>
        </p:nvPicPr>
        <p:blipFill>
          <a:blip r:embed="rId3"/>
          <a:stretch>
            <a:fillRect/>
          </a:stretch>
        </p:blipFill>
        <p:spPr>
          <a:xfrm>
            <a:off x="5562601" y="1776737"/>
            <a:ext cx="3581400" cy="2539625"/>
          </a:xfrm>
          <a:prstGeom prst="rect">
            <a:avLst/>
          </a:prstGeom>
        </p:spPr>
      </p:pic>
      <p:sp>
        <p:nvSpPr>
          <p:cNvPr id="11" name="Freeform 10">
            <a:extLst>
              <a:ext uri="{FF2B5EF4-FFF2-40B4-BE49-F238E27FC236}">
                <a16:creationId xmlns:a16="http://schemas.microsoft.com/office/drawing/2014/main" id="{3562F0FA-5EA9-7B46-BC58-DE9043668D3A}"/>
              </a:ext>
            </a:extLst>
          </p:cNvPr>
          <p:cNvSpPr/>
          <p:nvPr/>
        </p:nvSpPr>
        <p:spPr>
          <a:xfrm>
            <a:off x="5516217" y="1577839"/>
            <a:ext cx="3627783" cy="626165"/>
          </a:xfrm>
          <a:custGeom>
            <a:avLst/>
            <a:gdLst>
              <a:gd name="connsiteX0" fmla="*/ 0 w 3627783"/>
              <a:gd name="connsiteY0" fmla="*/ 168965 h 626165"/>
              <a:gd name="connsiteX1" fmla="*/ 477078 w 3627783"/>
              <a:gd name="connsiteY1" fmla="*/ 0 h 626165"/>
              <a:gd name="connsiteX2" fmla="*/ 1431235 w 3627783"/>
              <a:gd name="connsiteY2" fmla="*/ 268357 h 626165"/>
              <a:gd name="connsiteX3" fmla="*/ 1928191 w 3627783"/>
              <a:gd name="connsiteY3" fmla="*/ 39757 h 626165"/>
              <a:gd name="connsiteX4" fmla="*/ 3061252 w 3627783"/>
              <a:gd name="connsiteY4" fmla="*/ 89452 h 626165"/>
              <a:gd name="connsiteX5" fmla="*/ 3627783 w 3627783"/>
              <a:gd name="connsiteY5" fmla="*/ 19878 h 626165"/>
              <a:gd name="connsiteX6" fmla="*/ 3627783 w 3627783"/>
              <a:gd name="connsiteY6" fmla="*/ 496957 h 626165"/>
              <a:gd name="connsiteX7" fmla="*/ 2743200 w 3627783"/>
              <a:gd name="connsiteY7" fmla="*/ 477078 h 626165"/>
              <a:gd name="connsiteX8" fmla="*/ 2117035 w 3627783"/>
              <a:gd name="connsiteY8" fmla="*/ 337930 h 626165"/>
              <a:gd name="connsiteX9" fmla="*/ 1540565 w 3627783"/>
              <a:gd name="connsiteY9" fmla="*/ 626165 h 626165"/>
              <a:gd name="connsiteX10" fmla="*/ 566531 w 3627783"/>
              <a:gd name="connsiteY10" fmla="*/ 576470 h 626165"/>
              <a:gd name="connsiteX11" fmla="*/ 9939 w 3627783"/>
              <a:gd name="connsiteY11" fmla="*/ 606287 h 626165"/>
              <a:gd name="connsiteX12" fmla="*/ 0 w 3627783"/>
              <a:gd name="connsiteY12" fmla="*/ 168965 h 62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7783" h="626165">
                <a:moveTo>
                  <a:pt x="0" y="168965"/>
                </a:moveTo>
                <a:lnTo>
                  <a:pt x="477078" y="0"/>
                </a:lnTo>
                <a:lnTo>
                  <a:pt x="1431235" y="268357"/>
                </a:lnTo>
                <a:lnTo>
                  <a:pt x="1928191" y="39757"/>
                </a:lnTo>
                <a:lnTo>
                  <a:pt x="3061252" y="89452"/>
                </a:lnTo>
                <a:lnTo>
                  <a:pt x="3627783" y="19878"/>
                </a:lnTo>
                <a:lnTo>
                  <a:pt x="3627783" y="496957"/>
                </a:lnTo>
                <a:lnTo>
                  <a:pt x="2743200" y="477078"/>
                </a:lnTo>
                <a:lnTo>
                  <a:pt x="2117035" y="337930"/>
                </a:lnTo>
                <a:lnTo>
                  <a:pt x="1540565" y="626165"/>
                </a:lnTo>
                <a:lnTo>
                  <a:pt x="566531" y="576470"/>
                </a:lnTo>
                <a:lnTo>
                  <a:pt x="9939" y="606287"/>
                </a:lnTo>
                <a:lnTo>
                  <a:pt x="0" y="168965"/>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91EF04A-F450-7C43-9A9C-A557A625206A}"/>
              </a:ext>
            </a:extLst>
          </p:cNvPr>
          <p:cNvSpPr txBox="1"/>
          <p:nvPr/>
        </p:nvSpPr>
        <p:spPr>
          <a:xfrm>
            <a:off x="6530009" y="3673709"/>
            <a:ext cx="1436740" cy="461665"/>
          </a:xfrm>
          <a:prstGeom prst="rect">
            <a:avLst/>
          </a:prstGeom>
          <a:noFill/>
        </p:spPr>
        <p:txBody>
          <a:bodyPr wrap="none" rtlCol="0">
            <a:spAutoFit/>
          </a:bodyPr>
          <a:lstStyle/>
          <a:p>
            <a:r>
              <a:rPr lang="en-US" dirty="0"/>
              <a:t>Gain layer</a:t>
            </a:r>
          </a:p>
        </p:txBody>
      </p:sp>
      <p:sp>
        <p:nvSpPr>
          <p:cNvPr id="14" name="TextBox 13">
            <a:extLst>
              <a:ext uri="{FF2B5EF4-FFF2-40B4-BE49-F238E27FC236}">
                <a16:creationId xmlns:a16="http://schemas.microsoft.com/office/drawing/2014/main" id="{36FFB7F8-BFE3-F149-B8D2-AF7C4C59F763}"/>
              </a:ext>
            </a:extLst>
          </p:cNvPr>
          <p:cNvSpPr txBox="1"/>
          <p:nvPr/>
        </p:nvSpPr>
        <p:spPr>
          <a:xfrm>
            <a:off x="6647798" y="38265"/>
            <a:ext cx="1318951" cy="461665"/>
          </a:xfrm>
          <a:prstGeom prst="rect">
            <a:avLst/>
          </a:prstGeom>
          <a:noFill/>
        </p:spPr>
        <p:txBody>
          <a:bodyPr wrap="none" rtlCol="0">
            <a:spAutoFit/>
          </a:bodyPr>
          <a:lstStyle/>
          <a:p>
            <a:r>
              <a:rPr lang="en-US" dirty="0"/>
              <a:t>cathodes</a:t>
            </a:r>
          </a:p>
        </p:txBody>
      </p:sp>
      <p:cxnSp>
        <p:nvCxnSpPr>
          <p:cNvPr id="16" name="Straight Arrow Connector 15">
            <a:extLst>
              <a:ext uri="{FF2B5EF4-FFF2-40B4-BE49-F238E27FC236}">
                <a16:creationId xmlns:a16="http://schemas.microsoft.com/office/drawing/2014/main" id="{F2C18670-02D7-E345-9BB5-1E84A3ABDFC2}"/>
              </a:ext>
            </a:extLst>
          </p:cNvPr>
          <p:cNvCxnSpPr>
            <a:cxnSpLocks/>
          </p:cNvCxnSpPr>
          <p:nvPr/>
        </p:nvCxnSpPr>
        <p:spPr>
          <a:xfrm>
            <a:off x="6549888" y="2941983"/>
            <a:ext cx="0" cy="586408"/>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F70D2B58-D806-2545-BFCE-DE6ECA0CE4C5}"/>
              </a:ext>
            </a:extLst>
          </p:cNvPr>
          <p:cNvCxnSpPr>
            <a:cxnSpLocks/>
          </p:cNvCxnSpPr>
          <p:nvPr/>
        </p:nvCxnSpPr>
        <p:spPr>
          <a:xfrm flipV="1">
            <a:off x="8222975" y="2541639"/>
            <a:ext cx="0" cy="473231"/>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BFB4E4C2-51EE-6F4A-ABA4-0C85D3406D8F}"/>
              </a:ext>
            </a:extLst>
          </p:cNvPr>
          <p:cNvSpPr txBox="1"/>
          <p:nvPr/>
        </p:nvSpPr>
        <p:spPr>
          <a:xfrm>
            <a:off x="6119161" y="2679545"/>
            <a:ext cx="861454" cy="307777"/>
          </a:xfrm>
          <a:prstGeom prst="rect">
            <a:avLst/>
          </a:prstGeom>
          <a:noFill/>
        </p:spPr>
        <p:txBody>
          <a:bodyPr wrap="none" rtlCol="0">
            <a:spAutoFit/>
          </a:bodyPr>
          <a:lstStyle/>
          <a:p>
            <a:r>
              <a:rPr lang="en-US" sz="1400" dirty="0"/>
              <a:t>electrons</a:t>
            </a:r>
          </a:p>
        </p:txBody>
      </p:sp>
      <p:sp>
        <p:nvSpPr>
          <p:cNvPr id="21" name="TextBox 20">
            <a:extLst>
              <a:ext uri="{FF2B5EF4-FFF2-40B4-BE49-F238E27FC236}">
                <a16:creationId xmlns:a16="http://schemas.microsoft.com/office/drawing/2014/main" id="{DC502160-9C36-304F-810C-5455FF95ED6D}"/>
              </a:ext>
            </a:extLst>
          </p:cNvPr>
          <p:cNvSpPr txBox="1"/>
          <p:nvPr/>
        </p:nvSpPr>
        <p:spPr>
          <a:xfrm>
            <a:off x="7804253" y="3030402"/>
            <a:ext cx="575799" cy="307777"/>
          </a:xfrm>
          <a:prstGeom prst="rect">
            <a:avLst/>
          </a:prstGeom>
          <a:noFill/>
        </p:spPr>
        <p:txBody>
          <a:bodyPr wrap="none" rtlCol="0">
            <a:spAutoFit/>
          </a:bodyPr>
          <a:lstStyle/>
          <a:p>
            <a:r>
              <a:rPr lang="en-US" sz="1400" dirty="0"/>
              <a:t>holes</a:t>
            </a:r>
          </a:p>
        </p:txBody>
      </p:sp>
      <p:sp>
        <p:nvSpPr>
          <p:cNvPr id="6" name="TextBox 5">
            <a:extLst>
              <a:ext uri="{FF2B5EF4-FFF2-40B4-BE49-F238E27FC236}">
                <a16:creationId xmlns:a16="http://schemas.microsoft.com/office/drawing/2014/main" id="{99F38320-36B2-B644-8EA1-A88B106AE088}"/>
              </a:ext>
            </a:extLst>
          </p:cNvPr>
          <p:cNvSpPr txBox="1"/>
          <p:nvPr/>
        </p:nvSpPr>
        <p:spPr>
          <a:xfrm>
            <a:off x="6724497" y="1144121"/>
            <a:ext cx="884922" cy="276999"/>
          </a:xfrm>
          <a:prstGeom prst="rect">
            <a:avLst/>
          </a:prstGeom>
          <a:noFill/>
        </p:spPr>
        <p:txBody>
          <a:bodyPr wrap="none" rtlCol="0">
            <a:spAutoFit/>
          </a:bodyPr>
          <a:lstStyle/>
          <a:p>
            <a:r>
              <a:rPr lang="en-US" sz="1200" b="1" dirty="0"/>
              <a:t>25 microns</a:t>
            </a:r>
          </a:p>
        </p:txBody>
      </p:sp>
      <p:cxnSp>
        <p:nvCxnSpPr>
          <p:cNvPr id="10" name="Straight Arrow Connector 9">
            <a:extLst>
              <a:ext uri="{FF2B5EF4-FFF2-40B4-BE49-F238E27FC236}">
                <a16:creationId xmlns:a16="http://schemas.microsoft.com/office/drawing/2014/main" id="{7C9A7893-6990-3A4A-8F0A-0E88906BCDC4}"/>
              </a:ext>
            </a:extLst>
          </p:cNvPr>
          <p:cNvCxnSpPr>
            <a:cxnSpLocks/>
          </p:cNvCxnSpPr>
          <p:nvPr/>
        </p:nvCxnSpPr>
        <p:spPr>
          <a:xfrm>
            <a:off x="6980615" y="1024730"/>
            <a:ext cx="372685" cy="0"/>
          </a:xfrm>
          <a:prstGeom prst="straightConnector1">
            <a:avLst/>
          </a:prstGeom>
          <a:ln>
            <a:solidFill>
              <a:srgbClr val="FFC000"/>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669226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7028" y="633619"/>
            <a:ext cx="5856634" cy="888736"/>
          </a:xfrm>
        </p:spPr>
        <p:txBody>
          <a:bodyPr/>
          <a:lstStyle/>
          <a:p>
            <a:pPr marL="0" indent="0">
              <a:buNone/>
            </a:pPr>
            <a:r>
              <a:rPr lang="en-US" dirty="0"/>
              <a:t>Use anode for timing, cathodes for pulse shape discrimination</a:t>
            </a:r>
          </a:p>
        </p:txBody>
      </p:sp>
      <p:sp>
        <p:nvSpPr>
          <p:cNvPr id="3" name="Title 2"/>
          <p:cNvSpPr>
            <a:spLocks noGrp="1"/>
          </p:cNvSpPr>
          <p:nvPr>
            <p:ph type="title"/>
          </p:nvPr>
        </p:nvSpPr>
        <p:spPr>
          <a:xfrm>
            <a:off x="77027" y="0"/>
            <a:ext cx="5349738" cy="555723"/>
          </a:xfrm>
        </p:spPr>
        <p:txBody>
          <a:bodyPr/>
          <a:lstStyle/>
          <a:p>
            <a:r>
              <a:rPr lang="en-US" sz="2400" dirty="0"/>
              <a:t>Double Sided LGAD Simulation</a:t>
            </a:r>
          </a:p>
        </p:txBody>
      </p:sp>
      <p:sp>
        <p:nvSpPr>
          <p:cNvPr id="4" name="Date Placeholder 3"/>
          <p:cNvSpPr>
            <a:spLocks noGrp="1"/>
          </p:cNvSpPr>
          <p:nvPr>
            <p:ph type="dt" sz="half" idx="2"/>
          </p:nvPr>
        </p:nvSpPr>
        <p:spPr/>
        <p:txBody>
          <a:bodyPr/>
          <a:lstStyle/>
          <a:p>
            <a:pPr>
              <a:defRPr/>
            </a:pPr>
            <a:fld id="{57ADAB69-348E-2C41-AF41-E98D046040A4}" type="datetime1">
              <a:rPr lang="en-US" smtClean="0"/>
              <a:t>8/13/20</a:t>
            </a:fld>
            <a:endParaRPr lang="en-US" dirty="0"/>
          </a:p>
        </p:txBody>
      </p:sp>
      <p:sp>
        <p:nvSpPr>
          <p:cNvPr id="5" name="Footer Placeholder 4"/>
          <p:cNvSpPr>
            <a:spLocks noGrp="1"/>
          </p:cNvSpPr>
          <p:nvPr>
            <p:ph type="ftr" sz="quarter" idx="3"/>
          </p:nvPr>
        </p:nvSpPr>
        <p:spPr/>
        <p:txBody>
          <a:bodyPr/>
          <a:lstStyle/>
          <a:p>
            <a:pPr>
              <a:defRPr/>
            </a:pPr>
            <a:r>
              <a:rPr lang="en-US" dirty="0"/>
              <a:t>Ronald Lipton | Snowmass 2020</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pic>
        <p:nvPicPr>
          <p:cNvPr id="9" name="Picture 8">
            <a:extLst>
              <a:ext uri="{FF2B5EF4-FFF2-40B4-BE49-F238E27FC236}">
                <a16:creationId xmlns:a16="http://schemas.microsoft.com/office/drawing/2014/main" id="{B344DD3D-6B7A-314E-AF2A-9055ED367F3F}"/>
              </a:ext>
            </a:extLst>
          </p:cNvPr>
          <p:cNvPicPr>
            <a:picLocks noChangeAspect="1"/>
          </p:cNvPicPr>
          <p:nvPr/>
        </p:nvPicPr>
        <p:blipFill>
          <a:blip r:embed="rId2"/>
          <a:stretch>
            <a:fillRect/>
          </a:stretch>
        </p:blipFill>
        <p:spPr>
          <a:xfrm>
            <a:off x="0" y="1638857"/>
            <a:ext cx="6341165" cy="4899991"/>
          </a:xfrm>
          <a:prstGeom prst="rect">
            <a:avLst/>
          </a:prstGeom>
        </p:spPr>
      </p:pic>
      <p:pic>
        <p:nvPicPr>
          <p:cNvPr id="13" name="Picture 12">
            <a:extLst>
              <a:ext uri="{FF2B5EF4-FFF2-40B4-BE49-F238E27FC236}">
                <a16:creationId xmlns:a16="http://schemas.microsoft.com/office/drawing/2014/main" id="{97AE0760-F941-4B49-B782-63AD737FAED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856"/>
          <a:stretch/>
        </p:blipFill>
        <p:spPr>
          <a:xfrm>
            <a:off x="6017661" y="71386"/>
            <a:ext cx="3110593" cy="3538896"/>
          </a:xfrm>
          <a:prstGeom prst="rect">
            <a:avLst/>
          </a:prstGeom>
        </p:spPr>
      </p:pic>
      <p:pic>
        <p:nvPicPr>
          <p:cNvPr id="23" name="Picture 22" descr="A close up of a map&#10;&#10;Description automatically generated">
            <a:extLst>
              <a:ext uri="{FF2B5EF4-FFF2-40B4-BE49-F238E27FC236}">
                <a16:creationId xmlns:a16="http://schemas.microsoft.com/office/drawing/2014/main" id="{132411DE-AE1C-8945-B2FA-0642E7F63E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72809" y="3615870"/>
            <a:ext cx="3000299" cy="3125628"/>
          </a:xfrm>
          <a:prstGeom prst="rect">
            <a:avLst/>
          </a:prstGeom>
        </p:spPr>
      </p:pic>
      <p:sp>
        <p:nvSpPr>
          <p:cNvPr id="37" name="TextBox 36">
            <a:extLst>
              <a:ext uri="{FF2B5EF4-FFF2-40B4-BE49-F238E27FC236}">
                <a16:creationId xmlns:a16="http://schemas.microsoft.com/office/drawing/2014/main" id="{AC52A911-334F-1B4A-93D8-4D66EDCA99F2}"/>
              </a:ext>
            </a:extLst>
          </p:cNvPr>
          <p:cNvSpPr txBox="1"/>
          <p:nvPr/>
        </p:nvSpPr>
        <p:spPr>
          <a:xfrm>
            <a:off x="7631194" y="1009837"/>
            <a:ext cx="1435778" cy="830997"/>
          </a:xfrm>
          <a:prstGeom prst="rect">
            <a:avLst/>
          </a:prstGeom>
          <a:noFill/>
        </p:spPr>
        <p:txBody>
          <a:bodyPr wrap="none" rtlCol="0">
            <a:spAutoFit/>
          </a:bodyPr>
          <a:lstStyle/>
          <a:p>
            <a:r>
              <a:rPr lang="en-US" dirty="0"/>
              <a:t>15 degree</a:t>
            </a:r>
          </a:p>
          <a:p>
            <a:r>
              <a:rPr lang="en-US" dirty="0"/>
              <a:t>track</a:t>
            </a:r>
          </a:p>
        </p:txBody>
      </p:sp>
      <p:sp>
        <p:nvSpPr>
          <p:cNvPr id="38" name="TextBox 37">
            <a:extLst>
              <a:ext uri="{FF2B5EF4-FFF2-40B4-BE49-F238E27FC236}">
                <a16:creationId xmlns:a16="http://schemas.microsoft.com/office/drawing/2014/main" id="{DBF264AA-4C0D-FA4D-957E-D9C80D73DADA}"/>
              </a:ext>
            </a:extLst>
          </p:cNvPr>
          <p:cNvSpPr txBox="1"/>
          <p:nvPr/>
        </p:nvSpPr>
        <p:spPr>
          <a:xfrm>
            <a:off x="7572957" y="5346611"/>
            <a:ext cx="1280287" cy="830997"/>
          </a:xfrm>
          <a:prstGeom prst="rect">
            <a:avLst/>
          </a:prstGeom>
          <a:noFill/>
        </p:spPr>
        <p:txBody>
          <a:bodyPr wrap="none" rtlCol="0">
            <a:spAutoFit/>
          </a:bodyPr>
          <a:lstStyle/>
          <a:p>
            <a:r>
              <a:rPr lang="en-US" dirty="0"/>
              <a:t>0 degree</a:t>
            </a:r>
          </a:p>
          <a:p>
            <a:r>
              <a:rPr lang="en-US" dirty="0"/>
              <a:t>track</a:t>
            </a:r>
          </a:p>
        </p:txBody>
      </p:sp>
      <p:sp>
        <p:nvSpPr>
          <p:cNvPr id="39" name="TextBox 38">
            <a:extLst>
              <a:ext uri="{FF2B5EF4-FFF2-40B4-BE49-F238E27FC236}">
                <a16:creationId xmlns:a16="http://schemas.microsoft.com/office/drawing/2014/main" id="{8F2BD1E6-DA05-7A4D-A9AF-F95F3D187067}"/>
              </a:ext>
            </a:extLst>
          </p:cNvPr>
          <p:cNvSpPr txBox="1"/>
          <p:nvPr/>
        </p:nvSpPr>
        <p:spPr>
          <a:xfrm>
            <a:off x="6864109" y="217169"/>
            <a:ext cx="708848" cy="338554"/>
          </a:xfrm>
          <a:prstGeom prst="rect">
            <a:avLst/>
          </a:prstGeom>
          <a:noFill/>
        </p:spPr>
        <p:txBody>
          <a:bodyPr wrap="none" rtlCol="0">
            <a:spAutoFit/>
          </a:bodyPr>
          <a:lstStyle/>
          <a:p>
            <a:r>
              <a:rPr lang="en-US" sz="1600" dirty="0"/>
              <a:t>anode</a:t>
            </a:r>
          </a:p>
        </p:txBody>
      </p:sp>
      <p:sp>
        <p:nvSpPr>
          <p:cNvPr id="40" name="TextBox 39">
            <a:extLst>
              <a:ext uri="{FF2B5EF4-FFF2-40B4-BE49-F238E27FC236}">
                <a16:creationId xmlns:a16="http://schemas.microsoft.com/office/drawing/2014/main" id="{2C4F6042-7E67-7646-8B10-C2122C6591B7}"/>
              </a:ext>
            </a:extLst>
          </p:cNvPr>
          <p:cNvSpPr txBox="1"/>
          <p:nvPr/>
        </p:nvSpPr>
        <p:spPr>
          <a:xfrm>
            <a:off x="7380285" y="2586990"/>
            <a:ext cx="940835" cy="338554"/>
          </a:xfrm>
          <a:prstGeom prst="rect">
            <a:avLst/>
          </a:prstGeom>
          <a:noFill/>
        </p:spPr>
        <p:txBody>
          <a:bodyPr wrap="none" rtlCol="0">
            <a:spAutoFit/>
          </a:bodyPr>
          <a:lstStyle/>
          <a:p>
            <a:r>
              <a:rPr lang="en-US" sz="1600" dirty="0"/>
              <a:t>cathodes</a:t>
            </a:r>
          </a:p>
        </p:txBody>
      </p:sp>
      <p:sp>
        <p:nvSpPr>
          <p:cNvPr id="41" name="TextBox 40">
            <a:extLst>
              <a:ext uri="{FF2B5EF4-FFF2-40B4-BE49-F238E27FC236}">
                <a16:creationId xmlns:a16="http://schemas.microsoft.com/office/drawing/2014/main" id="{5F028059-4B3D-E047-A45A-65BDDBBDCB5D}"/>
              </a:ext>
            </a:extLst>
          </p:cNvPr>
          <p:cNvSpPr txBox="1"/>
          <p:nvPr/>
        </p:nvSpPr>
        <p:spPr>
          <a:xfrm>
            <a:off x="8213100" y="4279562"/>
            <a:ext cx="449162" cy="215444"/>
          </a:xfrm>
          <a:prstGeom prst="rect">
            <a:avLst/>
          </a:prstGeom>
          <a:solidFill>
            <a:schemeClr val="bg1"/>
          </a:solidFill>
        </p:spPr>
        <p:txBody>
          <a:bodyPr wrap="none" rtlCol="0">
            <a:spAutoFit/>
          </a:bodyPr>
          <a:lstStyle/>
          <a:p>
            <a:r>
              <a:rPr lang="en-US" sz="800" dirty="0"/>
              <a:t>anode</a:t>
            </a:r>
          </a:p>
        </p:txBody>
      </p:sp>
      <p:sp>
        <p:nvSpPr>
          <p:cNvPr id="42" name="TextBox 41">
            <a:extLst>
              <a:ext uri="{FF2B5EF4-FFF2-40B4-BE49-F238E27FC236}">
                <a16:creationId xmlns:a16="http://schemas.microsoft.com/office/drawing/2014/main" id="{7D68194F-9914-D14D-8C45-9F193A8C1B8D}"/>
              </a:ext>
            </a:extLst>
          </p:cNvPr>
          <p:cNvSpPr txBox="1"/>
          <p:nvPr/>
        </p:nvSpPr>
        <p:spPr>
          <a:xfrm>
            <a:off x="8548881" y="3313474"/>
            <a:ext cx="518091" cy="276999"/>
          </a:xfrm>
          <a:prstGeom prst="rect">
            <a:avLst/>
          </a:prstGeom>
          <a:noFill/>
        </p:spPr>
        <p:txBody>
          <a:bodyPr wrap="none" rtlCol="0">
            <a:spAutoFit/>
          </a:bodyPr>
          <a:lstStyle/>
          <a:p>
            <a:r>
              <a:rPr lang="en-US" sz="1200" dirty="0"/>
              <a:t>15 ns</a:t>
            </a:r>
          </a:p>
        </p:txBody>
      </p:sp>
      <p:sp>
        <p:nvSpPr>
          <p:cNvPr id="43" name="TextBox 42">
            <a:extLst>
              <a:ext uri="{FF2B5EF4-FFF2-40B4-BE49-F238E27FC236}">
                <a16:creationId xmlns:a16="http://schemas.microsoft.com/office/drawing/2014/main" id="{2BB28081-3C9C-6942-B15B-68526CD5C30C}"/>
              </a:ext>
            </a:extLst>
          </p:cNvPr>
          <p:cNvSpPr txBox="1"/>
          <p:nvPr/>
        </p:nvSpPr>
        <p:spPr>
          <a:xfrm>
            <a:off x="198632" y="1522355"/>
            <a:ext cx="5819029" cy="400110"/>
          </a:xfrm>
          <a:prstGeom prst="rect">
            <a:avLst/>
          </a:prstGeom>
          <a:solidFill>
            <a:schemeClr val="bg1"/>
          </a:solidFill>
        </p:spPr>
        <p:txBody>
          <a:bodyPr wrap="square" rtlCol="0">
            <a:spAutoFit/>
          </a:bodyPr>
          <a:lstStyle/>
          <a:p>
            <a:r>
              <a:rPr lang="en-US" sz="2000" dirty="0"/>
              <a:t>15 degree track detector internal current distributions</a:t>
            </a:r>
          </a:p>
        </p:txBody>
      </p:sp>
    </p:spTree>
    <p:extLst>
      <p:ext uri="{BB962C8B-B14F-4D97-AF65-F5344CB8AC3E}">
        <p14:creationId xmlns:p14="http://schemas.microsoft.com/office/powerpoint/2010/main" val="1994039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7E403-FC4D-0249-912A-328D1279ECAD}"/>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12B12E63-36D8-2446-B6AB-94536F12BF4F}"/>
              </a:ext>
            </a:extLst>
          </p:cNvPr>
          <p:cNvSpPr>
            <a:spLocks noGrp="1"/>
          </p:cNvSpPr>
          <p:nvPr>
            <p:ph sz="half" idx="1"/>
          </p:nvPr>
        </p:nvSpPr>
        <p:spPr>
          <a:xfrm>
            <a:off x="0" y="990600"/>
            <a:ext cx="5486400" cy="440635"/>
          </a:xfrm>
        </p:spPr>
        <p:txBody>
          <a:bodyPr/>
          <a:lstStyle/>
          <a:p>
            <a:r>
              <a:rPr lang="en-US" dirty="0"/>
              <a:t>3D Assembly with electron and hole ROICs</a:t>
            </a:r>
          </a:p>
          <a:p>
            <a:r>
              <a:rPr lang="en-US" dirty="0"/>
              <a:t>This is similar to VICTR from the 2012 3D run</a:t>
            </a:r>
          </a:p>
        </p:txBody>
      </p:sp>
      <p:sp>
        <p:nvSpPr>
          <p:cNvPr id="4" name="Slide Number Placeholder 3">
            <a:extLst>
              <a:ext uri="{FF2B5EF4-FFF2-40B4-BE49-F238E27FC236}">
                <a16:creationId xmlns:a16="http://schemas.microsoft.com/office/drawing/2014/main" id="{51A0983B-CF0B-B74B-BCCC-804ECA1EE834}"/>
              </a:ext>
            </a:extLst>
          </p:cNvPr>
          <p:cNvSpPr>
            <a:spLocks noGrp="1"/>
          </p:cNvSpPr>
          <p:nvPr>
            <p:ph type="sldNum" sz="quarter" idx="10"/>
          </p:nvPr>
        </p:nvSpPr>
        <p:spPr/>
        <p:txBody>
          <a:bodyPr/>
          <a:lstStyle/>
          <a:p>
            <a:fld id="{4D682954-0739-0643-8254-E7551EC1E193}" type="slidenum">
              <a:rPr lang="en-US" smtClean="0"/>
              <a:pPr/>
              <a:t>12</a:t>
            </a:fld>
            <a:endParaRPr lang="en-US"/>
          </a:p>
        </p:txBody>
      </p:sp>
      <p:sp>
        <p:nvSpPr>
          <p:cNvPr id="5" name="Footer Placeholder 4">
            <a:extLst>
              <a:ext uri="{FF2B5EF4-FFF2-40B4-BE49-F238E27FC236}">
                <a16:creationId xmlns:a16="http://schemas.microsoft.com/office/drawing/2014/main" id="{85C163D9-8BA0-5C41-9AD7-13CC29520EC5}"/>
              </a:ext>
            </a:extLst>
          </p:cNvPr>
          <p:cNvSpPr>
            <a:spLocks noGrp="1"/>
          </p:cNvSpPr>
          <p:nvPr>
            <p:ph type="ftr" sz="quarter" idx="11"/>
          </p:nvPr>
        </p:nvSpPr>
        <p:spPr/>
        <p:txBody>
          <a:bodyPr/>
          <a:lstStyle/>
          <a:p>
            <a:pPr>
              <a:defRPr/>
            </a:pPr>
            <a:r>
              <a:rPr lang="en-US"/>
              <a:t>Ronald Lipton, Snowmass 2020</a:t>
            </a:r>
            <a:endParaRPr lang="en-US" dirty="0"/>
          </a:p>
        </p:txBody>
      </p:sp>
      <p:pic>
        <p:nvPicPr>
          <p:cNvPr id="7" name="Picture 6">
            <a:extLst>
              <a:ext uri="{FF2B5EF4-FFF2-40B4-BE49-F238E27FC236}">
                <a16:creationId xmlns:a16="http://schemas.microsoft.com/office/drawing/2014/main" id="{7579EE47-94C0-6446-826E-2BB44A559109}"/>
              </a:ext>
            </a:extLst>
          </p:cNvPr>
          <p:cNvPicPr>
            <a:picLocks noChangeAspect="1"/>
          </p:cNvPicPr>
          <p:nvPr/>
        </p:nvPicPr>
        <p:blipFill>
          <a:blip r:embed="rId2"/>
          <a:stretch>
            <a:fillRect/>
          </a:stretch>
        </p:blipFill>
        <p:spPr>
          <a:xfrm>
            <a:off x="6168887" y="110914"/>
            <a:ext cx="2975113" cy="2210559"/>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0780901D-5497-504B-9A8D-D45BC6C86A61}"/>
              </a:ext>
            </a:extLst>
          </p:cNvPr>
          <p:cNvPicPr>
            <a:picLocks noChangeAspect="1"/>
          </p:cNvPicPr>
          <p:nvPr/>
        </p:nvPicPr>
        <p:blipFill>
          <a:blip r:embed="rId3"/>
          <a:stretch>
            <a:fillRect/>
          </a:stretch>
        </p:blipFill>
        <p:spPr>
          <a:xfrm>
            <a:off x="663092" y="2912165"/>
            <a:ext cx="6565922" cy="2791262"/>
          </a:xfrm>
          <a:prstGeom prst="rect">
            <a:avLst/>
          </a:prstGeom>
        </p:spPr>
      </p:pic>
    </p:spTree>
    <p:extLst>
      <p:ext uri="{BB962C8B-B14F-4D97-AF65-F5344CB8AC3E}">
        <p14:creationId xmlns:p14="http://schemas.microsoft.com/office/powerpoint/2010/main" val="293444293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79C92-4F7D-5040-8D18-7A1C4962ADC7}"/>
              </a:ext>
            </a:extLst>
          </p:cNvPr>
          <p:cNvSpPr>
            <a:spLocks noGrp="1"/>
          </p:cNvSpPr>
          <p:nvPr>
            <p:ph type="title"/>
          </p:nvPr>
        </p:nvSpPr>
        <p:spPr>
          <a:xfrm>
            <a:off x="76200" y="152400"/>
            <a:ext cx="4811574" cy="609600"/>
          </a:xfrm>
        </p:spPr>
        <p:txBody>
          <a:bodyPr/>
          <a:lstStyle/>
          <a:p>
            <a:r>
              <a:rPr lang="en-US" dirty="0"/>
              <a:t>Application – 3D CAMS for trigger</a:t>
            </a:r>
          </a:p>
        </p:txBody>
      </p:sp>
      <p:sp>
        <p:nvSpPr>
          <p:cNvPr id="3" name="Content Placeholder 2">
            <a:extLst>
              <a:ext uri="{FF2B5EF4-FFF2-40B4-BE49-F238E27FC236}">
                <a16:creationId xmlns:a16="http://schemas.microsoft.com/office/drawing/2014/main" id="{003495C7-8D18-0B44-8D16-A96A8E1AD630}"/>
              </a:ext>
            </a:extLst>
          </p:cNvPr>
          <p:cNvSpPr>
            <a:spLocks noGrp="1"/>
          </p:cNvSpPr>
          <p:nvPr>
            <p:ph sz="half" idx="1"/>
          </p:nvPr>
        </p:nvSpPr>
        <p:spPr>
          <a:xfrm>
            <a:off x="0" y="1003852"/>
            <a:ext cx="4725941" cy="5320748"/>
          </a:xfrm>
        </p:spPr>
        <p:txBody>
          <a:bodyPr/>
          <a:lstStyle/>
          <a:p>
            <a:pPr marL="0" indent="0">
              <a:buNone/>
            </a:pPr>
            <a:r>
              <a:rPr lang="en-US" dirty="0"/>
              <a:t>The essence of VIPRAM is to divide the CAM trigger approach up into different tiers, maximizing pattern density while minimizing critical lengths and </a:t>
            </a:r>
            <a:r>
              <a:rPr lang="en-US" dirty="0" err="1"/>
              <a:t>parasitics</a:t>
            </a:r>
            <a:r>
              <a:rPr lang="en-US" dirty="0"/>
              <a:t>.</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4DC99DAA-B3F9-B64B-BC75-D5A922AF2085}"/>
              </a:ext>
            </a:extLst>
          </p:cNvPr>
          <p:cNvSpPr>
            <a:spLocks noGrp="1"/>
          </p:cNvSpPr>
          <p:nvPr>
            <p:ph type="sldNum" sz="quarter" idx="10"/>
          </p:nvPr>
        </p:nvSpPr>
        <p:spPr/>
        <p:txBody>
          <a:bodyPr/>
          <a:lstStyle/>
          <a:p>
            <a:fld id="{4D682954-0739-0643-8254-E7551EC1E193}" type="slidenum">
              <a:rPr lang="en-US" smtClean="0"/>
              <a:pPr/>
              <a:t>13</a:t>
            </a:fld>
            <a:endParaRPr lang="en-US"/>
          </a:p>
        </p:txBody>
      </p:sp>
      <p:sp>
        <p:nvSpPr>
          <p:cNvPr id="5" name="Footer Placeholder 4">
            <a:extLst>
              <a:ext uri="{FF2B5EF4-FFF2-40B4-BE49-F238E27FC236}">
                <a16:creationId xmlns:a16="http://schemas.microsoft.com/office/drawing/2014/main" id="{C3A740A1-A63A-EC42-A934-3BE62821AEBC}"/>
              </a:ext>
            </a:extLst>
          </p:cNvPr>
          <p:cNvSpPr>
            <a:spLocks noGrp="1"/>
          </p:cNvSpPr>
          <p:nvPr>
            <p:ph type="ftr" sz="quarter" idx="11"/>
          </p:nvPr>
        </p:nvSpPr>
        <p:spPr/>
        <p:txBody>
          <a:bodyPr/>
          <a:lstStyle/>
          <a:p>
            <a:pPr>
              <a:defRPr/>
            </a:pPr>
            <a:r>
              <a:rPr lang="en-US"/>
              <a:t>Ronald Lipton, Snowmass 2020</a:t>
            </a:r>
            <a:endParaRPr lang="en-US" dirty="0"/>
          </a:p>
        </p:txBody>
      </p:sp>
      <p:pic>
        <p:nvPicPr>
          <p:cNvPr id="7" name="Picture 6" descr="CAMcell_proto.layout.jpg">
            <a:extLst>
              <a:ext uri="{FF2B5EF4-FFF2-40B4-BE49-F238E27FC236}">
                <a16:creationId xmlns:a16="http://schemas.microsoft.com/office/drawing/2014/main" id="{08F90B1A-EE82-5545-9BB2-CA3ADAB3F87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653059" y="3004889"/>
            <a:ext cx="2667000" cy="2715006"/>
          </a:xfrm>
          <a:prstGeom prst="rect">
            <a:avLst/>
          </a:prstGeom>
        </p:spPr>
      </p:pic>
      <p:sp>
        <p:nvSpPr>
          <p:cNvPr id="8" name="TextBox 7">
            <a:extLst>
              <a:ext uri="{FF2B5EF4-FFF2-40B4-BE49-F238E27FC236}">
                <a16:creationId xmlns:a16="http://schemas.microsoft.com/office/drawing/2014/main" id="{46F61C77-0493-4D41-ABB7-C4E855ADC8EE}"/>
              </a:ext>
            </a:extLst>
          </p:cNvPr>
          <p:cNvSpPr txBox="1"/>
          <p:nvPr/>
        </p:nvSpPr>
        <p:spPr>
          <a:xfrm>
            <a:off x="237182" y="3572683"/>
            <a:ext cx="1254044" cy="400110"/>
          </a:xfrm>
          <a:prstGeom prst="rect">
            <a:avLst/>
          </a:prstGeom>
          <a:noFill/>
        </p:spPr>
        <p:txBody>
          <a:bodyPr wrap="none" rtlCol="0">
            <a:spAutoFit/>
          </a:bodyPr>
          <a:lstStyle/>
          <a:p>
            <a:r>
              <a:rPr lang="en-US" sz="2000" dirty="0"/>
              <a:t>In 130nm</a:t>
            </a:r>
          </a:p>
        </p:txBody>
      </p:sp>
      <p:pic>
        <p:nvPicPr>
          <p:cNvPr id="9" name="Content Placeholder 6" descr="3D protoVIPRAM.tif">
            <a:extLst>
              <a:ext uri="{FF2B5EF4-FFF2-40B4-BE49-F238E27FC236}">
                <a16:creationId xmlns:a16="http://schemas.microsoft.com/office/drawing/2014/main" id="{832233C4-34A1-BE4A-AB04-FCF739D8445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0535" t="11996" r="35601" b="12056"/>
          <a:stretch/>
        </p:blipFill>
        <p:spPr bwMode="auto">
          <a:xfrm>
            <a:off x="5644115" y="4245890"/>
            <a:ext cx="1969283" cy="2495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pic>
      <p:pic>
        <p:nvPicPr>
          <p:cNvPr id="10" name="Picture 9">
            <a:extLst>
              <a:ext uri="{FF2B5EF4-FFF2-40B4-BE49-F238E27FC236}">
                <a16:creationId xmlns:a16="http://schemas.microsoft.com/office/drawing/2014/main" id="{C35855F6-881E-344E-AE20-3DFF1D769CC7}"/>
              </a:ext>
            </a:extLst>
          </p:cNvPr>
          <p:cNvPicPr>
            <a:picLocks noChangeAspect="1"/>
          </p:cNvPicPr>
          <p:nvPr/>
        </p:nvPicPr>
        <p:blipFill>
          <a:blip r:embed="rId4"/>
          <a:stretch>
            <a:fillRect/>
          </a:stretch>
        </p:blipFill>
        <p:spPr>
          <a:xfrm>
            <a:off x="4887774" y="17882"/>
            <a:ext cx="4003274" cy="4344510"/>
          </a:xfrm>
          <a:prstGeom prst="rect">
            <a:avLst/>
          </a:prstGeom>
        </p:spPr>
      </p:pic>
      <p:sp>
        <p:nvSpPr>
          <p:cNvPr id="6" name="TextBox 5">
            <a:extLst>
              <a:ext uri="{FF2B5EF4-FFF2-40B4-BE49-F238E27FC236}">
                <a16:creationId xmlns:a16="http://schemas.microsoft.com/office/drawing/2014/main" id="{99FA5DA1-25B7-D045-94FA-7E06ED2717F3}"/>
              </a:ext>
            </a:extLst>
          </p:cNvPr>
          <p:cNvSpPr txBox="1"/>
          <p:nvPr/>
        </p:nvSpPr>
        <p:spPr>
          <a:xfrm>
            <a:off x="1066225" y="5986046"/>
            <a:ext cx="1920334" cy="338554"/>
          </a:xfrm>
          <a:prstGeom prst="rect">
            <a:avLst/>
          </a:prstGeom>
          <a:noFill/>
        </p:spPr>
        <p:txBody>
          <a:bodyPr wrap="none" rtlCol="0">
            <a:spAutoFit/>
          </a:bodyPr>
          <a:lstStyle/>
          <a:p>
            <a:r>
              <a:rPr lang="en-US" sz="1600" dirty="0"/>
              <a:t>(Liu and Hoff (FNAL))</a:t>
            </a:r>
          </a:p>
        </p:txBody>
      </p:sp>
      <p:sp>
        <p:nvSpPr>
          <p:cNvPr id="11" name="TextBox 10">
            <a:extLst>
              <a:ext uri="{FF2B5EF4-FFF2-40B4-BE49-F238E27FC236}">
                <a16:creationId xmlns:a16="http://schemas.microsoft.com/office/drawing/2014/main" id="{039AED22-3844-E149-8F23-B7F0A6CB65DF}"/>
              </a:ext>
            </a:extLst>
          </p:cNvPr>
          <p:cNvSpPr txBox="1"/>
          <p:nvPr/>
        </p:nvSpPr>
        <p:spPr>
          <a:xfrm>
            <a:off x="7487394" y="3187963"/>
            <a:ext cx="1403654" cy="584775"/>
          </a:xfrm>
          <a:prstGeom prst="rect">
            <a:avLst/>
          </a:prstGeom>
          <a:noFill/>
        </p:spPr>
        <p:txBody>
          <a:bodyPr wrap="none" rtlCol="0">
            <a:spAutoFit/>
          </a:bodyPr>
          <a:lstStyle/>
          <a:p>
            <a:r>
              <a:rPr lang="en-US" sz="1600" dirty="0"/>
              <a:t>Each tier</a:t>
            </a:r>
          </a:p>
          <a:p>
            <a:r>
              <a:rPr lang="en-US" sz="1600" dirty="0"/>
              <a:t>~tracking layer</a:t>
            </a:r>
          </a:p>
        </p:txBody>
      </p:sp>
    </p:spTree>
    <p:extLst>
      <p:ext uri="{BB962C8B-B14F-4D97-AF65-F5344CB8AC3E}">
        <p14:creationId xmlns:p14="http://schemas.microsoft.com/office/powerpoint/2010/main" val="165617144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A7904-0A89-CC48-AC39-2E58C4D2B78B}"/>
              </a:ext>
            </a:extLst>
          </p:cNvPr>
          <p:cNvSpPr>
            <a:spLocks noGrp="1"/>
          </p:cNvSpPr>
          <p:nvPr>
            <p:ph type="title"/>
          </p:nvPr>
        </p:nvSpPr>
        <p:spPr>
          <a:xfrm>
            <a:off x="76200" y="152400"/>
            <a:ext cx="4201209" cy="609600"/>
          </a:xfrm>
        </p:spPr>
        <p:txBody>
          <a:bodyPr/>
          <a:lstStyle/>
          <a:p>
            <a:r>
              <a:rPr lang="en-US" dirty="0"/>
              <a:t>2.5D &amp; </a:t>
            </a:r>
            <a:r>
              <a:rPr lang="en-US" dirty="0" err="1"/>
              <a:t>Chiplets</a:t>
            </a:r>
            <a:endParaRPr lang="en-US" dirty="0"/>
          </a:p>
        </p:txBody>
      </p:sp>
      <p:sp>
        <p:nvSpPr>
          <p:cNvPr id="3" name="Content Placeholder 2">
            <a:extLst>
              <a:ext uri="{FF2B5EF4-FFF2-40B4-BE49-F238E27FC236}">
                <a16:creationId xmlns:a16="http://schemas.microsoft.com/office/drawing/2014/main" id="{2A7E6DC6-2A97-854E-8111-37C6AE39BC51}"/>
              </a:ext>
            </a:extLst>
          </p:cNvPr>
          <p:cNvSpPr>
            <a:spLocks noGrp="1"/>
          </p:cNvSpPr>
          <p:nvPr>
            <p:ph sz="half" idx="1"/>
          </p:nvPr>
        </p:nvSpPr>
        <p:spPr>
          <a:xfrm>
            <a:off x="3377" y="796316"/>
            <a:ext cx="8120270" cy="5729670"/>
          </a:xfrm>
        </p:spPr>
        <p:txBody>
          <a:bodyPr/>
          <a:lstStyle/>
          <a:p>
            <a:pPr marL="0" indent="0">
              <a:buNone/>
            </a:pPr>
            <a:r>
              <a:rPr lang="en-US" dirty="0"/>
              <a:t>Known good die can be combined on </a:t>
            </a:r>
            <a:br>
              <a:rPr lang="en-US" dirty="0"/>
            </a:br>
            <a:r>
              <a:rPr lang="en-US" dirty="0"/>
              <a:t>an active or passive interposer, with or </a:t>
            </a:r>
            <a:br>
              <a:rPr lang="en-US" dirty="0"/>
            </a:br>
            <a:r>
              <a:rPr lang="en-US" dirty="0"/>
              <a:t>without TSVs</a:t>
            </a:r>
          </a:p>
          <a:p>
            <a:r>
              <a:rPr lang="en-US" dirty="0"/>
              <a:t>Interconnect on silicon substrate</a:t>
            </a:r>
          </a:p>
          <a:p>
            <a:r>
              <a:rPr lang="en-US" dirty="0"/>
              <a:t>Depends on </a:t>
            </a:r>
            <a:r>
              <a:rPr lang="en-US" dirty="0" err="1"/>
              <a:t>microbump</a:t>
            </a:r>
            <a:r>
              <a:rPr lang="en-US" dirty="0"/>
              <a:t> arrays</a:t>
            </a:r>
          </a:p>
          <a:p>
            <a:r>
              <a:rPr lang="en-US" dirty="0"/>
              <a:t>Build complex assemblies with </a:t>
            </a:r>
            <a:br>
              <a:rPr lang="en-US" dirty="0"/>
            </a:br>
            <a:r>
              <a:rPr lang="en-US" dirty="0"/>
              <a:t>specialized ASICs</a:t>
            </a:r>
          </a:p>
          <a:p>
            <a:r>
              <a:rPr lang="en-US" dirty="0"/>
              <a:t>A better way to implement</a:t>
            </a:r>
          </a:p>
          <a:p>
            <a:pPr lvl="1"/>
            <a:r>
              <a:rPr lang="en-US" dirty="0"/>
              <a:t>Front end amplification</a:t>
            </a:r>
          </a:p>
          <a:p>
            <a:pPr lvl="1"/>
            <a:r>
              <a:rPr lang="en-US" dirty="0"/>
              <a:t>Optical data transfer</a:t>
            </a:r>
          </a:p>
          <a:p>
            <a:pPr lvl="1"/>
            <a:r>
              <a:rPr lang="en-US" dirty="0"/>
              <a:t>Power conversion</a:t>
            </a:r>
          </a:p>
          <a:p>
            <a:pPr lvl="1"/>
            <a:r>
              <a:rPr lang="en-US" dirty="0"/>
              <a:t> Data concentration and filtering</a:t>
            </a:r>
          </a:p>
          <a:p>
            <a:pPr lvl="1"/>
            <a:r>
              <a:rPr lang="en-US" dirty="0"/>
              <a:t>Trigger generation</a:t>
            </a:r>
          </a:p>
          <a:p>
            <a:r>
              <a:rPr lang="en-US" dirty="0"/>
              <a:t>A possibly more elegant solution for </a:t>
            </a:r>
            <a:br>
              <a:rPr lang="en-US" dirty="0"/>
            </a:br>
            <a:r>
              <a:rPr lang="en-US" dirty="0"/>
              <a:t>i.e. the CMS PS module (3 chip-on-</a:t>
            </a:r>
            <a:br>
              <a:rPr lang="en-US" dirty="0"/>
            </a:br>
            <a:r>
              <a:rPr lang="en-US" dirty="0"/>
              <a:t>flex hybrids)</a:t>
            </a:r>
          </a:p>
          <a:p>
            <a:pPr lvl="1"/>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747CA11C-F00D-8D4E-AB5B-F4B514151533}"/>
              </a:ext>
            </a:extLst>
          </p:cNvPr>
          <p:cNvSpPr>
            <a:spLocks noGrp="1"/>
          </p:cNvSpPr>
          <p:nvPr>
            <p:ph type="sldNum" sz="quarter" idx="10"/>
          </p:nvPr>
        </p:nvSpPr>
        <p:spPr/>
        <p:txBody>
          <a:bodyPr/>
          <a:lstStyle/>
          <a:p>
            <a:fld id="{4D682954-0739-0643-8254-E7551EC1E193}" type="slidenum">
              <a:rPr lang="en-US" smtClean="0"/>
              <a:pPr/>
              <a:t>14</a:t>
            </a:fld>
            <a:endParaRPr lang="en-US"/>
          </a:p>
        </p:txBody>
      </p:sp>
      <p:sp>
        <p:nvSpPr>
          <p:cNvPr id="5" name="Footer Placeholder 4">
            <a:extLst>
              <a:ext uri="{FF2B5EF4-FFF2-40B4-BE49-F238E27FC236}">
                <a16:creationId xmlns:a16="http://schemas.microsoft.com/office/drawing/2014/main" id="{78A4E3E4-FE27-CF46-B37D-E11713C1D8EE}"/>
              </a:ext>
            </a:extLst>
          </p:cNvPr>
          <p:cNvSpPr>
            <a:spLocks noGrp="1"/>
          </p:cNvSpPr>
          <p:nvPr>
            <p:ph type="ftr" sz="quarter" idx="11"/>
          </p:nvPr>
        </p:nvSpPr>
        <p:spPr/>
        <p:txBody>
          <a:bodyPr/>
          <a:lstStyle/>
          <a:p>
            <a:pPr>
              <a:defRPr/>
            </a:pPr>
            <a:r>
              <a:rPr lang="en-US"/>
              <a:t>Ronald Lipton, Snowmass 2020</a:t>
            </a:r>
            <a:endParaRPr lang="en-US" dirty="0"/>
          </a:p>
        </p:txBody>
      </p:sp>
      <p:pic>
        <p:nvPicPr>
          <p:cNvPr id="6" name="Picture 5">
            <a:extLst>
              <a:ext uri="{FF2B5EF4-FFF2-40B4-BE49-F238E27FC236}">
                <a16:creationId xmlns:a16="http://schemas.microsoft.com/office/drawing/2014/main" id="{9EC43539-6FA8-664E-89B2-1EFCA4E23B1A}"/>
              </a:ext>
            </a:extLst>
          </p:cNvPr>
          <p:cNvPicPr>
            <a:picLocks noChangeAspect="1"/>
          </p:cNvPicPr>
          <p:nvPr/>
        </p:nvPicPr>
        <p:blipFill>
          <a:blip r:embed="rId2"/>
          <a:stretch>
            <a:fillRect/>
          </a:stretch>
        </p:blipFill>
        <p:spPr>
          <a:xfrm>
            <a:off x="4718423" y="-100529"/>
            <a:ext cx="4425577" cy="4775849"/>
          </a:xfrm>
          <a:prstGeom prst="rect">
            <a:avLst/>
          </a:prstGeom>
        </p:spPr>
      </p:pic>
      <p:sp>
        <p:nvSpPr>
          <p:cNvPr id="7" name="TextBox 6">
            <a:extLst>
              <a:ext uri="{FF2B5EF4-FFF2-40B4-BE49-F238E27FC236}">
                <a16:creationId xmlns:a16="http://schemas.microsoft.com/office/drawing/2014/main" id="{27687D81-088C-1F41-A197-44E20EE87CEF}"/>
              </a:ext>
            </a:extLst>
          </p:cNvPr>
          <p:cNvSpPr txBox="1"/>
          <p:nvPr/>
        </p:nvSpPr>
        <p:spPr>
          <a:xfrm>
            <a:off x="6688327" y="503210"/>
            <a:ext cx="1102674" cy="307777"/>
          </a:xfrm>
          <a:prstGeom prst="rect">
            <a:avLst/>
          </a:prstGeom>
          <a:noFill/>
        </p:spPr>
        <p:txBody>
          <a:bodyPr wrap="none" rtlCol="0">
            <a:spAutoFit/>
          </a:bodyPr>
          <a:lstStyle/>
          <a:p>
            <a:r>
              <a:rPr lang="en-US" sz="1400" dirty="0">
                <a:solidFill>
                  <a:srgbClr val="FFFF00"/>
                </a:solidFill>
              </a:rPr>
              <a:t>Without TSV</a:t>
            </a:r>
          </a:p>
        </p:txBody>
      </p:sp>
      <p:sp>
        <p:nvSpPr>
          <p:cNvPr id="8" name="TextBox 7">
            <a:extLst>
              <a:ext uri="{FF2B5EF4-FFF2-40B4-BE49-F238E27FC236}">
                <a16:creationId xmlns:a16="http://schemas.microsoft.com/office/drawing/2014/main" id="{97878C6F-2CEC-4C48-9995-1CFA015DF501}"/>
              </a:ext>
            </a:extLst>
          </p:cNvPr>
          <p:cNvSpPr txBox="1"/>
          <p:nvPr/>
        </p:nvSpPr>
        <p:spPr>
          <a:xfrm>
            <a:off x="6490506" y="4347833"/>
            <a:ext cx="2155205" cy="307777"/>
          </a:xfrm>
          <a:prstGeom prst="rect">
            <a:avLst/>
          </a:prstGeom>
          <a:noFill/>
        </p:spPr>
        <p:txBody>
          <a:bodyPr wrap="none" rtlCol="0">
            <a:spAutoFit/>
          </a:bodyPr>
          <a:lstStyle/>
          <a:p>
            <a:r>
              <a:rPr lang="en-US" sz="1400" dirty="0">
                <a:solidFill>
                  <a:srgbClr val="FFFF00"/>
                </a:solidFill>
              </a:rPr>
              <a:t>With TSV, active interposer</a:t>
            </a:r>
          </a:p>
        </p:txBody>
      </p:sp>
      <p:pic>
        <p:nvPicPr>
          <p:cNvPr id="10" name="Picture 9" descr="A picture containing sitting, computer, computer, boat&#10;&#10;Description automatically generated">
            <a:extLst>
              <a:ext uri="{FF2B5EF4-FFF2-40B4-BE49-F238E27FC236}">
                <a16:creationId xmlns:a16="http://schemas.microsoft.com/office/drawing/2014/main" id="{1703CD5A-F350-C646-B745-3CC25BF8009D}"/>
              </a:ext>
            </a:extLst>
          </p:cNvPr>
          <p:cNvPicPr>
            <a:picLocks noChangeAspect="1"/>
          </p:cNvPicPr>
          <p:nvPr/>
        </p:nvPicPr>
        <p:blipFill>
          <a:blip r:embed="rId3"/>
          <a:stretch>
            <a:fillRect/>
          </a:stretch>
        </p:blipFill>
        <p:spPr>
          <a:xfrm>
            <a:off x="4718423" y="4724306"/>
            <a:ext cx="4452730" cy="2089576"/>
          </a:xfrm>
          <a:prstGeom prst="rect">
            <a:avLst/>
          </a:prstGeom>
        </p:spPr>
      </p:pic>
    </p:spTree>
    <p:extLst>
      <p:ext uri="{BB962C8B-B14F-4D97-AF65-F5344CB8AC3E}">
        <p14:creationId xmlns:p14="http://schemas.microsoft.com/office/powerpoint/2010/main" val="401810494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221BD-4EFB-564B-A952-411CCB61C222}"/>
              </a:ext>
            </a:extLst>
          </p:cNvPr>
          <p:cNvSpPr>
            <a:spLocks noGrp="1"/>
          </p:cNvSpPr>
          <p:nvPr>
            <p:ph type="title"/>
          </p:nvPr>
        </p:nvSpPr>
        <p:spPr>
          <a:xfrm>
            <a:off x="76200" y="152400"/>
            <a:ext cx="4953000" cy="394252"/>
          </a:xfrm>
        </p:spPr>
        <p:txBody>
          <a:bodyPr/>
          <a:lstStyle/>
          <a:p>
            <a:r>
              <a:rPr lang="en-US" dirty="0"/>
              <a:t>Access and Comments</a:t>
            </a:r>
          </a:p>
        </p:txBody>
      </p:sp>
      <p:sp>
        <p:nvSpPr>
          <p:cNvPr id="3" name="Content Placeholder 2">
            <a:extLst>
              <a:ext uri="{FF2B5EF4-FFF2-40B4-BE49-F238E27FC236}">
                <a16:creationId xmlns:a16="http://schemas.microsoft.com/office/drawing/2014/main" id="{9653B185-2F0D-F34F-885D-6C0F5BA77242}"/>
              </a:ext>
            </a:extLst>
          </p:cNvPr>
          <p:cNvSpPr>
            <a:spLocks noGrp="1"/>
          </p:cNvSpPr>
          <p:nvPr>
            <p:ph sz="half" idx="1"/>
          </p:nvPr>
        </p:nvSpPr>
        <p:spPr>
          <a:xfrm>
            <a:off x="76200" y="546652"/>
            <a:ext cx="8968410" cy="5549348"/>
          </a:xfrm>
        </p:spPr>
        <p:txBody>
          <a:bodyPr/>
          <a:lstStyle/>
          <a:p>
            <a:pPr marL="0" indent="0">
              <a:buNone/>
            </a:pPr>
            <a:r>
              <a:rPr lang="en-US" dirty="0"/>
              <a:t>Comments on the “cutting edge”</a:t>
            </a:r>
          </a:p>
          <a:p>
            <a:r>
              <a:rPr lang="en-US" dirty="0"/>
              <a:t>Companies can appear and disappear (with access and capabilities)</a:t>
            </a:r>
          </a:p>
          <a:p>
            <a:r>
              <a:rPr lang="en-US" dirty="0"/>
              <a:t>We (HEP) are more willing to take risks than most other customers and can provide valuable service as “first adopters”</a:t>
            </a:r>
          </a:p>
          <a:p>
            <a:r>
              <a:rPr lang="en-US" dirty="0"/>
              <a:t>TCAD and simulation tools are powerful and underutilized (in the US)</a:t>
            </a:r>
          </a:p>
          <a:p>
            <a:r>
              <a:rPr lang="en-US" dirty="0"/>
              <a:t>Labs (for example BNL, MIT-LL, Sandia, FNAL) are capable and interested, but costly. R&amp;D funds and people are limited</a:t>
            </a:r>
          </a:p>
          <a:p>
            <a:r>
              <a:rPr lang="en-US" dirty="0"/>
              <a:t>Access to foundries is crucial for much of the work – few are willing to talk</a:t>
            </a:r>
          </a:p>
          <a:p>
            <a:r>
              <a:rPr lang="en-US" dirty="0"/>
              <a:t>Collaboration with engineering groups is essential</a:t>
            </a:r>
          </a:p>
          <a:p>
            <a:r>
              <a:rPr lang="en-US" dirty="0"/>
              <a:t>University semiconductor labs can be a great resource, but help can be limited. Student participation is very important.</a:t>
            </a:r>
          </a:p>
          <a:p>
            <a:r>
              <a:rPr lang="en-US" dirty="0"/>
              <a:t>Funding can be obtained from SBIRs – that is what the program is for. But:</a:t>
            </a:r>
          </a:p>
          <a:p>
            <a:pPr lvl="1"/>
            <a:r>
              <a:rPr lang="en-US" dirty="0"/>
              <a:t>Companies can overstate their capabilities – be skeptical </a:t>
            </a:r>
          </a:p>
          <a:p>
            <a:pPr lvl="1"/>
            <a:r>
              <a:rPr lang="en-US" dirty="0"/>
              <a:t>You need to provide expertise to get what you want</a:t>
            </a:r>
          </a:p>
        </p:txBody>
      </p:sp>
      <p:sp>
        <p:nvSpPr>
          <p:cNvPr id="4" name="Slide Number Placeholder 3">
            <a:extLst>
              <a:ext uri="{FF2B5EF4-FFF2-40B4-BE49-F238E27FC236}">
                <a16:creationId xmlns:a16="http://schemas.microsoft.com/office/drawing/2014/main" id="{8C368BAA-6F02-4543-BC31-DAA33D177DA0}"/>
              </a:ext>
            </a:extLst>
          </p:cNvPr>
          <p:cNvSpPr>
            <a:spLocks noGrp="1"/>
          </p:cNvSpPr>
          <p:nvPr>
            <p:ph type="sldNum" sz="quarter" idx="10"/>
          </p:nvPr>
        </p:nvSpPr>
        <p:spPr/>
        <p:txBody>
          <a:bodyPr/>
          <a:lstStyle/>
          <a:p>
            <a:fld id="{4D682954-0739-0643-8254-E7551EC1E193}" type="slidenum">
              <a:rPr lang="en-US" smtClean="0"/>
              <a:pPr/>
              <a:t>15</a:t>
            </a:fld>
            <a:endParaRPr lang="en-US"/>
          </a:p>
        </p:txBody>
      </p:sp>
      <p:sp>
        <p:nvSpPr>
          <p:cNvPr id="5" name="Footer Placeholder 4">
            <a:extLst>
              <a:ext uri="{FF2B5EF4-FFF2-40B4-BE49-F238E27FC236}">
                <a16:creationId xmlns:a16="http://schemas.microsoft.com/office/drawing/2014/main" id="{9127C10E-B792-D34F-A8BD-3BF59708D86C}"/>
              </a:ext>
            </a:extLst>
          </p:cNvPr>
          <p:cNvSpPr>
            <a:spLocks noGrp="1"/>
          </p:cNvSpPr>
          <p:nvPr>
            <p:ph type="ftr" sz="quarter" idx="11"/>
          </p:nvPr>
        </p:nvSpPr>
        <p:spPr/>
        <p:txBody>
          <a:bodyPr/>
          <a:lstStyle/>
          <a:p>
            <a:pPr>
              <a:defRPr/>
            </a:pPr>
            <a:r>
              <a:rPr lang="en-US"/>
              <a:t>Ronald Lipton, Snowmass 2020</a:t>
            </a:r>
            <a:endParaRPr lang="en-US" dirty="0"/>
          </a:p>
        </p:txBody>
      </p:sp>
    </p:spTree>
    <p:extLst>
      <p:ext uri="{BB962C8B-B14F-4D97-AF65-F5344CB8AC3E}">
        <p14:creationId xmlns:p14="http://schemas.microsoft.com/office/powerpoint/2010/main" val="321473066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73E5-72E0-2D44-A890-453630F1712C}"/>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98E8415E-98A8-7B43-9513-7BB47C4D932B}"/>
              </a:ext>
            </a:extLst>
          </p:cNvPr>
          <p:cNvSpPr>
            <a:spLocks noGrp="1"/>
          </p:cNvSpPr>
          <p:nvPr>
            <p:ph sz="half" idx="1"/>
          </p:nvPr>
        </p:nvSpPr>
        <p:spPr>
          <a:xfrm>
            <a:off x="69574" y="966106"/>
            <a:ext cx="8547652" cy="5334000"/>
          </a:xfrm>
        </p:spPr>
        <p:txBody>
          <a:bodyPr/>
          <a:lstStyle/>
          <a:p>
            <a:r>
              <a:rPr lang="en-US" sz="2400" dirty="0"/>
              <a:t>Now is the time when detector R&amp;D should ramp up for the next generation of experiments. </a:t>
            </a:r>
          </a:p>
          <a:p>
            <a:pPr lvl="1"/>
            <a:r>
              <a:rPr lang="en-US" sz="2400" dirty="0"/>
              <a:t>Challenges are not getting any easier</a:t>
            </a:r>
          </a:p>
          <a:p>
            <a:r>
              <a:rPr lang="en-US" sz="2400" dirty="0"/>
              <a:t>There are many promising technologies becoming available that have the potential to revolutionize the next generations of experiments</a:t>
            </a:r>
          </a:p>
          <a:p>
            <a:pPr lvl="1"/>
            <a:r>
              <a:rPr lang="en-US" sz="2400" dirty="0"/>
              <a:t>Investment with delayed payoffs</a:t>
            </a:r>
          </a:p>
          <a:p>
            <a:r>
              <a:rPr lang="en-US" sz="2400" dirty="0"/>
              <a:t>We need to think about what technologies will be available 10 years from now and start developing the tools to use them</a:t>
            </a:r>
          </a:p>
          <a:p>
            <a:pPr marL="0" indent="0">
              <a:buNone/>
            </a:pPr>
            <a:r>
              <a:rPr lang="en-US" sz="2400" dirty="0"/>
              <a:t>The reach of our experiments has always been defined by the instrumentation we use. We need to continue to invest.</a:t>
            </a:r>
          </a:p>
          <a:p>
            <a:endParaRPr lang="en-US" sz="2400" dirty="0"/>
          </a:p>
        </p:txBody>
      </p:sp>
      <p:sp>
        <p:nvSpPr>
          <p:cNvPr id="4" name="Slide Number Placeholder 3">
            <a:extLst>
              <a:ext uri="{FF2B5EF4-FFF2-40B4-BE49-F238E27FC236}">
                <a16:creationId xmlns:a16="http://schemas.microsoft.com/office/drawing/2014/main" id="{C9072506-7E04-9741-9535-C55D3A8BD251}"/>
              </a:ext>
            </a:extLst>
          </p:cNvPr>
          <p:cNvSpPr>
            <a:spLocks noGrp="1"/>
          </p:cNvSpPr>
          <p:nvPr>
            <p:ph type="sldNum" sz="quarter" idx="10"/>
          </p:nvPr>
        </p:nvSpPr>
        <p:spPr/>
        <p:txBody>
          <a:bodyPr/>
          <a:lstStyle/>
          <a:p>
            <a:fld id="{4D682954-0739-0643-8254-E7551EC1E193}" type="slidenum">
              <a:rPr lang="en-US" smtClean="0"/>
              <a:pPr/>
              <a:t>16</a:t>
            </a:fld>
            <a:endParaRPr lang="en-US"/>
          </a:p>
        </p:txBody>
      </p:sp>
      <p:sp>
        <p:nvSpPr>
          <p:cNvPr id="5" name="Footer Placeholder 4">
            <a:extLst>
              <a:ext uri="{FF2B5EF4-FFF2-40B4-BE49-F238E27FC236}">
                <a16:creationId xmlns:a16="http://schemas.microsoft.com/office/drawing/2014/main" id="{5F3F125C-9D05-1E4C-A8EC-DCC810002718}"/>
              </a:ext>
            </a:extLst>
          </p:cNvPr>
          <p:cNvSpPr>
            <a:spLocks noGrp="1"/>
          </p:cNvSpPr>
          <p:nvPr>
            <p:ph type="ftr" sz="quarter" idx="11"/>
          </p:nvPr>
        </p:nvSpPr>
        <p:spPr/>
        <p:txBody>
          <a:bodyPr/>
          <a:lstStyle/>
          <a:p>
            <a:pPr>
              <a:defRPr/>
            </a:pPr>
            <a:r>
              <a:rPr lang="en-US" dirty="0"/>
              <a:t>Ronald Lipton, Snowmass 2020</a:t>
            </a:r>
          </a:p>
        </p:txBody>
      </p:sp>
    </p:spTree>
    <p:extLst>
      <p:ext uri="{BB962C8B-B14F-4D97-AF65-F5344CB8AC3E}">
        <p14:creationId xmlns:p14="http://schemas.microsoft.com/office/powerpoint/2010/main" val="413648968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02870"/>
            <a:ext cx="4241800" cy="553211"/>
          </a:xfrm>
          <a:noFill/>
          <a:ln>
            <a:noFill/>
          </a:ln>
        </p:spPr>
        <p:txBody>
          <a:bodyPr>
            <a:noAutofit/>
          </a:bodyPr>
          <a:lstStyle/>
          <a:p>
            <a:r>
              <a:rPr lang="en-US" sz="2400" dirty="0">
                <a:latin typeface="Arial" charset="0"/>
                <a:ea typeface="ヒラギノ角ゴ ProN W3" charset="0"/>
                <a:cs typeface="ヒラギノ角ゴ ProN W3" charset="0"/>
              </a:rPr>
              <a:t>Future Tracking Detector Commandments</a:t>
            </a:r>
            <a:endParaRPr lang="en-US" sz="2400" dirty="0"/>
          </a:p>
        </p:txBody>
      </p:sp>
      <p:sp>
        <p:nvSpPr>
          <p:cNvPr id="3" name="Content Placeholder 2"/>
          <p:cNvSpPr>
            <a:spLocks noGrp="1"/>
          </p:cNvSpPr>
          <p:nvPr>
            <p:ph sz="half" idx="1"/>
          </p:nvPr>
        </p:nvSpPr>
        <p:spPr>
          <a:xfrm>
            <a:off x="76200" y="1200599"/>
            <a:ext cx="8877300" cy="5657401"/>
          </a:xfrm>
        </p:spPr>
        <p:txBody>
          <a:bodyPr>
            <a:normAutofit/>
          </a:bodyPr>
          <a:lstStyle/>
          <a:p>
            <a:pPr marL="457200" indent="-457200">
              <a:buFont typeface="+mj-lt"/>
              <a:buAutoNum type="arabicPeriod"/>
            </a:pPr>
            <a:r>
              <a:rPr lang="en-US" dirty="0"/>
              <a:t>Thou shalt minimize mass </a:t>
            </a:r>
          </a:p>
          <a:p>
            <a:pPr marL="457200" indent="-457200">
              <a:buFont typeface="+mj-lt"/>
              <a:buAutoNum type="arabicPeriod"/>
            </a:pPr>
            <a:r>
              <a:rPr lang="en-US" dirty="0"/>
              <a:t>Thou shalt have high bandwidth </a:t>
            </a:r>
          </a:p>
          <a:p>
            <a:pPr marL="457200" indent="-457200">
              <a:buFont typeface="+mj-lt"/>
              <a:buAutoNum type="arabicPeriod"/>
            </a:pPr>
            <a:r>
              <a:rPr lang="en-US" dirty="0"/>
              <a:t>Thou shalt be radiation hard </a:t>
            </a:r>
          </a:p>
          <a:p>
            <a:pPr marL="457200" indent="-457200">
              <a:buFont typeface="+mj-lt"/>
              <a:buAutoNum type="arabicPeriod"/>
            </a:pPr>
            <a:r>
              <a:rPr lang="en-US" dirty="0"/>
              <a:t>Thou shalt not dissipate power</a:t>
            </a:r>
          </a:p>
          <a:p>
            <a:pPr marL="457200" indent="-457200">
              <a:buFont typeface="+mj-lt"/>
              <a:buAutoNum type="arabicPeriod"/>
            </a:pPr>
            <a:r>
              <a:rPr lang="en-US" dirty="0"/>
              <a:t>Thou shalt have intelligence and complex functionality </a:t>
            </a:r>
          </a:p>
          <a:p>
            <a:pPr marL="457200" indent="-457200">
              <a:buFont typeface="+mj-lt"/>
              <a:buAutoNum type="arabicPeriod"/>
            </a:pPr>
            <a:r>
              <a:rPr lang="en-US" dirty="0"/>
              <a:t>Thou shalt maximize position resolution (minimize pitch)</a:t>
            </a:r>
          </a:p>
          <a:p>
            <a:pPr marL="457200" indent="-457200">
              <a:buFont typeface="+mj-lt"/>
              <a:buAutoNum type="arabicPeriod"/>
            </a:pPr>
            <a:r>
              <a:rPr lang="en-US" dirty="0"/>
              <a:t>Thou shalt minimize dead regions</a:t>
            </a:r>
          </a:p>
          <a:p>
            <a:pPr marL="457200" indent="-457200">
              <a:buFont typeface="+mj-lt"/>
              <a:buAutoNum type="arabicPeriod"/>
            </a:pPr>
            <a:r>
              <a:rPr lang="en-US" dirty="0"/>
              <a:t>Thou not covet thy neighbor’s signals (noise and crosstalk)</a:t>
            </a:r>
          </a:p>
          <a:p>
            <a:pPr marL="457200" indent="-457200">
              <a:buFont typeface="+mj-lt"/>
              <a:buAutoNum type="arabicPeriod"/>
            </a:pPr>
            <a:r>
              <a:rPr lang="en-US" dirty="0"/>
              <a:t>Thou shalt not steal (be affordable)</a:t>
            </a:r>
          </a:p>
          <a:p>
            <a:pPr marL="457200" indent="-457200">
              <a:buFont typeface="+mj-lt"/>
              <a:buAutoNum type="arabicPeriod"/>
            </a:pPr>
            <a:r>
              <a:rPr lang="en-US" dirty="0"/>
              <a:t>Thou shalt have picosecond time resolution</a:t>
            </a:r>
          </a:p>
          <a:p>
            <a:pPr marL="457200" indent="-457200">
              <a:buFont typeface="+mj-lt"/>
              <a:buAutoNum type="arabicPeriod"/>
            </a:pPr>
            <a:r>
              <a:rPr lang="en-US" dirty="0"/>
              <a:t>Thou shalt remember the trigger and keep it holy</a:t>
            </a:r>
          </a:p>
          <a:p>
            <a:pPr marL="457200" indent="-457200">
              <a:buFont typeface="+mj-lt"/>
              <a:buAutoNum type="arabicPeriod"/>
            </a:pPr>
            <a:r>
              <a:rPr lang="en-US" dirty="0"/>
              <a:t>…</a:t>
            </a:r>
          </a:p>
          <a:p>
            <a:pPr marL="0" indent="0">
              <a:buNone/>
            </a:pPr>
            <a:r>
              <a:rPr lang="en-US" dirty="0"/>
              <a:t>Obeying these “commandments” force us to push the technological and engineering envelope</a:t>
            </a:r>
          </a:p>
          <a:p>
            <a:pPr marL="457200" indent="-4572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4D682954-0739-0643-8254-E7551EC1E193}" type="slidenum">
              <a:rPr lang="en-US" smtClean="0"/>
              <a:pPr/>
              <a:t>2</a:t>
            </a:fld>
            <a:endParaRPr lang="en-US"/>
          </a:p>
        </p:txBody>
      </p:sp>
      <p:pic>
        <p:nvPicPr>
          <p:cNvPr id="5"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410075" y="0"/>
            <a:ext cx="4733925"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733944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FE0A4-B527-274A-87DC-C7BCF54B3E1F}"/>
              </a:ext>
            </a:extLst>
          </p:cNvPr>
          <p:cNvSpPr>
            <a:spLocks noGrp="1"/>
          </p:cNvSpPr>
          <p:nvPr>
            <p:ph type="title"/>
          </p:nvPr>
        </p:nvSpPr>
        <p:spPr>
          <a:xfrm>
            <a:off x="76200" y="152400"/>
            <a:ext cx="4953000" cy="453887"/>
          </a:xfrm>
        </p:spPr>
        <p:txBody>
          <a:bodyPr/>
          <a:lstStyle/>
          <a:p>
            <a:r>
              <a:rPr lang="en-US" dirty="0"/>
              <a:t>The Technological Roadmap</a:t>
            </a:r>
          </a:p>
        </p:txBody>
      </p:sp>
      <p:sp>
        <p:nvSpPr>
          <p:cNvPr id="3" name="Content Placeholder 2">
            <a:extLst>
              <a:ext uri="{FF2B5EF4-FFF2-40B4-BE49-F238E27FC236}">
                <a16:creationId xmlns:a16="http://schemas.microsoft.com/office/drawing/2014/main" id="{E82B5A26-E71D-5E43-BA55-D2B2E20FA892}"/>
              </a:ext>
            </a:extLst>
          </p:cNvPr>
          <p:cNvSpPr>
            <a:spLocks noGrp="1"/>
          </p:cNvSpPr>
          <p:nvPr>
            <p:ph sz="half" idx="1"/>
          </p:nvPr>
        </p:nvSpPr>
        <p:spPr>
          <a:xfrm>
            <a:off x="-1" y="725557"/>
            <a:ext cx="8955157" cy="5599043"/>
          </a:xfrm>
        </p:spPr>
        <p:txBody>
          <a:bodyPr/>
          <a:lstStyle/>
          <a:p>
            <a:pPr marL="0" indent="0">
              <a:buNone/>
            </a:pPr>
            <a:r>
              <a:rPr lang="en-US" dirty="0"/>
              <a:t>In HEP we are over a decade behind the state of the art in semiconductors. It is difficult to find new technologies that are both affordable and appropriate. </a:t>
            </a:r>
          </a:p>
          <a:p>
            <a:pPr marL="0" indent="0">
              <a:buNone/>
            </a:pPr>
            <a:r>
              <a:rPr lang="en-US" dirty="0"/>
              <a:t>I will concentrate on areas where I have some experience and believe substantial progress can be made.</a:t>
            </a:r>
          </a:p>
          <a:p>
            <a:r>
              <a:rPr lang="en-US" dirty="0"/>
              <a:t>3D integration of electronics and sensors</a:t>
            </a:r>
          </a:p>
          <a:p>
            <a:r>
              <a:rPr lang="en-US" dirty="0"/>
              <a:t>Interposers, </a:t>
            </a:r>
            <a:r>
              <a:rPr lang="en-US" dirty="0" err="1"/>
              <a:t>chiplets</a:t>
            </a:r>
            <a:r>
              <a:rPr lang="en-US" dirty="0"/>
              <a:t> and other interconnect technology</a:t>
            </a:r>
          </a:p>
          <a:p>
            <a:r>
              <a:rPr lang="en-US" dirty="0"/>
              <a:t>Substrate engineering, LGADs</a:t>
            </a:r>
          </a:p>
          <a:p>
            <a:r>
              <a:rPr lang="en-US" dirty="0"/>
              <a:t>Utilization of these technologies separately or in combination to solve instrumentation problems</a:t>
            </a:r>
          </a:p>
          <a:p>
            <a:pPr marL="0" indent="0">
              <a:buNone/>
            </a:pPr>
            <a:r>
              <a:rPr lang="en-US" dirty="0"/>
              <a:t>Other related and important components</a:t>
            </a:r>
          </a:p>
          <a:p>
            <a:r>
              <a:rPr lang="en-US" dirty="0"/>
              <a:t>Monolithic active pixel detectors</a:t>
            </a:r>
          </a:p>
          <a:p>
            <a:r>
              <a:rPr lang="en-US" dirty="0"/>
              <a:t>SPADs and other amplifying structures</a:t>
            </a:r>
          </a:p>
          <a:p>
            <a:r>
              <a:rPr lang="en-US" dirty="0"/>
              <a:t>Radiation hard materials and structures</a:t>
            </a:r>
          </a:p>
          <a:p>
            <a:r>
              <a:rPr lang="en-US" dirty="0"/>
              <a:t>Mechanics and cooling</a:t>
            </a:r>
          </a:p>
        </p:txBody>
      </p:sp>
      <p:sp>
        <p:nvSpPr>
          <p:cNvPr id="4" name="Slide Number Placeholder 3">
            <a:extLst>
              <a:ext uri="{FF2B5EF4-FFF2-40B4-BE49-F238E27FC236}">
                <a16:creationId xmlns:a16="http://schemas.microsoft.com/office/drawing/2014/main" id="{233378AF-4175-5B4A-A17D-5656EA4A2E14}"/>
              </a:ext>
            </a:extLst>
          </p:cNvPr>
          <p:cNvSpPr>
            <a:spLocks noGrp="1"/>
          </p:cNvSpPr>
          <p:nvPr>
            <p:ph type="sldNum" sz="quarter" idx="10"/>
          </p:nvPr>
        </p:nvSpPr>
        <p:spPr/>
        <p:txBody>
          <a:bodyPr/>
          <a:lstStyle/>
          <a:p>
            <a:fld id="{4D682954-0739-0643-8254-E7551EC1E193}" type="slidenum">
              <a:rPr lang="en-US" smtClean="0"/>
              <a:pPr/>
              <a:t>3</a:t>
            </a:fld>
            <a:endParaRPr lang="en-US"/>
          </a:p>
        </p:txBody>
      </p:sp>
      <p:sp>
        <p:nvSpPr>
          <p:cNvPr id="5" name="Footer Placeholder 4">
            <a:extLst>
              <a:ext uri="{FF2B5EF4-FFF2-40B4-BE49-F238E27FC236}">
                <a16:creationId xmlns:a16="http://schemas.microsoft.com/office/drawing/2014/main" id="{374E28E2-BCE9-3B48-A069-B558899FF7E9}"/>
              </a:ext>
            </a:extLst>
          </p:cNvPr>
          <p:cNvSpPr>
            <a:spLocks noGrp="1"/>
          </p:cNvSpPr>
          <p:nvPr>
            <p:ph type="ftr" sz="quarter" idx="11"/>
          </p:nvPr>
        </p:nvSpPr>
        <p:spPr/>
        <p:txBody>
          <a:bodyPr/>
          <a:lstStyle/>
          <a:p>
            <a:pPr>
              <a:defRPr/>
            </a:pPr>
            <a:r>
              <a:rPr lang="en-US"/>
              <a:t>Ronald Lipton, Snowmass 2020</a:t>
            </a:r>
            <a:endParaRPr lang="en-US" dirty="0"/>
          </a:p>
        </p:txBody>
      </p:sp>
    </p:spTree>
    <p:extLst>
      <p:ext uri="{BB962C8B-B14F-4D97-AF65-F5344CB8AC3E}">
        <p14:creationId xmlns:p14="http://schemas.microsoft.com/office/powerpoint/2010/main" val="129739121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4380A-9B47-0D4F-8C16-540970316670}"/>
              </a:ext>
            </a:extLst>
          </p:cNvPr>
          <p:cNvSpPr>
            <a:spLocks noGrp="1"/>
          </p:cNvSpPr>
          <p:nvPr>
            <p:ph type="title"/>
          </p:nvPr>
        </p:nvSpPr>
        <p:spPr/>
        <p:txBody>
          <a:bodyPr/>
          <a:lstStyle/>
          <a:p>
            <a:r>
              <a:rPr lang="en-US" dirty="0"/>
              <a:t>3D Integration</a:t>
            </a:r>
          </a:p>
        </p:txBody>
      </p:sp>
      <p:sp>
        <p:nvSpPr>
          <p:cNvPr id="3" name="Content Placeholder 2">
            <a:extLst>
              <a:ext uri="{FF2B5EF4-FFF2-40B4-BE49-F238E27FC236}">
                <a16:creationId xmlns:a16="http://schemas.microsoft.com/office/drawing/2014/main" id="{82D8FD56-7FFC-B945-AAB4-5B6B0D09B9DF}"/>
              </a:ext>
            </a:extLst>
          </p:cNvPr>
          <p:cNvSpPr>
            <a:spLocks noGrp="1"/>
          </p:cNvSpPr>
          <p:nvPr>
            <p:ph sz="half" idx="1"/>
          </p:nvPr>
        </p:nvSpPr>
        <p:spPr>
          <a:xfrm>
            <a:off x="0" y="990600"/>
            <a:ext cx="6450496" cy="5334000"/>
          </a:xfrm>
        </p:spPr>
        <p:txBody>
          <a:bodyPr/>
          <a:lstStyle/>
          <a:p>
            <a:pPr marL="0" indent="0">
              <a:buNone/>
            </a:pPr>
            <a:r>
              <a:rPr lang="en-US" dirty="0">
                <a:solidFill>
                  <a:srgbClr val="000000"/>
                </a:solidFill>
              </a:rPr>
              <a:t>A three-dimensional integrated circuit (3D-IC) structure is composed of two or more layers of active electronic components using horizontal intra-tier and </a:t>
            </a:r>
            <a:br>
              <a:rPr lang="en-US" dirty="0">
                <a:solidFill>
                  <a:srgbClr val="000000"/>
                </a:solidFill>
              </a:rPr>
            </a:br>
            <a:r>
              <a:rPr lang="en-US" dirty="0">
                <a:solidFill>
                  <a:srgbClr val="000000"/>
                </a:solidFill>
              </a:rPr>
              <a:t>vertical inter-tier connectivity (TSVs). We pioneered this for HEP circa 2010-12. Features:</a:t>
            </a:r>
          </a:p>
          <a:p>
            <a:r>
              <a:rPr lang="en-US" dirty="0">
                <a:solidFill>
                  <a:srgbClr val="000000"/>
                </a:solidFill>
              </a:rPr>
              <a:t>Bond pitch of &lt;4 microns</a:t>
            </a:r>
          </a:p>
          <a:p>
            <a:r>
              <a:rPr lang="en-US" dirty="0">
                <a:solidFill>
                  <a:srgbClr val="000000"/>
                </a:solidFill>
              </a:rPr>
              <a:t>Three tier electronics/sensor stack</a:t>
            </a:r>
          </a:p>
          <a:p>
            <a:r>
              <a:rPr lang="en-US" dirty="0">
                <a:solidFill>
                  <a:srgbClr val="000000"/>
                </a:solidFill>
              </a:rPr>
              <a:t>24 micron pixel pitch (w ADC,TDC)</a:t>
            </a:r>
          </a:p>
          <a:p>
            <a:r>
              <a:rPr lang="en-US" dirty="0">
                <a:solidFill>
                  <a:srgbClr val="000000"/>
                </a:solidFill>
              </a:rPr>
              <a:t>Connection though bottom (bulk) of ROIC by thinning and etching</a:t>
            </a:r>
          </a:p>
          <a:p>
            <a:r>
              <a:rPr lang="en-US" dirty="0">
                <a:solidFill>
                  <a:srgbClr val="000000"/>
                </a:solidFill>
              </a:rPr>
              <a:t>Small interconnect capacitance – low noise</a:t>
            </a:r>
          </a:p>
          <a:p>
            <a:pPr marL="0" indent="0">
              <a:buNone/>
            </a:pPr>
            <a:r>
              <a:rPr lang="en-US" dirty="0"/>
              <a:t>We worked with a US company (</a:t>
            </a:r>
            <a:r>
              <a:rPr lang="en-US" dirty="0" err="1"/>
              <a:t>Ziptronix</a:t>
            </a:r>
            <a:r>
              <a:rPr lang="en-US" dirty="0"/>
              <a:t>) that was developing the technology.  Hybrid bonding (DBI) is now licensed throughout the industry and is probably </a:t>
            </a:r>
            <a:br>
              <a:rPr lang="en-US" dirty="0"/>
            </a:br>
            <a:r>
              <a:rPr lang="en-US" dirty="0"/>
              <a:t>in your cell phone camera.</a:t>
            </a:r>
          </a:p>
        </p:txBody>
      </p:sp>
      <p:sp>
        <p:nvSpPr>
          <p:cNvPr id="4" name="Slide Number Placeholder 3">
            <a:extLst>
              <a:ext uri="{FF2B5EF4-FFF2-40B4-BE49-F238E27FC236}">
                <a16:creationId xmlns:a16="http://schemas.microsoft.com/office/drawing/2014/main" id="{0EAE2898-B434-B648-91FF-BAD1DE2F1BD7}"/>
              </a:ext>
            </a:extLst>
          </p:cNvPr>
          <p:cNvSpPr>
            <a:spLocks noGrp="1"/>
          </p:cNvSpPr>
          <p:nvPr>
            <p:ph type="sldNum" sz="quarter" idx="10"/>
          </p:nvPr>
        </p:nvSpPr>
        <p:spPr/>
        <p:txBody>
          <a:bodyPr/>
          <a:lstStyle/>
          <a:p>
            <a:fld id="{4D682954-0739-0643-8254-E7551EC1E193}" type="slidenum">
              <a:rPr lang="en-US" smtClean="0"/>
              <a:pPr/>
              <a:t>4</a:t>
            </a:fld>
            <a:endParaRPr lang="en-US"/>
          </a:p>
        </p:txBody>
      </p:sp>
      <p:sp>
        <p:nvSpPr>
          <p:cNvPr id="5" name="Footer Placeholder 4">
            <a:extLst>
              <a:ext uri="{FF2B5EF4-FFF2-40B4-BE49-F238E27FC236}">
                <a16:creationId xmlns:a16="http://schemas.microsoft.com/office/drawing/2014/main" id="{B2BC0161-F975-C44F-B4B9-6C8176D06424}"/>
              </a:ext>
            </a:extLst>
          </p:cNvPr>
          <p:cNvSpPr>
            <a:spLocks noGrp="1"/>
          </p:cNvSpPr>
          <p:nvPr>
            <p:ph type="ftr" sz="quarter" idx="11"/>
          </p:nvPr>
        </p:nvSpPr>
        <p:spPr/>
        <p:txBody>
          <a:bodyPr/>
          <a:lstStyle/>
          <a:p>
            <a:pPr>
              <a:defRPr/>
            </a:pPr>
            <a:r>
              <a:rPr lang="en-US" dirty="0"/>
              <a:t>Ronald Lipton, Snowmass 2020</a:t>
            </a:r>
          </a:p>
        </p:txBody>
      </p:sp>
      <p:pic>
        <p:nvPicPr>
          <p:cNvPr id="7" name="Picture 6">
            <a:extLst>
              <a:ext uri="{FF2B5EF4-FFF2-40B4-BE49-F238E27FC236}">
                <a16:creationId xmlns:a16="http://schemas.microsoft.com/office/drawing/2014/main" id="{2E5C2EBC-0753-E14E-A0CC-A8DB39DDC38D}"/>
              </a:ext>
            </a:extLst>
          </p:cNvPr>
          <p:cNvPicPr>
            <a:picLocks noChangeAspect="1"/>
          </p:cNvPicPr>
          <p:nvPr/>
        </p:nvPicPr>
        <p:blipFill>
          <a:blip r:embed="rId2"/>
          <a:stretch>
            <a:fillRect/>
          </a:stretch>
        </p:blipFill>
        <p:spPr>
          <a:xfrm>
            <a:off x="6629400" y="0"/>
            <a:ext cx="2176670" cy="2284523"/>
          </a:xfrm>
          <a:prstGeom prst="rect">
            <a:avLst/>
          </a:prstGeom>
        </p:spPr>
      </p:pic>
      <p:pic>
        <p:nvPicPr>
          <p:cNvPr id="8" name="Picture 7">
            <a:extLst>
              <a:ext uri="{FF2B5EF4-FFF2-40B4-BE49-F238E27FC236}">
                <a16:creationId xmlns:a16="http://schemas.microsoft.com/office/drawing/2014/main" id="{14397E63-6DBC-D94C-B5B4-D52FE0650271}"/>
              </a:ext>
            </a:extLst>
          </p:cNvPr>
          <p:cNvPicPr>
            <a:picLocks noChangeAspect="1"/>
          </p:cNvPicPr>
          <p:nvPr/>
        </p:nvPicPr>
        <p:blipFill>
          <a:blip r:embed="rId3"/>
          <a:stretch>
            <a:fillRect/>
          </a:stretch>
        </p:blipFill>
        <p:spPr>
          <a:xfrm>
            <a:off x="6564190" y="2354097"/>
            <a:ext cx="2453621" cy="1840216"/>
          </a:xfrm>
          <a:prstGeom prst="rect">
            <a:avLst/>
          </a:prstGeom>
        </p:spPr>
      </p:pic>
      <p:pic>
        <p:nvPicPr>
          <p:cNvPr id="10" name="Picture 9" descr="A close up of a computer&#10;&#10;Description automatically generated">
            <a:extLst>
              <a:ext uri="{FF2B5EF4-FFF2-40B4-BE49-F238E27FC236}">
                <a16:creationId xmlns:a16="http://schemas.microsoft.com/office/drawing/2014/main" id="{20EDA3B8-5F11-2242-A5AC-901E63D0BC11}"/>
              </a:ext>
            </a:extLst>
          </p:cNvPr>
          <p:cNvPicPr>
            <a:picLocks noChangeAspect="1"/>
          </p:cNvPicPr>
          <p:nvPr/>
        </p:nvPicPr>
        <p:blipFill>
          <a:blip r:embed="rId4"/>
          <a:stretch>
            <a:fillRect/>
          </a:stretch>
        </p:blipFill>
        <p:spPr>
          <a:xfrm>
            <a:off x="6139008" y="4263887"/>
            <a:ext cx="2878803" cy="1840216"/>
          </a:xfrm>
          <a:prstGeom prst="rect">
            <a:avLst/>
          </a:prstGeom>
        </p:spPr>
      </p:pic>
      <p:sp>
        <p:nvSpPr>
          <p:cNvPr id="11" name="TextBox 10">
            <a:extLst>
              <a:ext uri="{FF2B5EF4-FFF2-40B4-BE49-F238E27FC236}">
                <a16:creationId xmlns:a16="http://schemas.microsoft.com/office/drawing/2014/main" id="{11B1B8D6-CF59-C740-BF7D-9FFC70E1BB96}"/>
              </a:ext>
            </a:extLst>
          </p:cNvPr>
          <p:cNvSpPr txBox="1"/>
          <p:nvPr/>
        </p:nvSpPr>
        <p:spPr>
          <a:xfrm>
            <a:off x="6450496" y="4286646"/>
            <a:ext cx="2253117" cy="307777"/>
          </a:xfrm>
          <a:prstGeom prst="rect">
            <a:avLst/>
          </a:prstGeom>
          <a:noFill/>
        </p:spPr>
        <p:txBody>
          <a:bodyPr wrap="none" rtlCol="0">
            <a:spAutoFit/>
          </a:bodyPr>
          <a:lstStyle/>
          <a:p>
            <a:r>
              <a:rPr lang="en-US" sz="1400" dirty="0">
                <a:solidFill>
                  <a:srgbClr val="FFFF00"/>
                </a:solidFill>
              </a:rPr>
              <a:t>Sony 3-layer stacked imager </a:t>
            </a:r>
          </a:p>
        </p:txBody>
      </p:sp>
      <p:sp>
        <p:nvSpPr>
          <p:cNvPr id="12" name="TextBox 11">
            <a:extLst>
              <a:ext uri="{FF2B5EF4-FFF2-40B4-BE49-F238E27FC236}">
                <a16:creationId xmlns:a16="http://schemas.microsoft.com/office/drawing/2014/main" id="{F9C95DC1-D290-384A-9A81-67FF2247B4ED}"/>
              </a:ext>
            </a:extLst>
          </p:cNvPr>
          <p:cNvSpPr txBox="1"/>
          <p:nvPr/>
        </p:nvSpPr>
        <p:spPr>
          <a:xfrm>
            <a:off x="5127770" y="2776966"/>
            <a:ext cx="1501630" cy="523220"/>
          </a:xfrm>
          <a:prstGeom prst="rect">
            <a:avLst/>
          </a:prstGeom>
          <a:noFill/>
        </p:spPr>
        <p:txBody>
          <a:bodyPr wrap="none" rtlCol="0">
            <a:spAutoFit/>
          </a:bodyPr>
          <a:lstStyle/>
          <a:p>
            <a:r>
              <a:rPr lang="en-US" sz="1400" dirty="0"/>
              <a:t>FNAL/BNL 3-layer </a:t>
            </a:r>
          </a:p>
          <a:p>
            <a:r>
              <a:rPr lang="en-US" sz="1400" dirty="0"/>
              <a:t>detector stack</a:t>
            </a:r>
          </a:p>
        </p:txBody>
      </p:sp>
    </p:spTree>
    <p:extLst>
      <p:ext uri="{BB962C8B-B14F-4D97-AF65-F5344CB8AC3E}">
        <p14:creationId xmlns:p14="http://schemas.microsoft.com/office/powerpoint/2010/main" val="195480681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E101E-71A6-EA43-B898-2DB7E41B78D0}"/>
              </a:ext>
            </a:extLst>
          </p:cNvPr>
          <p:cNvSpPr>
            <a:spLocks noGrp="1"/>
          </p:cNvSpPr>
          <p:nvPr>
            <p:ph type="title"/>
          </p:nvPr>
        </p:nvSpPr>
        <p:spPr/>
        <p:txBody>
          <a:bodyPr/>
          <a:lstStyle/>
          <a:p>
            <a:r>
              <a:rPr lang="en-US" dirty="0"/>
              <a:t>Possibilities and Challenges</a:t>
            </a:r>
          </a:p>
        </p:txBody>
      </p:sp>
      <p:sp>
        <p:nvSpPr>
          <p:cNvPr id="3" name="Content Placeholder 2">
            <a:extLst>
              <a:ext uri="{FF2B5EF4-FFF2-40B4-BE49-F238E27FC236}">
                <a16:creationId xmlns:a16="http://schemas.microsoft.com/office/drawing/2014/main" id="{E0BBDAE4-7ECA-294B-ADD8-A7A93CFEF4D1}"/>
              </a:ext>
            </a:extLst>
          </p:cNvPr>
          <p:cNvSpPr>
            <a:spLocks noGrp="1"/>
          </p:cNvSpPr>
          <p:nvPr>
            <p:ph sz="half" idx="1"/>
          </p:nvPr>
        </p:nvSpPr>
        <p:spPr>
          <a:xfrm>
            <a:off x="76200" y="966106"/>
            <a:ext cx="8998226" cy="5334000"/>
          </a:xfrm>
        </p:spPr>
        <p:txBody>
          <a:bodyPr/>
          <a:lstStyle/>
          <a:p>
            <a:pPr marL="0" indent="0">
              <a:buNone/>
            </a:pPr>
            <a:r>
              <a:rPr lang="en-US" dirty="0"/>
              <a:t>3D integration offers a number of possibilities</a:t>
            </a:r>
          </a:p>
          <a:p>
            <a:r>
              <a:rPr lang="en-US" dirty="0"/>
              <a:t>Very fine pitch</a:t>
            </a:r>
          </a:p>
          <a:p>
            <a:r>
              <a:rPr lang="en-US" dirty="0"/>
              <a:t>Multiple layers of electronics (analog/digital)</a:t>
            </a:r>
          </a:p>
          <a:p>
            <a:r>
              <a:rPr lang="en-US" dirty="0"/>
              <a:t>Low noise (low capacitance interconnect, small pixels)</a:t>
            </a:r>
          </a:p>
          <a:p>
            <a:r>
              <a:rPr lang="en-US" dirty="0"/>
              <a:t>Heterogeneous integration (different sensor, IC technologies in a stack)</a:t>
            </a:r>
          </a:p>
          <a:p>
            <a:pPr marL="0" indent="0">
              <a:buNone/>
            </a:pPr>
            <a:r>
              <a:rPr lang="en-US" dirty="0"/>
              <a:t>Challenges</a:t>
            </a:r>
          </a:p>
          <a:p>
            <a:r>
              <a:rPr lang="en-US" dirty="0"/>
              <a:t>Access/cost (</a:t>
            </a:r>
            <a:r>
              <a:rPr lang="en-US" dirty="0" err="1"/>
              <a:t>Nhanced</a:t>
            </a:r>
            <a:r>
              <a:rPr lang="en-US" dirty="0"/>
              <a:t>, MIT-LL, Tower/Jazz, Sandia. IZM …)</a:t>
            </a:r>
          </a:p>
          <a:p>
            <a:r>
              <a:rPr lang="en-US" dirty="0"/>
              <a:t>TSV integration (only from </a:t>
            </a:r>
            <a:br>
              <a:rPr lang="en-US" dirty="0"/>
            </a:br>
            <a:r>
              <a:rPr lang="en-US" dirty="0"/>
              <a:t>some foundries)</a:t>
            </a:r>
          </a:p>
          <a:p>
            <a:r>
              <a:rPr lang="en-US" dirty="0"/>
              <a:t>Die-to-wafer bonding</a:t>
            </a:r>
          </a:p>
          <a:p>
            <a:r>
              <a:rPr lang="en-US" dirty="0"/>
              <a:t>Multi-chip stack yield</a:t>
            </a:r>
          </a:p>
          <a:p>
            <a:r>
              <a:rPr lang="en-US" dirty="0"/>
              <a:t>Design tools</a:t>
            </a:r>
          </a:p>
        </p:txBody>
      </p:sp>
      <p:sp>
        <p:nvSpPr>
          <p:cNvPr id="4" name="Slide Number Placeholder 3">
            <a:extLst>
              <a:ext uri="{FF2B5EF4-FFF2-40B4-BE49-F238E27FC236}">
                <a16:creationId xmlns:a16="http://schemas.microsoft.com/office/drawing/2014/main" id="{DC2A1089-6567-F747-A45D-49B96F28EB64}"/>
              </a:ext>
            </a:extLst>
          </p:cNvPr>
          <p:cNvSpPr>
            <a:spLocks noGrp="1"/>
          </p:cNvSpPr>
          <p:nvPr>
            <p:ph type="sldNum" sz="quarter" idx="10"/>
          </p:nvPr>
        </p:nvSpPr>
        <p:spPr/>
        <p:txBody>
          <a:bodyPr/>
          <a:lstStyle/>
          <a:p>
            <a:fld id="{4D682954-0739-0643-8254-E7551EC1E193}" type="slidenum">
              <a:rPr lang="en-US" smtClean="0"/>
              <a:pPr/>
              <a:t>5</a:t>
            </a:fld>
            <a:endParaRPr lang="en-US"/>
          </a:p>
        </p:txBody>
      </p:sp>
      <p:sp>
        <p:nvSpPr>
          <p:cNvPr id="5" name="Footer Placeholder 4">
            <a:extLst>
              <a:ext uri="{FF2B5EF4-FFF2-40B4-BE49-F238E27FC236}">
                <a16:creationId xmlns:a16="http://schemas.microsoft.com/office/drawing/2014/main" id="{02072D7D-92C3-A643-A6CB-93469F2A14B8}"/>
              </a:ext>
            </a:extLst>
          </p:cNvPr>
          <p:cNvSpPr>
            <a:spLocks noGrp="1"/>
          </p:cNvSpPr>
          <p:nvPr>
            <p:ph type="ftr" sz="quarter" idx="11"/>
          </p:nvPr>
        </p:nvSpPr>
        <p:spPr/>
        <p:txBody>
          <a:bodyPr/>
          <a:lstStyle/>
          <a:p>
            <a:pPr>
              <a:defRPr/>
            </a:pPr>
            <a:r>
              <a:rPr lang="en-US"/>
              <a:t>Ronald Lipton, Snowmass 2020</a:t>
            </a:r>
            <a:endParaRPr lang="en-US" dirty="0"/>
          </a:p>
        </p:txBody>
      </p:sp>
      <p:pic>
        <p:nvPicPr>
          <p:cNvPr id="12" name="Picture 11">
            <a:extLst>
              <a:ext uri="{FF2B5EF4-FFF2-40B4-BE49-F238E27FC236}">
                <a16:creationId xmlns:a16="http://schemas.microsoft.com/office/drawing/2014/main" id="{22DFA7C6-129A-C14D-B924-9C798B4FBCF2}"/>
              </a:ext>
            </a:extLst>
          </p:cNvPr>
          <p:cNvPicPr>
            <a:picLocks noChangeAspect="1"/>
          </p:cNvPicPr>
          <p:nvPr/>
        </p:nvPicPr>
        <p:blipFill>
          <a:blip r:embed="rId2"/>
          <a:stretch>
            <a:fillRect/>
          </a:stretch>
        </p:blipFill>
        <p:spPr>
          <a:xfrm>
            <a:off x="4197927" y="3563999"/>
            <a:ext cx="4739321" cy="3177500"/>
          </a:xfrm>
          <a:prstGeom prst="rect">
            <a:avLst/>
          </a:prstGeom>
        </p:spPr>
      </p:pic>
      <p:sp>
        <p:nvSpPr>
          <p:cNvPr id="6" name="TextBox 5">
            <a:extLst>
              <a:ext uri="{FF2B5EF4-FFF2-40B4-BE49-F238E27FC236}">
                <a16:creationId xmlns:a16="http://schemas.microsoft.com/office/drawing/2014/main" id="{DB01881E-2F53-FF43-A15F-6F4F042628DB}"/>
              </a:ext>
            </a:extLst>
          </p:cNvPr>
          <p:cNvSpPr txBox="1"/>
          <p:nvPr/>
        </p:nvSpPr>
        <p:spPr>
          <a:xfrm>
            <a:off x="4612265" y="3801284"/>
            <a:ext cx="3783408" cy="584775"/>
          </a:xfrm>
          <a:prstGeom prst="rect">
            <a:avLst/>
          </a:prstGeom>
          <a:noFill/>
        </p:spPr>
        <p:txBody>
          <a:bodyPr wrap="none" rtlCol="0">
            <a:spAutoFit/>
          </a:bodyPr>
          <a:lstStyle/>
          <a:p>
            <a:r>
              <a:rPr lang="en-US" sz="1600" dirty="0">
                <a:solidFill>
                  <a:srgbClr val="FFFF00"/>
                </a:solidFill>
              </a:rPr>
              <a:t>3D stacked chips DBI bonded to BNL sensor</a:t>
            </a:r>
            <a:br>
              <a:rPr lang="en-US" sz="1600" dirty="0">
                <a:solidFill>
                  <a:srgbClr val="FFFF00"/>
                </a:solidFill>
              </a:rPr>
            </a:br>
            <a:r>
              <a:rPr lang="en-US" sz="1600" dirty="0">
                <a:solidFill>
                  <a:srgbClr val="FFFF00"/>
                </a:solidFill>
              </a:rPr>
              <a:t>wafer (FNAL)</a:t>
            </a:r>
          </a:p>
        </p:txBody>
      </p:sp>
    </p:spTree>
    <p:extLst>
      <p:ext uri="{BB962C8B-B14F-4D97-AF65-F5344CB8AC3E}">
        <p14:creationId xmlns:p14="http://schemas.microsoft.com/office/powerpoint/2010/main" val="109257729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EF3FF-106F-0C4F-9EEA-19FDA812C792}"/>
              </a:ext>
            </a:extLst>
          </p:cNvPr>
          <p:cNvSpPr>
            <a:spLocks noGrp="1"/>
          </p:cNvSpPr>
          <p:nvPr>
            <p:ph type="title"/>
          </p:nvPr>
        </p:nvSpPr>
        <p:spPr/>
        <p:txBody>
          <a:bodyPr/>
          <a:lstStyle/>
          <a:p>
            <a:r>
              <a:rPr lang="en-US" dirty="0"/>
              <a:t>Applications – 3D SIPM</a:t>
            </a:r>
          </a:p>
        </p:txBody>
      </p:sp>
      <p:sp>
        <p:nvSpPr>
          <p:cNvPr id="3" name="Content Placeholder 2">
            <a:extLst>
              <a:ext uri="{FF2B5EF4-FFF2-40B4-BE49-F238E27FC236}">
                <a16:creationId xmlns:a16="http://schemas.microsoft.com/office/drawing/2014/main" id="{D3FF30AA-AB16-8748-969E-80607711F6D8}"/>
              </a:ext>
            </a:extLst>
          </p:cNvPr>
          <p:cNvSpPr>
            <a:spLocks noGrp="1"/>
          </p:cNvSpPr>
          <p:nvPr>
            <p:ph sz="half" idx="1"/>
          </p:nvPr>
        </p:nvSpPr>
        <p:spPr>
          <a:xfrm>
            <a:off x="76199" y="978997"/>
            <a:ext cx="5579165" cy="2817751"/>
          </a:xfrm>
        </p:spPr>
        <p:txBody>
          <a:bodyPr/>
          <a:lstStyle/>
          <a:p>
            <a:pPr marL="0" indent="0">
              <a:buNone/>
            </a:pPr>
            <a:r>
              <a:rPr lang="en-US" dirty="0"/>
              <a:t>More sophisticated photodetector:</a:t>
            </a:r>
          </a:p>
          <a:p>
            <a:r>
              <a:rPr lang="en-US" dirty="0"/>
              <a:t>Active quenching</a:t>
            </a:r>
          </a:p>
          <a:p>
            <a:r>
              <a:rPr lang="en-US" dirty="0"/>
              <a:t>Interpixel communication</a:t>
            </a:r>
          </a:p>
          <a:p>
            <a:r>
              <a:rPr lang="en-US" dirty="0" err="1"/>
              <a:t>Digitial</a:t>
            </a:r>
            <a:r>
              <a:rPr lang="en-US" dirty="0"/>
              <a:t> timing and discrimination</a:t>
            </a:r>
          </a:p>
          <a:p>
            <a:r>
              <a:rPr lang="en-US" dirty="0"/>
              <a:t>Hit pixel counting</a:t>
            </a:r>
          </a:p>
          <a:p>
            <a:r>
              <a:rPr lang="en-US" dirty="0"/>
              <a:t>Timing window</a:t>
            </a:r>
          </a:p>
          <a:p>
            <a:pPr marL="0" indent="0">
              <a:buNone/>
            </a:pPr>
            <a:r>
              <a:rPr lang="en-US" dirty="0"/>
              <a:t>Prototyping at Sherbrooke, Canada</a:t>
            </a:r>
          </a:p>
        </p:txBody>
      </p:sp>
      <p:sp>
        <p:nvSpPr>
          <p:cNvPr id="4" name="Slide Number Placeholder 3">
            <a:extLst>
              <a:ext uri="{FF2B5EF4-FFF2-40B4-BE49-F238E27FC236}">
                <a16:creationId xmlns:a16="http://schemas.microsoft.com/office/drawing/2014/main" id="{02797F2B-7BEE-BD42-A449-0BBB60091CF4}"/>
              </a:ext>
            </a:extLst>
          </p:cNvPr>
          <p:cNvSpPr>
            <a:spLocks noGrp="1"/>
          </p:cNvSpPr>
          <p:nvPr>
            <p:ph type="sldNum" sz="quarter" idx="10"/>
          </p:nvPr>
        </p:nvSpPr>
        <p:spPr/>
        <p:txBody>
          <a:bodyPr/>
          <a:lstStyle/>
          <a:p>
            <a:fld id="{4D682954-0739-0643-8254-E7551EC1E193}" type="slidenum">
              <a:rPr lang="en-US" smtClean="0"/>
              <a:pPr/>
              <a:t>6</a:t>
            </a:fld>
            <a:endParaRPr lang="en-US"/>
          </a:p>
        </p:txBody>
      </p:sp>
      <p:sp>
        <p:nvSpPr>
          <p:cNvPr id="5" name="Footer Placeholder 4">
            <a:extLst>
              <a:ext uri="{FF2B5EF4-FFF2-40B4-BE49-F238E27FC236}">
                <a16:creationId xmlns:a16="http://schemas.microsoft.com/office/drawing/2014/main" id="{F7CB9E40-EEE0-4446-9EA7-A0C49CDD8EDB}"/>
              </a:ext>
            </a:extLst>
          </p:cNvPr>
          <p:cNvSpPr>
            <a:spLocks noGrp="1"/>
          </p:cNvSpPr>
          <p:nvPr>
            <p:ph type="ftr" sz="quarter" idx="11"/>
          </p:nvPr>
        </p:nvSpPr>
        <p:spPr/>
        <p:txBody>
          <a:bodyPr/>
          <a:lstStyle/>
          <a:p>
            <a:pPr>
              <a:defRPr/>
            </a:pPr>
            <a:r>
              <a:rPr lang="en-US"/>
              <a:t>Ronald Lipton, Snowmass 2020</a:t>
            </a:r>
            <a:endParaRPr lang="en-US" dirty="0"/>
          </a:p>
        </p:txBody>
      </p:sp>
      <p:pic>
        <p:nvPicPr>
          <p:cNvPr id="6" name="Picture 12" descr="panel_with_digital_sipms.tif">
            <a:extLst>
              <a:ext uri="{FF2B5EF4-FFF2-40B4-BE49-F238E27FC236}">
                <a16:creationId xmlns:a16="http://schemas.microsoft.com/office/drawing/2014/main" id="{3161ACE5-C8BE-FD4B-9E9E-BF0CF3B5F40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22250" y="3640131"/>
            <a:ext cx="8489950" cy="227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A848638C-ECC6-DB40-848C-19D5637D2DDD}"/>
              </a:ext>
            </a:extLst>
          </p:cNvPr>
          <p:cNvPicPr>
            <a:picLocks noChangeAspect="1"/>
          </p:cNvPicPr>
          <p:nvPr/>
        </p:nvPicPr>
        <p:blipFill>
          <a:blip r:embed="rId3"/>
          <a:stretch>
            <a:fillRect/>
          </a:stretch>
        </p:blipFill>
        <p:spPr>
          <a:xfrm>
            <a:off x="5142373" y="426338"/>
            <a:ext cx="3925427" cy="2270126"/>
          </a:xfrm>
          <a:prstGeom prst="rect">
            <a:avLst/>
          </a:prstGeom>
        </p:spPr>
      </p:pic>
      <p:sp>
        <p:nvSpPr>
          <p:cNvPr id="8" name="TextBox 7">
            <a:extLst>
              <a:ext uri="{FF2B5EF4-FFF2-40B4-BE49-F238E27FC236}">
                <a16:creationId xmlns:a16="http://schemas.microsoft.com/office/drawing/2014/main" id="{08B4AABF-6D32-DD43-895B-CF815D661083}"/>
              </a:ext>
            </a:extLst>
          </p:cNvPr>
          <p:cNvSpPr txBox="1"/>
          <p:nvPr/>
        </p:nvSpPr>
        <p:spPr>
          <a:xfrm>
            <a:off x="6311347" y="2738397"/>
            <a:ext cx="1838132" cy="307777"/>
          </a:xfrm>
          <a:prstGeom prst="rect">
            <a:avLst/>
          </a:prstGeom>
          <a:noFill/>
        </p:spPr>
        <p:txBody>
          <a:bodyPr wrap="none" rtlCol="0">
            <a:spAutoFit/>
          </a:bodyPr>
          <a:lstStyle/>
          <a:p>
            <a:r>
              <a:rPr lang="en-US" sz="1400" dirty="0"/>
              <a:t>(J.F Pratte Sherbrooke)</a:t>
            </a:r>
          </a:p>
        </p:txBody>
      </p:sp>
      <p:sp>
        <p:nvSpPr>
          <p:cNvPr id="9" name="TextBox 8">
            <a:extLst>
              <a:ext uri="{FF2B5EF4-FFF2-40B4-BE49-F238E27FC236}">
                <a16:creationId xmlns:a16="http://schemas.microsoft.com/office/drawing/2014/main" id="{E766594B-7718-734A-ABC0-E30F8F97C5E6}"/>
              </a:ext>
            </a:extLst>
          </p:cNvPr>
          <p:cNvSpPr txBox="1"/>
          <p:nvPr/>
        </p:nvSpPr>
        <p:spPr>
          <a:xfrm>
            <a:off x="3548159" y="6052601"/>
            <a:ext cx="1790683" cy="307777"/>
          </a:xfrm>
          <a:prstGeom prst="rect">
            <a:avLst/>
          </a:prstGeom>
          <a:noFill/>
        </p:spPr>
        <p:txBody>
          <a:bodyPr wrap="none" rtlCol="0">
            <a:spAutoFit/>
          </a:bodyPr>
          <a:lstStyle/>
          <a:p>
            <a:r>
              <a:rPr lang="en-US" sz="1400" dirty="0"/>
              <a:t>(G. </a:t>
            </a:r>
            <a:r>
              <a:rPr lang="en-US" sz="1400" dirty="0" err="1"/>
              <a:t>Deptuch</a:t>
            </a:r>
            <a:r>
              <a:rPr lang="en-US" sz="1400" dirty="0"/>
              <a:t> </a:t>
            </a:r>
            <a:r>
              <a:rPr lang="en-US" sz="1400" dirty="0" err="1"/>
              <a:t>Fermilab</a:t>
            </a:r>
            <a:r>
              <a:rPr lang="en-US" sz="1400" dirty="0"/>
              <a:t>)</a:t>
            </a:r>
          </a:p>
        </p:txBody>
      </p:sp>
    </p:spTree>
    <p:extLst>
      <p:ext uri="{BB962C8B-B14F-4D97-AF65-F5344CB8AC3E}">
        <p14:creationId xmlns:p14="http://schemas.microsoft.com/office/powerpoint/2010/main" val="169996530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EED73-AACC-1047-A0D0-2070D74E7749}"/>
              </a:ext>
            </a:extLst>
          </p:cNvPr>
          <p:cNvSpPr>
            <a:spLocks noGrp="1"/>
          </p:cNvSpPr>
          <p:nvPr>
            <p:ph type="title"/>
          </p:nvPr>
        </p:nvSpPr>
        <p:spPr>
          <a:xfrm>
            <a:off x="76200" y="152400"/>
            <a:ext cx="4197626" cy="609600"/>
          </a:xfrm>
        </p:spPr>
        <p:txBody>
          <a:bodyPr/>
          <a:lstStyle/>
          <a:p>
            <a:r>
              <a:rPr lang="en-US" dirty="0"/>
              <a:t>Applications  - Edgeless array</a:t>
            </a:r>
          </a:p>
        </p:txBody>
      </p:sp>
      <p:sp>
        <p:nvSpPr>
          <p:cNvPr id="3" name="Content Placeholder 2">
            <a:extLst>
              <a:ext uri="{FF2B5EF4-FFF2-40B4-BE49-F238E27FC236}">
                <a16:creationId xmlns:a16="http://schemas.microsoft.com/office/drawing/2014/main" id="{14755E0F-1BBA-2444-B1E7-13ABF38BEE71}"/>
              </a:ext>
            </a:extLst>
          </p:cNvPr>
          <p:cNvSpPr>
            <a:spLocks noGrp="1"/>
          </p:cNvSpPr>
          <p:nvPr>
            <p:ph sz="half" idx="1"/>
          </p:nvPr>
        </p:nvSpPr>
        <p:spPr>
          <a:xfrm>
            <a:off x="0" y="990600"/>
            <a:ext cx="5357191" cy="5334000"/>
          </a:xfrm>
        </p:spPr>
        <p:txBody>
          <a:bodyPr/>
          <a:lstStyle/>
          <a:p>
            <a:pPr marL="0" indent="0">
              <a:buNone/>
            </a:pPr>
            <a:r>
              <a:rPr lang="en-US" dirty="0"/>
              <a:t>Combine active edge sensor technology </a:t>
            </a:r>
            <a:br>
              <a:rPr lang="en-US" dirty="0"/>
            </a:br>
            <a:r>
              <a:rPr lang="en-US" dirty="0"/>
              <a:t>with 3D electronics and oxide bonding</a:t>
            </a:r>
            <a:br>
              <a:rPr lang="en-US" dirty="0"/>
            </a:br>
            <a:r>
              <a:rPr lang="en-US" dirty="0"/>
              <a:t>with through-silicon vias to produce fully active tiles.</a:t>
            </a:r>
          </a:p>
          <a:p>
            <a:r>
              <a:rPr lang="en-US" dirty="0"/>
              <a:t>These tiles can be used to build large area pixelated arrays with good yield and reasonable cost (test stack after 3D integration)</a:t>
            </a:r>
          </a:p>
          <a:p>
            <a:r>
              <a:rPr lang="en-US" dirty="0"/>
              <a:t>Tiles can populate complex shapes </a:t>
            </a:r>
            <a:br>
              <a:rPr lang="en-US" dirty="0"/>
            </a:br>
            <a:r>
              <a:rPr lang="en-US" dirty="0"/>
              <a:t>with optimal tiling and low dead area </a:t>
            </a:r>
          </a:p>
          <a:p>
            <a:r>
              <a:rPr lang="en-US" dirty="0"/>
              <a:t>Only bump bonds are large pitch backside </a:t>
            </a:r>
            <a:br>
              <a:rPr lang="en-US" dirty="0"/>
            </a:br>
            <a:r>
              <a:rPr lang="en-US" dirty="0"/>
              <a:t>interconnects</a:t>
            </a:r>
          </a:p>
          <a:p>
            <a:r>
              <a:rPr lang="en-US" dirty="0"/>
              <a:t>High density and geometrical flexibility</a:t>
            </a:r>
          </a:p>
          <a:p>
            <a:pPr marL="0" indent="0">
              <a:buNone/>
            </a:pPr>
            <a:r>
              <a:rPr lang="en-US" dirty="0"/>
              <a:t>Prototypes fabricated, but not fully </a:t>
            </a:r>
          </a:p>
          <a:p>
            <a:pPr marL="0" indent="0">
              <a:buNone/>
            </a:pPr>
            <a:r>
              <a:rPr lang="en-US" dirty="0"/>
              <a:t>Assembled (broken in shipment)</a:t>
            </a:r>
          </a:p>
        </p:txBody>
      </p:sp>
      <p:sp>
        <p:nvSpPr>
          <p:cNvPr id="4" name="Slide Number Placeholder 3">
            <a:extLst>
              <a:ext uri="{FF2B5EF4-FFF2-40B4-BE49-F238E27FC236}">
                <a16:creationId xmlns:a16="http://schemas.microsoft.com/office/drawing/2014/main" id="{90B524FC-B8CD-D24B-982E-149CDF35AD62}"/>
              </a:ext>
            </a:extLst>
          </p:cNvPr>
          <p:cNvSpPr>
            <a:spLocks noGrp="1"/>
          </p:cNvSpPr>
          <p:nvPr>
            <p:ph type="sldNum" sz="quarter" idx="10"/>
          </p:nvPr>
        </p:nvSpPr>
        <p:spPr/>
        <p:txBody>
          <a:bodyPr/>
          <a:lstStyle/>
          <a:p>
            <a:fld id="{4D682954-0739-0643-8254-E7551EC1E193}" type="slidenum">
              <a:rPr lang="en-US" smtClean="0"/>
              <a:pPr/>
              <a:t>7</a:t>
            </a:fld>
            <a:endParaRPr lang="en-US"/>
          </a:p>
        </p:txBody>
      </p:sp>
      <p:sp>
        <p:nvSpPr>
          <p:cNvPr id="5" name="Footer Placeholder 4">
            <a:extLst>
              <a:ext uri="{FF2B5EF4-FFF2-40B4-BE49-F238E27FC236}">
                <a16:creationId xmlns:a16="http://schemas.microsoft.com/office/drawing/2014/main" id="{1756D618-D74C-4A47-99A1-5849073B4717}"/>
              </a:ext>
            </a:extLst>
          </p:cNvPr>
          <p:cNvSpPr>
            <a:spLocks noGrp="1"/>
          </p:cNvSpPr>
          <p:nvPr>
            <p:ph type="ftr" sz="quarter" idx="11"/>
          </p:nvPr>
        </p:nvSpPr>
        <p:spPr/>
        <p:txBody>
          <a:bodyPr/>
          <a:lstStyle/>
          <a:p>
            <a:pPr>
              <a:defRPr/>
            </a:pPr>
            <a:r>
              <a:rPr lang="en-US"/>
              <a:t>Ronald Lipton, Snowmass 2020</a:t>
            </a:r>
            <a:endParaRPr lang="en-US" dirty="0"/>
          </a:p>
        </p:txBody>
      </p:sp>
      <p:pic>
        <p:nvPicPr>
          <p:cNvPr id="7" name="Picture 6" descr="3d_stack.pdf">
            <a:extLst>
              <a:ext uri="{FF2B5EF4-FFF2-40B4-BE49-F238E27FC236}">
                <a16:creationId xmlns:a16="http://schemas.microsoft.com/office/drawing/2014/main" id="{18F02DC0-8183-1C45-B642-C002670C8018}"/>
              </a:ext>
            </a:extLst>
          </p:cNvPr>
          <p:cNvPicPr>
            <a:picLocks noChangeAspect="1"/>
          </p:cNvPicPr>
          <p:nvPr/>
        </p:nvPicPr>
        <p:blipFill rotWithShape="1">
          <a:blip r:embed="rId2">
            <a:extLst>
              <a:ext uri="{28A0092B-C50C-407E-A947-70E740481C1C}">
                <a14:useLocalDpi xmlns:a14="http://schemas.microsoft.com/office/drawing/2010/main"/>
              </a:ext>
            </a:extLst>
          </a:blip>
          <a:srcRect r="38172"/>
          <a:stretch/>
        </p:blipFill>
        <p:spPr>
          <a:xfrm>
            <a:off x="5660686" y="2460484"/>
            <a:ext cx="3019210" cy="1738105"/>
          </a:xfrm>
          <a:prstGeom prst="rect">
            <a:avLst/>
          </a:prstGeom>
        </p:spPr>
      </p:pic>
      <p:pic>
        <p:nvPicPr>
          <p:cNvPr id="8" name="Picture 7" descr="Outer_disk_stack.pdf">
            <a:extLst>
              <a:ext uri="{FF2B5EF4-FFF2-40B4-BE49-F238E27FC236}">
                <a16:creationId xmlns:a16="http://schemas.microsoft.com/office/drawing/2014/main" id="{797B352E-D911-ED4A-A58E-C5D078F6C8D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61158" y="4405016"/>
            <a:ext cx="3786809" cy="1613446"/>
          </a:xfrm>
          <a:prstGeom prst="rect">
            <a:avLst/>
          </a:prstGeom>
        </p:spPr>
      </p:pic>
      <p:grpSp>
        <p:nvGrpSpPr>
          <p:cNvPr id="10" name="Group 9">
            <a:extLst>
              <a:ext uri="{FF2B5EF4-FFF2-40B4-BE49-F238E27FC236}">
                <a16:creationId xmlns:a16="http://schemas.microsoft.com/office/drawing/2014/main" id="{66DF230D-1D99-3046-8520-F8158AA0F524}"/>
              </a:ext>
            </a:extLst>
          </p:cNvPr>
          <p:cNvGrpSpPr/>
          <p:nvPr/>
        </p:nvGrpSpPr>
        <p:grpSpPr>
          <a:xfrm>
            <a:off x="5357191" y="276619"/>
            <a:ext cx="3590776" cy="2108772"/>
            <a:chOff x="4755059" y="160735"/>
            <a:chExt cx="4365501" cy="2740298"/>
          </a:xfrm>
        </p:grpSpPr>
        <p:pic>
          <p:nvPicPr>
            <p:cNvPr id="11" name="Picture 10">
              <a:extLst>
                <a:ext uri="{FF2B5EF4-FFF2-40B4-BE49-F238E27FC236}">
                  <a16:creationId xmlns:a16="http://schemas.microsoft.com/office/drawing/2014/main" id="{C797A232-F5D1-4A4B-91DD-75DAE274D96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b="13000"/>
            <a:stretch>
              <a:fillRect/>
            </a:stretch>
          </p:blipFill>
          <p:spPr bwMode="auto">
            <a:xfrm>
              <a:off x="4755059" y="160735"/>
              <a:ext cx="4365501" cy="27402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2" name="Rectangle 11">
              <a:extLst>
                <a:ext uri="{FF2B5EF4-FFF2-40B4-BE49-F238E27FC236}">
                  <a16:creationId xmlns:a16="http://schemas.microsoft.com/office/drawing/2014/main" id="{2477113F-EE99-4B43-B598-24B1430A1AB8}"/>
                </a:ext>
              </a:extLst>
            </p:cNvPr>
            <p:cNvSpPr>
              <a:spLocks/>
            </p:cNvSpPr>
            <p:nvPr/>
          </p:nvSpPr>
          <p:spPr bwMode="auto">
            <a:xfrm>
              <a:off x="7710798" y="2222167"/>
              <a:ext cx="117981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1700" kern="1200">
                  <a:solidFill>
                    <a:srgbClr val="000080"/>
                  </a:solidFill>
                  <a:ea typeface="ＭＳ Ｐゴシック" charset="0"/>
                  <a:cs typeface="ＭＳ Ｐゴシック" charset="0"/>
                </a:rPr>
                <a:t>Handle wafer</a:t>
              </a:r>
            </a:p>
          </p:txBody>
        </p:sp>
        <p:sp>
          <p:nvSpPr>
            <p:cNvPr id="13" name="Rectangle 12">
              <a:extLst>
                <a:ext uri="{FF2B5EF4-FFF2-40B4-BE49-F238E27FC236}">
                  <a16:creationId xmlns:a16="http://schemas.microsoft.com/office/drawing/2014/main" id="{36893442-45FC-5D4C-9BC4-44A85939C29E}"/>
                </a:ext>
              </a:extLst>
            </p:cNvPr>
            <p:cNvSpPr>
              <a:spLocks/>
            </p:cNvSpPr>
            <p:nvPr/>
          </p:nvSpPr>
          <p:spPr bwMode="auto">
            <a:xfrm>
              <a:off x="7755161" y="1588159"/>
              <a:ext cx="58990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1700" kern="1200">
                  <a:solidFill>
                    <a:srgbClr val="000080"/>
                  </a:solidFill>
                  <a:ea typeface="ＭＳ Ｐゴシック" charset="0"/>
                  <a:cs typeface="ＭＳ Ｐゴシック" charset="0"/>
                </a:rPr>
                <a:t>sensor</a:t>
              </a:r>
            </a:p>
          </p:txBody>
        </p:sp>
        <p:sp>
          <p:nvSpPr>
            <p:cNvPr id="14" name="Rectangle 13">
              <a:extLst>
                <a:ext uri="{FF2B5EF4-FFF2-40B4-BE49-F238E27FC236}">
                  <a16:creationId xmlns:a16="http://schemas.microsoft.com/office/drawing/2014/main" id="{E58FDC53-6898-2D4A-9780-D6D2EDDEDC7E}"/>
                </a:ext>
              </a:extLst>
            </p:cNvPr>
            <p:cNvSpPr>
              <a:spLocks/>
            </p:cNvSpPr>
            <p:nvPr/>
          </p:nvSpPr>
          <p:spPr bwMode="auto">
            <a:xfrm>
              <a:off x="6198550" y="1905163"/>
              <a:ext cx="76079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1700" kern="1200">
                  <a:solidFill>
                    <a:srgbClr val="000080"/>
                  </a:solidFill>
                  <a:ea typeface="ＭＳ Ｐゴシック" charset="0"/>
                  <a:cs typeface="ＭＳ Ｐゴシック" charset="0"/>
                </a:rPr>
                <a:t>trenches</a:t>
              </a:r>
            </a:p>
          </p:txBody>
        </p:sp>
        <p:sp>
          <p:nvSpPr>
            <p:cNvPr id="15" name="Line 8">
              <a:extLst>
                <a:ext uri="{FF2B5EF4-FFF2-40B4-BE49-F238E27FC236}">
                  <a16:creationId xmlns:a16="http://schemas.microsoft.com/office/drawing/2014/main" id="{F3D43FCB-8129-4349-A607-188E37458C95}"/>
                </a:ext>
              </a:extLst>
            </p:cNvPr>
            <p:cNvSpPr>
              <a:spLocks noChangeShapeType="1"/>
            </p:cNvSpPr>
            <p:nvPr/>
          </p:nvSpPr>
          <p:spPr bwMode="auto">
            <a:xfrm flipH="1">
              <a:off x="6607969" y="1689944"/>
              <a:ext cx="405185" cy="274588"/>
            </a:xfrm>
            <a:prstGeom prst="line">
              <a:avLst/>
            </a:prstGeom>
            <a:noFill/>
            <a:ln w="25400">
              <a:solidFill>
                <a:schemeClr val="tx1"/>
              </a:solidFill>
              <a:miter lim="800000"/>
              <a:headEnd type="stealth" w="med" len="med"/>
              <a:tailEnd/>
            </a:ln>
            <a:extLst>
              <a:ext uri="{909E8E84-426E-40dd-AFC4-6F175D3DCCD1}">
                <a14:hiddenFill xmlns="" xmlns:a14="http://schemas.microsoft.com/office/drawing/2010/main">
                  <a:noFill/>
                </a14:hiddenFill>
              </a:ext>
            </a:extLst>
          </p:spPr>
          <p:txBody>
            <a:bodyPr lIns="0" tIns="0" rIns="0" bIns="0"/>
            <a:lstStyle/>
            <a:p>
              <a:endParaRPr lang="en-US" kern="1200"/>
            </a:p>
          </p:txBody>
        </p:sp>
        <p:sp>
          <p:nvSpPr>
            <p:cNvPr id="16" name="Line 9">
              <a:extLst>
                <a:ext uri="{FF2B5EF4-FFF2-40B4-BE49-F238E27FC236}">
                  <a16:creationId xmlns:a16="http://schemas.microsoft.com/office/drawing/2014/main" id="{CA012A13-F485-3F4D-A4FA-D97B1150C9F2}"/>
                </a:ext>
              </a:extLst>
            </p:cNvPr>
            <p:cNvSpPr>
              <a:spLocks noChangeShapeType="1"/>
            </p:cNvSpPr>
            <p:nvPr/>
          </p:nvSpPr>
          <p:spPr bwMode="auto">
            <a:xfrm>
              <a:off x="6286500" y="1551533"/>
              <a:ext cx="309191" cy="416347"/>
            </a:xfrm>
            <a:prstGeom prst="line">
              <a:avLst/>
            </a:prstGeom>
            <a:noFill/>
            <a:ln w="25400">
              <a:solidFill>
                <a:schemeClr val="tx1"/>
              </a:solidFill>
              <a:miter lim="800000"/>
              <a:headEnd type="stealth" w="med" len="med"/>
              <a:tailEnd/>
            </a:ln>
            <a:extLst>
              <a:ext uri="{909E8E84-426E-40dd-AFC4-6F175D3DCCD1}">
                <a14:hiddenFill xmlns="" xmlns:a14="http://schemas.microsoft.com/office/drawing/2010/main">
                  <a:noFill/>
                </a14:hiddenFill>
              </a:ext>
            </a:extLst>
          </p:spPr>
          <p:txBody>
            <a:bodyPr lIns="0" tIns="0" rIns="0" bIns="0"/>
            <a:lstStyle/>
            <a:p>
              <a:endParaRPr lang="en-US" kern="1200"/>
            </a:p>
          </p:txBody>
        </p:sp>
        <p:sp>
          <p:nvSpPr>
            <p:cNvPr id="17" name="Rectangle 16">
              <a:extLst>
                <a:ext uri="{FF2B5EF4-FFF2-40B4-BE49-F238E27FC236}">
                  <a16:creationId xmlns:a16="http://schemas.microsoft.com/office/drawing/2014/main" id="{F86F0E9E-0D97-634F-9820-3E6A84C725D2}"/>
                </a:ext>
              </a:extLst>
            </p:cNvPr>
            <p:cNvSpPr>
              <a:spLocks/>
            </p:cNvSpPr>
            <p:nvPr/>
          </p:nvSpPr>
          <p:spPr bwMode="auto">
            <a:xfrm>
              <a:off x="4857251" y="1457355"/>
              <a:ext cx="58142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1700" kern="1200">
                  <a:solidFill>
                    <a:srgbClr val="FFFF00"/>
                  </a:solidFill>
                  <a:ea typeface="ＭＳ Ｐゴシック" charset="0"/>
                  <a:cs typeface="ＭＳ Ｐゴシック" charset="0"/>
                </a:rPr>
                <a:t>Buried</a:t>
              </a:r>
            </a:p>
            <a:p>
              <a:pPr algn="ctr"/>
              <a:r>
                <a:rPr lang="en-US" sz="1700" kern="1200">
                  <a:solidFill>
                    <a:srgbClr val="FFFF00"/>
                  </a:solidFill>
                  <a:ea typeface="ＭＳ Ｐゴシック" charset="0"/>
                  <a:cs typeface="ＭＳ Ｐゴシック" charset="0"/>
                </a:rPr>
                <a:t>oxide</a:t>
              </a:r>
            </a:p>
          </p:txBody>
        </p:sp>
        <p:sp>
          <p:nvSpPr>
            <p:cNvPr id="18" name="Line 11">
              <a:extLst>
                <a:ext uri="{FF2B5EF4-FFF2-40B4-BE49-F238E27FC236}">
                  <a16:creationId xmlns:a16="http://schemas.microsoft.com/office/drawing/2014/main" id="{AD3926F4-1232-FF4F-A02E-12C8796F7FEA}"/>
                </a:ext>
              </a:extLst>
            </p:cNvPr>
            <p:cNvSpPr>
              <a:spLocks noChangeShapeType="1"/>
            </p:cNvSpPr>
            <p:nvPr/>
          </p:nvSpPr>
          <p:spPr bwMode="auto">
            <a:xfrm flipH="1">
              <a:off x="5464969" y="1580555"/>
              <a:ext cx="405185" cy="273472"/>
            </a:xfrm>
            <a:prstGeom prst="line">
              <a:avLst/>
            </a:prstGeom>
            <a:noFill/>
            <a:ln w="25400">
              <a:solidFill>
                <a:schemeClr val="tx1"/>
              </a:solidFill>
              <a:miter lim="800000"/>
              <a:headEnd type="stealth" w="med" len="med"/>
              <a:tailEnd/>
            </a:ln>
            <a:extLst>
              <a:ext uri="{909E8E84-426E-40dd-AFC4-6F175D3DCCD1}">
                <a14:hiddenFill xmlns="" xmlns:a14="http://schemas.microsoft.com/office/drawing/2010/main">
                  <a:noFill/>
                </a14:hiddenFill>
              </a:ext>
            </a:extLst>
          </p:spPr>
          <p:txBody>
            <a:bodyPr lIns="0" tIns="0" rIns="0" bIns="0"/>
            <a:lstStyle/>
            <a:p>
              <a:endParaRPr lang="en-US" kern="1200"/>
            </a:p>
          </p:txBody>
        </p:sp>
        <p:sp>
          <p:nvSpPr>
            <p:cNvPr id="19" name="Rectangle 18">
              <a:extLst>
                <a:ext uri="{FF2B5EF4-FFF2-40B4-BE49-F238E27FC236}">
                  <a16:creationId xmlns:a16="http://schemas.microsoft.com/office/drawing/2014/main" id="{18D4DD47-C3AF-0F45-A568-042B8B450B56}"/>
                </a:ext>
              </a:extLst>
            </p:cNvPr>
            <p:cNvSpPr>
              <a:spLocks/>
            </p:cNvSpPr>
            <p:nvPr/>
          </p:nvSpPr>
          <p:spPr bwMode="auto">
            <a:xfrm>
              <a:off x="7778358" y="997476"/>
              <a:ext cx="104022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1700" kern="1200">
                  <a:solidFill>
                    <a:schemeClr val="tx1"/>
                  </a:solidFill>
                  <a:ea typeface="ＭＳ Ｐゴシック" charset="0"/>
                  <a:cs typeface="ＭＳ Ｐゴシック" charset="0"/>
                </a:rPr>
                <a:t>readout</a:t>
              </a:r>
            </a:p>
            <a:p>
              <a:pPr algn="ctr"/>
              <a:r>
                <a:rPr lang="en-US" sz="1700" kern="1200">
                  <a:solidFill>
                    <a:schemeClr val="tx1"/>
                  </a:solidFill>
                  <a:ea typeface="ＭＳ Ｐゴシック" charset="0"/>
                  <a:cs typeface="ＭＳ Ｐゴシック" charset="0"/>
                </a:rPr>
                <a:t>IC and pads</a:t>
              </a:r>
            </a:p>
          </p:txBody>
        </p:sp>
        <p:sp>
          <p:nvSpPr>
            <p:cNvPr id="20" name="Rectangle 19">
              <a:extLst>
                <a:ext uri="{FF2B5EF4-FFF2-40B4-BE49-F238E27FC236}">
                  <a16:creationId xmlns:a16="http://schemas.microsoft.com/office/drawing/2014/main" id="{72777620-2250-764F-9915-68C38CCD6E21}"/>
                </a:ext>
              </a:extLst>
            </p:cNvPr>
            <p:cNvSpPr>
              <a:spLocks/>
            </p:cNvSpPr>
            <p:nvPr/>
          </p:nvSpPr>
          <p:spPr bwMode="auto">
            <a:xfrm>
              <a:off x="5271110" y="1261750"/>
              <a:ext cx="771696"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1300" kern="1200" dirty="0">
                  <a:solidFill>
                    <a:schemeClr val="tx1"/>
                  </a:solidFill>
                  <a:ea typeface="ＭＳ Ｐゴシック" charset="0"/>
                  <a:cs typeface="ＭＳ Ｐゴシック" charset="0"/>
                </a:rPr>
                <a:t>200 micron</a:t>
              </a:r>
            </a:p>
          </p:txBody>
        </p:sp>
      </p:grpSp>
    </p:spTree>
    <p:extLst>
      <p:ext uri="{BB962C8B-B14F-4D97-AF65-F5344CB8AC3E}">
        <p14:creationId xmlns:p14="http://schemas.microsoft.com/office/powerpoint/2010/main" val="84820620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17A9A-0548-3A45-B427-3EF20C3BE1CF}"/>
              </a:ext>
            </a:extLst>
          </p:cNvPr>
          <p:cNvSpPr>
            <a:spLocks noGrp="1"/>
          </p:cNvSpPr>
          <p:nvPr>
            <p:ph type="title"/>
          </p:nvPr>
        </p:nvSpPr>
        <p:spPr/>
        <p:txBody>
          <a:bodyPr/>
          <a:lstStyle/>
          <a:p>
            <a:r>
              <a:rPr lang="en-US" dirty="0"/>
              <a:t>Substrate Engineering</a:t>
            </a:r>
          </a:p>
        </p:txBody>
      </p:sp>
      <p:sp>
        <p:nvSpPr>
          <p:cNvPr id="3" name="Content Placeholder 2">
            <a:extLst>
              <a:ext uri="{FF2B5EF4-FFF2-40B4-BE49-F238E27FC236}">
                <a16:creationId xmlns:a16="http://schemas.microsoft.com/office/drawing/2014/main" id="{911A8A6F-7AE2-6E48-A4DF-55BFFD1243F5}"/>
              </a:ext>
            </a:extLst>
          </p:cNvPr>
          <p:cNvSpPr>
            <a:spLocks noGrp="1"/>
          </p:cNvSpPr>
          <p:nvPr>
            <p:ph sz="half" idx="1"/>
          </p:nvPr>
        </p:nvSpPr>
        <p:spPr>
          <a:xfrm>
            <a:off x="20070" y="837056"/>
            <a:ext cx="5277678" cy="5334000"/>
          </a:xfrm>
        </p:spPr>
        <p:txBody>
          <a:bodyPr/>
          <a:lstStyle/>
          <a:p>
            <a:pPr marL="0" indent="0">
              <a:buNone/>
            </a:pPr>
            <a:r>
              <a:rPr lang="en-US" dirty="0"/>
              <a:t>We can now control the doping and fields deep within silicon wafers using wafer bonding and epitaxial growth. This allows us to control the internal fields and drift and amplification of charge carriers.</a:t>
            </a:r>
          </a:p>
          <a:p>
            <a:r>
              <a:rPr lang="en-US" dirty="0"/>
              <a:t>Buried layers for LGAD fabrication</a:t>
            </a:r>
          </a:p>
          <a:p>
            <a:pPr lvl="1"/>
            <a:r>
              <a:rPr lang="en-US" dirty="0"/>
              <a:t>More radiation hard and configurable</a:t>
            </a:r>
          </a:p>
          <a:p>
            <a:pPr lvl="1"/>
            <a:r>
              <a:rPr lang="en-US" dirty="0"/>
              <a:t>Control of fields</a:t>
            </a:r>
          </a:p>
          <a:p>
            <a:r>
              <a:rPr lang="en-US" dirty="0"/>
              <a:t>Bonded wafers for thick sensors</a:t>
            </a:r>
          </a:p>
          <a:p>
            <a:endParaRPr lang="en-US" dirty="0"/>
          </a:p>
        </p:txBody>
      </p:sp>
      <p:sp>
        <p:nvSpPr>
          <p:cNvPr id="4" name="Slide Number Placeholder 3">
            <a:extLst>
              <a:ext uri="{FF2B5EF4-FFF2-40B4-BE49-F238E27FC236}">
                <a16:creationId xmlns:a16="http://schemas.microsoft.com/office/drawing/2014/main" id="{23FCAC36-88D8-3D4A-83CC-9A3C78B9C098}"/>
              </a:ext>
            </a:extLst>
          </p:cNvPr>
          <p:cNvSpPr>
            <a:spLocks noGrp="1"/>
          </p:cNvSpPr>
          <p:nvPr>
            <p:ph type="sldNum" sz="quarter" idx="10"/>
          </p:nvPr>
        </p:nvSpPr>
        <p:spPr/>
        <p:txBody>
          <a:bodyPr/>
          <a:lstStyle/>
          <a:p>
            <a:fld id="{4D682954-0739-0643-8254-E7551EC1E193}" type="slidenum">
              <a:rPr lang="en-US" smtClean="0"/>
              <a:pPr/>
              <a:t>8</a:t>
            </a:fld>
            <a:endParaRPr lang="en-US"/>
          </a:p>
        </p:txBody>
      </p:sp>
      <p:sp>
        <p:nvSpPr>
          <p:cNvPr id="5" name="Footer Placeholder 4">
            <a:extLst>
              <a:ext uri="{FF2B5EF4-FFF2-40B4-BE49-F238E27FC236}">
                <a16:creationId xmlns:a16="http://schemas.microsoft.com/office/drawing/2014/main" id="{9AE2AAC7-E436-174F-8E32-A0F51CD9BDD3}"/>
              </a:ext>
            </a:extLst>
          </p:cNvPr>
          <p:cNvSpPr>
            <a:spLocks noGrp="1"/>
          </p:cNvSpPr>
          <p:nvPr>
            <p:ph type="ftr" sz="quarter" idx="11"/>
          </p:nvPr>
        </p:nvSpPr>
        <p:spPr/>
        <p:txBody>
          <a:bodyPr/>
          <a:lstStyle/>
          <a:p>
            <a:pPr>
              <a:defRPr/>
            </a:pPr>
            <a:r>
              <a:rPr lang="en-US"/>
              <a:t>Ronald Lipton, Snowmass 2020</a:t>
            </a:r>
            <a:endParaRPr lang="en-US" dirty="0"/>
          </a:p>
        </p:txBody>
      </p:sp>
      <p:pic>
        <p:nvPicPr>
          <p:cNvPr id="7" name="Picture 6" descr="A screenshot of a video game&#10;&#10;Description automatically generated">
            <a:extLst>
              <a:ext uri="{FF2B5EF4-FFF2-40B4-BE49-F238E27FC236}">
                <a16:creationId xmlns:a16="http://schemas.microsoft.com/office/drawing/2014/main" id="{86969160-9C47-6E48-8B1A-4DC4622E03AB}"/>
              </a:ext>
            </a:extLst>
          </p:cNvPr>
          <p:cNvPicPr>
            <a:picLocks noChangeAspect="1"/>
          </p:cNvPicPr>
          <p:nvPr/>
        </p:nvPicPr>
        <p:blipFill>
          <a:blip r:embed="rId2"/>
          <a:stretch>
            <a:fillRect/>
          </a:stretch>
        </p:blipFill>
        <p:spPr>
          <a:xfrm>
            <a:off x="82325" y="4035286"/>
            <a:ext cx="5195353" cy="1985658"/>
          </a:xfrm>
          <a:prstGeom prst="rect">
            <a:avLst/>
          </a:prstGeom>
        </p:spPr>
      </p:pic>
      <p:sp>
        <p:nvSpPr>
          <p:cNvPr id="8" name="TextBox 7">
            <a:extLst>
              <a:ext uri="{FF2B5EF4-FFF2-40B4-BE49-F238E27FC236}">
                <a16:creationId xmlns:a16="http://schemas.microsoft.com/office/drawing/2014/main" id="{4E1C6B69-F09A-EF4D-8CD9-5AFC4949653A}"/>
              </a:ext>
            </a:extLst>
          </p:cNvPr>
          <p:cNvSpPr txBox="1"/>
          <p:nvPr/>
        </p:nvSpPr>
        <p:spPr>
          <a:xfrm>
            <a:off x="5360003" y="4612616"/>
            <a:ext cx="3031435" cy="830997"/>
          </a:xfrm>
          <a:prstGeom prst="rect">
            <a:avLst/>
          </a:prstGeom>
          <a:noFill/>
        </p:spPr>
        <p:txBody>
          <a:bodyPr wrap="square" rtlCol="0">
            <a:spAutoFit/>
          </a:bodyPr>
          <a:lstStyle/>
          <a:p>
            <a:r>
              <a:rPr lang="en-US" sz="1600" dirty="0"/>
              <a:t>Double junction LGAD </a:t>
            </a:r>
            <a:br>
              <a:rPr lang="en-US" sz="1600" dirty="0"/>
            </a:br>
            <a:r>
              <a:rPr lang="en-US" sz="1600" dirty="0"/>
              <a:t>RD50 2020 - </a:t>
            </a:r>
            <a:r>
              <a:rPr lang="en-US" sz="1600" dirty="0" err="1"/>
              <a:t>Yuzhan</a:t>
            </a:r>
            <a:r>
              <a:rPr lang="en-US" sz="1600" dirty="0"/>
              <a:t> Zhao University of </a:t>
            </a:r>
            <a:r>
              <a:rPr lang="en-US" sz="1600" dirty="0" err="1"/>
              <a:t>California,Santa</a:t>
            </a:r>
            <a:r>
              <a:rPr lang="en-US" sz="1600" dirty="0"/>
              <a:t> Cruz</a:t>
            </a:r>
          </a:p>
        </p:txBody>
      </p:sp>
      <p:pic>
        <p:nvPicPr>
          <p:cNvPr id="9" name="Picture 8" descr="A screenshot of a computer&#10;&#10;Description automatically generated">
            <a:extLst>
              <a:ext uri="{FF2B5EF4-FFF2-40B4-BE49-F238E27FC236}">
                <a16:creationId xmlns:a16="http://schemas.microsoft.com/office/drawing/2014/main" id="{A9F85CD4-8507-3441-9F5E-A68C62995078}"/>
              </a:ext>
            </a:extLst>
          </p:cNvPr>
          <p:cNvPicPr>
            <a:picLocks noChangeAspect="1"/>
          </p:cNvPicPr>
          <p:nvPr/>
        </p:nvPicPr>
        <p:blipFill rotWithShape="1">
          <a:blip r:embed="rId3"/>
          <a:srcRect l="7473" t="8250" r="4146" b="7558"/>
          <a:stretch/>
        </p:blipFill>
        <p:spPr>
          <a:xfrm>
            <a:off x="5284643" y="1282042"/>
            <a:ext cx="3859357" cy="2199861"/>
          </a:xfrm>
          <a:prstGeom prst="rect">
            <a:avLst/>
          </a:prstGeom>
        </p:spPr>
      </p:pic>
      <p:sp>
        <p:nvSpPr>
          <p:cNvPr id="10" name="TextBox 9">
            <a:extLst>
              <a:ext uri="{FF2B5EF4-FFF2-40B4-BE49-F238E27FC236}">
                <a16:creationId xmlns:a16="http://schemas.microsoft.com/office/drawing/2014/main" id="{A3BB3E91-6F7B-3845-B3ED-4C91A891C06A}"/>
              </a:ext>
            </a:extLst>
          </p:cNvPr>
          <p:cNvSpPr txBox="1"/>
          <p:nvPr/>
        </p:nvSpPr>
        <p:spPr>
          <a:xfrm>
            <a:off x="6154062" y="938210"/>
            <a:ext cx="2120517" cy="584775"/>
          </a:xfrm>
          <a:prstGeom prst="rect">
            <a:avLst/>
          </a:prstGeom>
          <a:noFill/>
        </p:spPr>
        <p:txBody>
          <a:bodyPr wrap="none" rtlCol="0">
            <a:spAutoFit/>
          </a:bodyPr>
          <a:lstStyle/>
          <a:p>
            <a:r>
              <a:rPr lang="en-US" sz="1600" dirty="0"/>
              <a:t>Buried layer LGAD</a:t>
            </a:r>
          </a:p>
          <a:p>
            <a:r>
              <a:rPr lang="en-US" sz="1600" dirty="0"/>
              <a:t>being fabricated at BNL</a:t>
            </a:r>
          </a:p>
        </p:txBody>
      </p:sp>
      <p:sp>
        <p:nvSpPr>
          <p:cNvPr id="11" name="TextBox 10">
            <a:extLst>
              <a:ext uri="{FF2B5EF4-FFF2-40B4-BE49-F238E27FC236}">
                <a16:creationId xmlns:a16="http://schemas.microsoft.com/office/drawing/2014/main" id="{0474D1F8-A005-8148-94DE-7541ADC30AAF}"/>
              </a:ext>
            </a:extLst>
          </p:cNvPr>
          <p:cNvSpPr txBox="1"/>
          <p:nvPr/>
        </p:nvSpPr>
        <p:spPr>
          <a:xfrm>
            <a:off x="6875720" y="2525720"/>
            <a:ext cx="2171300" cy="338554"/>
          </a:xfrm>
          <a:prstGeom prst="rect">
            <a:avLst/>
          </a:prstGeom>
          <a:noFill/>
        </p:spPr>
        <p:txBody>
          <a:bodyPr wrap="none" rtlCol="0">
            <a:spAutoFit/>
          </a:bodyPr>
          <a:lstStyle/>
          <a:p>
            <a:r>
              <a:rPr lang="en-US" sz="1600" dirty="0">
                <a:solidFill>
                  <a:srgbClr val="FFFF00"/>
                </a:solidFill>
              </a:rPr>
              <a:t>Bonded wafer substrate</a:t>
            </a:r>
          </a:p>
        </p:txBody>
      </p:sp>
      <p:sp>
        <p:nvSpPr>
          <p:cNvPr id="12" name="TextBox 11">
            <a:extLst>
              <a:ext uri="{FF2B5EF4-FFF2-40B4-BE49-F238E27FC236}">
                <a16:creationId xmlns:a16="http://schemas.microsoft.com/office/drawing/2014/main" id="{3CAE2CCC-3BE0-3546-8256-55C87B93E4C7}"/>
              </a:ext>
            </a:extLst>
          </p:cNvPr>
          <p:cNvSpPr txBox="1"/>
          <p:nvPr/>
        </p:nvSpPr>
        <p:spPr>
          <a:xfrm>
            <a:off x="7791001" y="1724776"/>
            <a:ext cx="1332929" cy="338554"/>
          </a:xfrm>
          <a:prstGeom prst="rect">
            <a:avLst/>
          </a:prstGeom>
          <a:noFill/>
        </p:spPr>
        <p:txBody>
          <a:bodyPr wrap="none" rtlCol="0">
            <a:spAutoFit/>
          </a:bodyPr>
          <a:lstStyle/>
          <a:p>
            <a:r>
              <a:rPr lang="en-US" sz="1600" dirty="0">
                <a:solidFill>
                  <a:srgbClr val="FFFF00"/>
                </a:solidFill>
              </a:rPr>
              <a:t>Epitaxial layer</a:t>
            </a:r>
          </a:p>
        </p:txBody>
      </p:sp>
      <p:sp>
        <p:nvSpPr>
          <p:cNvPr id="13" name="TextBox 12">
            <a:extLst>
              <a:ext uri="{FF2B5EF4-FFF2-40B4-BE49-F238E27FC236}">
                <a16:creationId xmlns:a16="http://schemas.microsoft.com/office/drawing/2014/main" id="{BC36EB23-905B-A34D-B6B1-1CC13A75451D}"/>
              </a:ext>
            </a:extLst>
          </p:cNvPr>
          <p:cNvSpPr txBox="1"/>
          <p:nvPr/>
        </p:nvSpPr>
        <p:spPr>
          <a:xfrm>
            <a:off x="5284643" y="2004088"/>
            <a:ext cx="1871282" cy="338554"/>
          </a:xfrm>
          <a:prstGeom prst="rect">
            <a:avLst/>
          </a:prstGeom>
          <a:noFill/>
        </p:spPr>
        <p:txBody>
          <a:bodyPr wrap="none" rtlCol="0">
            <a:spAutoFit/>
          </a:bodyPr>
          <a:lstStyle/>
          <a:p>
            <a:r>
              <a:rPr lang="en-US" sz="1600" dirty="0">
                <a:solidFill>
                  <a:srgbClr val="FFFF00"/>
                </a:solidFill>
              </a:rPr>
              <a:t>implanted gain layer</a:t>
            </a:r>
          </a:p>
        </p:txBody>
      </p:sp>
      <p:sp>
        <p:nvSpPr>
          <p:cNvPr id="14" name="TextBox 13">
            <a:extLst>
              <a:ext uri="{FF2B5EF4-FFF2-40B4-BE49-F238E27FC236}">
                <a16:creationId xmlns:a16="http://schemas.microsoft.com/office/drawing/2014/main" id="{1306107E-61BA-0248-9F51-B39FC9161D58}"/>
              </a:ext>
            </a:extLst>
          </p:cNvPr>
          <p:cNvSpPr txBox="1"/>
          <p:nvPr/>
        </p:nvSpPr>
        <p:spPr>
          <a:xfrm>
            <a:off x="5542853" y="1533030"/>
            <a:ext cx="1162498" cy="338554"/>
          </a:xfrm>
          <a:prstGeom prst="rect">
            <a:avLst/>
          </a:prstGeom>
          <a:noFill/>
        </p:spPr>
        <p:txBody>
          <a:bodyPr wrap="none" rtlCol="0">
            <a:spAutoFit/>
          </a:bodyPr>
          <a:lstStyle/>
          <a:p>
            <a:r>
              <a:rPr lang="en-US" sz="1600" dirty="0"/>
              <a:t>AC coupling</a:t>
            </a:r>
          </a:p>
        </p:txBody>
      </p:sp>
      <p:sp>
        <p:nvSpPr>
          <p:cNvPr id="15" name="TextBox 14">
            <a:extLst>
              <a:ext uri="{FF2B5EF4-FFF2-40B4-BE49-F238E27FC236}">
                <a16:creationId xmlns:a16="http://schemas.microsoft.com/office/drawing/2014/main" id="{B4EF93D3-30A3-5D46-98AA-76BF14D45BED}"/>
              </a:ext>
            </a:extLst>
          </p:cNvPr>
          <p:cNvSpPr txBox="1"/>
          <p:nvPr/>
        </p:nvSpPr>
        <p:spPr>
          <a:xfrm>
            <a:off x="6421597" y="3452163"/>
            <a:ext cx="1239442" cy="338554"/>
          </a:xfrm>
          <a:prstGeom prst="rect">
            <a:avLst/>
          </a:prstGeom>
          <a:noFill/>
        </p:spPr>
        <p:txBody>
          <a:bodyPr wrap="none" rtlCol="0">
            <a:spAutoFit/>
          </a:bodyPr>
          <a:lstStyle/>
          <a:p>
            <a:r>
              <a:rPr lang="en-US" sz="1600" dirty="0"/>
              <a:t>Electric Field</a:t>
            </a:r>
          </a:p>
        </p:txBody>
      </p:sp>
    </p:spTree>
    <p:extLst>
      <p:ext uri="{BB962C8B-B14F-4D97-AF65-F5344CB8AC3E}">
        <p14:creationId xmlns:p14="http://schemas.microsoft.com/office/powerpoint/2010/main" val="184089234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2C3AA-0015-CC40-95A3-F51A785778DC}"/>
              </a:ext>
            </a:extLst>
          </p:cNvPr>
          <p:cNvSpPr>
            <a:spLocks noGrp="1"/>
          </p:cNvSpPr>
          <p:nvPr>
            <p:ph type="title"/>
          </p:nvPr>
        </p:nvSpPr>
        <p:spPr/>
        <p:txBody>
          <a:bodyPr/>
          <a:lstStyle/>
          <a:p>
            <a:r>
              <a:rPr lang="en-US" dirty="0"/>
              <a:t>Applications – Induced currents</a:t>
            </a:r>
          </a:p>
        </p:txBody>
      </p:sp>
      <p:sp>
        <p:nvSpPr>
          <p:cNvPr id="3" name="Content Placeholder 2">
            <a:extLst>
              <a:ext uri="{FF2B5EF4-FFF2-40B4-BE49-F238E27FC236}">
                <a16:creationId xmlns:a16="http://schemas.microsoft.com/office/drawing/2014/main" id="{B904228D-8E53-8847-938E-3FCCE1DB5E24}"/>
              </a:ext>
            </a:extLst>
          </p:cNvPr>
          <p:cNvSpPr>
            <a:spLocks noGrp="1"/>
          </p:cNvSpPr>
          <p:nvPr>
            <p:ph sz="half" idx="1"/>
          </p:nvPr>
        </p:nvSpPr>
        <p:spPr>
          <a:xfrm>
            <a:off x="76199" y="856775"/>
            <a:ext cx="7040217" cy="2850521"/>
          </a:xfrm>
        </p:spPr>
        <p:txBody>
          <a:bodyPr/>
          <a:lstStyle/>
          <a:p>
            <a:pPr marL="0" indent="0">
              <a:buNone/>
            </a:pPr>
            <a:r>
              <a:rPr lang="en-US" dirty="0"/>
              <a:t>3D allows for small pixels with small associated load capacitance. Small pixels with ~25x smaller capacitance should have similar timing performance to LGADs.</a:t>
            </a:r>
          </a:p>
          <a:p>
            <a:r>
              <a:rPr lang="en-US" dirty="0"/>
              <a:t>Should be more radiation hard, but more power with denser electronics</a:t>
            </a:r>
          </a:p>
          <a:p>
            <a:pPr marL="0" indent="0">
              <a:buNone/>
            </a:pPr>
            <a:r>
              <a:rPr lang="en-US" dirty="0"/>
              <a:t>The current pulse reflects charge motion deep in the detector</a:t>
            </a:r>
          </a:p>
          <a:p>
            <a:r>
              <a:rPr lang="en-US" dirty="0"/>
              <a:t>Can use the current pulse to measure track angle, depth of charge deposition</a:t>
            </a:r>
          </a:p>
          <a:p>
            <a:r>
              <a:rPr lang="en-US" dirty="0"/>
              <a:t>Depends sensitively on the “weighting field”</a:t>
            </a:r>
          </a:p>
        </p:txBody>
      </p:sp>
      <p:sp>
        <p:nvSpPr>
          <p:cNvPr id="4" name="Slide Number Placeholder 3">
            <a:extLst>
              <a:ext uri="{FF2B5EF4-FFF2-40B4-BE49-F238E27FC236}">
                <a16:creationId xmlns:a16="http://schemas.microsoft.com/office/drawing/2014/main" id="{8AF26473-203F-AB43-8547-B1AE0302A6DF}"/>
              </a:ext>
            </a:extLst>
          </p:cNvPr>
          <p:cNvSpPr>
            <a:spLocks noGrp="1"/>
          </p:cNvSpPr>
          <p:nvPr>
            <p:ph type="sldNum" sz="quarter" idx="10"/>
          </p:nvPr>
        </p:nvSpPr>
        <p:spPr/>
        <p:txBody>
          <a:bodyPr/>
          <a:lstStyle/>
          <a:p>
            <a:fld id="{4D682954-0739-0643-8254-E7551EC1E193}" type="slidenum">
              <a:rPr lang="en-US" smtClean="0"/>
              <a:pPr/>
              <a:t>9</a:t>
            </a:fld>
            <a:endParaRPr lang="en-US"/>
          </a:p>
        </p:txBody>
      </p:sp>
      <p:sp>
        <p:nvSpPr>
          <p:cNvPr id="5" name="Footer Placeholder 4">
            <a:extLst>
              <a:ext uri="{FF2B5EF4-FFF2-40B4-BE49-F238E27FC236}">
                <a16:creationId xmlns:a16="http://schemas.microsoft.com/office/drawing/2014/main" id="{71836BEA-3AFD-714E-A2DC-9C6899673F34}"/>
              </a:ext>
            </a:extLst>
          </p:cNvPr>
          <p:cNvSpPr>
            <a:spLocks noGrp="1"/>
          </p:cNvSpPr>
          <p:nvPr>
            <p:ph type="ftr" sz="quarter" idx="11"/>
          </p:nvPr>
        </p:nvSpPr>
        <p:spPr/>
        <p:txBody>
          <a:bodyPr/>
          <a:lstStyle/>
          <a:p>
            <a:pPr>
              <a:defRPr/>
            </a:pPr>
            <a:r>
              <a:rPr lang="en-US"/>
              <a:t>Ronald Lipton, Snowmass 2020</a:t>
            </a:r>
            <a:endParaRPr lang="en-US" dirty="0"/>
          </a:p>
        </p:txBody>
      </p:sp>
      <p:pic>
        <p:nvPicPr>
          <p:cNvPr id="6" name="Picture 5">
            <a:extLst>
              <a:ext uri="{FF2B5EF4-FFF2-40B4-BE49-F238E27FC236}">
                <a16:creationId xmlns:a16="http://schemas.microsoft.com/office/drawing/2014/main" id="{B7E8DF43-DF29-8C46-AC71-9FB2225355A0}"/>
              </a:ext>
            </a:extLst>
          </p:cNvPr>
          <p:cNvPicPr>
            <a:picLocks noChangeAspect="1"/>
          </p:cNvPicPr>
          <p:nvPr/>
        </p:nvPicPr>
        <p:blipFill>
          <a:blip r:embed="rId2"/>
          <a:stretch>
            <a:fillRect/>
          </a:stretch>
        </p:blipFill>
        <p:spPr>
          <a:xfrm>
            <a:off x="6791566" y="0"/>
            <a:ext cx="1998870" cy="814924"/>
          </a:xfrm>
          <a:prstGeom prst="rect">
            <a:avLst/>
          </a:prstGeom>
        </p:spPr>
      </p:pic>
      <p:pic>
        <p:nvPicPr>
          <p:cNvPr id="7" name="Picture 6">
            <a:extLst>
              <a:ext uri="{FF2B5EF4-FFF2-40B4-BE49-F238E27FC236}">
                <a16:creationId xmlns:a16="http://schemas.microsoft.com/office/drawing/2014/main" id="{28A0BB28-1F09-F443-B94A-07580BBE5B52}"/>
              </a:ext>
            </a:extLst>
          </p:cNvPr>
          <p:cNvPicPr>
            <a:picLocks noChangeAspect="1"/>
          </p:cNvPicPr>
          <p:nvPr/>
        </p:nvPicPr>
        <p:blipFill>
          <a:blip r:embed="rId3"/>
          <a:stretch>
            <a:fillRect/>
          </a:stretch>
        </p:blipFill>
        <p:spPr>
          <a:xfrm>
            <a:off x="7188080" y="818125"/>
            <a:ext cx="1045834" cy="830281"/>
          </a:xfrm>
          <a:prstGeom prst="rect">
            <a:avLst/>
          </a:prstGeom>
        </p:spPr>
      </p:pic>
      <p:pic>
        <p:nvPicPr>
          <p:cNvPr id="8" name="Picture 7">
            <a:extLst>
              <a:ext uri="{FF2B5EF4-FFF2-40B4-BE49-F238E27FC236}">
                <a16:creationId xmlns:a16="http://schemas.microsoft.com/office/drawing/2014/main" id="{D5DBA8EF-3D9C-4241-A24C-B422AE847233}"/>
              </a:ext>
            </a:extLst>
          </p:cNvPr>
          <p:cNvPicPr>
            <a:picLocks noChangeAspect="1"/>
          </p:cNvPicPr>
          <p:nvPr/>
        </p:nvPicPr>
        <p:blipFill>
          <a:blip r:embed="rId4"/>
          <a:stretch>
            <a:fillRect/>
          </a:stretch>
        </p:blipFill>
        <p:spPr>
          <a:xfrm>
            <a:off x="7014594" y="1648406"/>
            <a:ext cx="1392806" cy="915041"/>
          </a:xfrm>
          <a:prstGeom prst="rect">
            <a:avLst/>
          </a:prstGeom>
        </p:spPr>
      </p:pic>
      <p:pic>
        <p:nvPicPr>
          <p:cNvPr id="9" name="Picture 8">
            <a:extLst>
              <a:ext uri="{FF2B5EF4-FFF2-40B4-BE49-F238E27FC236}">
                <a16:creationId xmlns:a16="http://schemas.microsoft.com/office/drawing/2014/main" id="{41D12032-1AA0-5F42-9E18-71224E75505B}"/>
              </a:ext>
            </a:extLst>
          </p:cNvPr>
          <p:cNvPicPr>
            <a:picLocks noChangeAspect="1"/>
          </p:cNvPicPr>
          <p:nvPr/>
        </p:nvPicPr>
        <p:blipFill>
          <a:blip r:embed="rId5"/>
          <a:stretch>
            <a:fillRect/>
          </a:stretch>
        </p:blipFill>
        <p:spPr>
          <a:xfrm>
            <a:off x="7188080" y="3076347"/>
            <a:ext cx="1621782" cy="915042"/>
          </a:xfrm>
          <a:prstGeom prst="rect">
            <a:avLst/>
          </a:prstGeom>
        </p:spPr>
      </p:pic>
      <p:pic>
        <p:nvPicPr>
          <p:cNvPr id="11" name="Picture 10">
            <a:extLst>
              <a:ext uri="{FF2B5EF4-FFF2-40B4-BE49-F238E27FC236}">
                <a16:creationId xmlns:a16="http://schemas.microsoft.com/office/drawing/2014/main" id="{C6B53FE7-86AD-204F-8B8C-52B1A17C3A6C}"/>
              </a:ext>
            </a:extLst>
          </p:cNvPr>
          <p:cNvPicPr>
            <a:picLocks noChangeAspect="1"/>
          </p:cNvPicPr>
          <p:nvPr/>
        </p:nvPicPr>
        <p:blipFill>
          <a:blip r:embed="rId6"/>
          <a:stretch>
            <a:fillRect/>
          </a:stretch>
        </p:blipFill>
        <p:spPr>
          <a:xfrm>
            <a:off x="4472609" y="4146612"/>
            <a:ext cx="4449141" cy="2711388"/>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96CCE9A3-9641-FB40-B535-D12AF33501BA}"/>
              </a:ext>
            </a:extLst>
          </p:cNvPr>
          <p:cNvPicPr>
            <a:picLocks noChangeAspect="1"/>
          </p:cNvPicPr>
          <p:nvPr/>
        </p:nvPicPr>
        <p:blipFill>
          <a:blip r:embed="rId7"/>
          <a:stretch>
            <a:fillRect/>
          </a:stretch>
        </p:blipFill>
        <p:spPr>
          <a:xfrm>
            <a:off x="531744" y="3902352"/>
            <a:ext cx="3940865" cy="2955648"/>
          </a:xfrm>
          <a:prstGeom prst="rect">
            <a:avLst/>
          </a:prstGeom>
        </p:spPr>
      </p:pic>
    </p:spTree>
    <p:extLst>
      <p:ext uri="{BB962C8B-B14F-4D97-AF65-F5344CB8AC3E}">
        <p14:creationId xmlns:p14="http://schemas.microsoft.com/office/powerpoint/2010/main" val="662301455"/>
      </p:ext>
    </p:extLst>
  </p:cSld>
  <p:clrMapOvr>
    <a:masterClrMapping/>
  </p:clrMapOvr>
  <p:transition/>
</p:sld>
</file>

<file path=ppt/theme/theme1.xml><?xml version="1.0" encoding="utf-8"?>
<a:theme xmlns:a="http://schemas.openxmlformats.org/drawingml/2006/main" name="Fermilab_PPT_090915">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26026</TotalTime>
  <Words>1341</Words>
  <Application>Microsoft Macintosh PowerPoint</Application>
  <PresentationFormat>On-screen Show (4:3)</PresentationFormat>
  <Paragraphs>200</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Helvetica</vt:lpstr>
      <vt:lpstr>Fermilab_PPT_090915</vt:lpstr>
      <vt:lpstr>PowerPoint Presentation</vt:lpstr>
      <vt:lpstr>Future Tracking Detector Commandments</vt:lpstr>
      <vt:lpstr>The Technological Roadmap</vt:lpstr>
      <vt:lpstr>3D Integration</vt:lpstr>
      <vt:lpstr>Possibilities and Challenges</vt:lpstr>
      <vt:lpstr>Applications – 3D SIPM</vt:lpstr>
      <vt:lpstr>Applications  - Edgeless array</vt:lpstr>
      <vt:lpstr>Substrate Engineering</vt:lpstr>
      <vt:lpstr>Applications – Induced currents</vt:lpstr>
      <vt:lpstr>Applications – Double Sided LGAD</vt:lpstr>
      <vt:lpstr>Double Sided LGAD Simulation</vt:lpstr>
      <vt:lpstr>Implementation</vt:lpstr>
      <vt:lpstr>Application – 3D CAMS for trigger</vt:lpstr>
      <vt:lpstr>2.5D &amp; Chiplets</vt:lpstr>
      <vt:lpstr>Access and Comments</vt:lpstr>
      <vt:lpstr>Conclusions</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Rebecca Lipton</cp:lastModifiedBy>
  <cp:revision>592</cp:revision>
  <cp:lastPrinted>2020-07-23T17:40:29Z</cp:lastPrinted>
  <dcterms:created xsi:type="dcterms:W3CDTF">2014-01-03T20:18:13Z</dcterms:created>
  <dcterms:modified xsi:type="dcterms:W3CDTF">2020-08-13T16:37:12Z</dcterms:modified>
</cp:coreProperties>
</file>