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fdc37ef86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fdc37ef8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fdc37ef86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fdc37ef86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fdc37ef86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fdc37ef86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fdc37ef86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8fdc37ef86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fdc37ef86_0_2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8fdc37ef86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8fdc37ef86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8fdc37ef86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8fdc37ef86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8fdc37ef86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8fdc37ef86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8fdc37ef86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9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10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Darshan+CMS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HEP-CCE IOS meeting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8/12/20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overview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401900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</a:t>
            </a:r>
            <a:r>
              <a:rPr lang="en" sz="1500"/>
              <a:t> 1</a:t>
            </a:r>
            <a:endParaRPr sz="1500"/>
          </a:p>
        </p:txBody>
      </p:sp>
      <p:sp>
        <p:nvSpPr>
          <p:cNvPr id="142" name="Google Shape;142;p14"/>
          <p:cNvSpPr/>
          <p:nvPr/>
        </p:nvSpPr>
        <p:spPr>
          <a:xfrm>
            <a:off x="672675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</a:rPr>
              <a:t>?</a:t>
            </a:r>
            <a:endParaRPr b="1" sz="3000">
              <a:solidFill>
                <a:schemeClr val="lt1"/>
              </a:solidFill>
            </a:endParaRPr>
          </a:p>
        </p:txBody>
      </p:sp>
      <p:sp>
        <p:nvSpPr>
          <p:cNvPr id="143" name="Google Shape;143;p14"/>
          <p:cNvSpPr/>
          <p:nvPr/>
        </p:nvSpPr>
        <p:spPr>
          <a:xfrm>
            <a:off x="1609359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4"/>
          <p:cNvSpPr/>
          <p:nvPr/>
        </p:nvSpPr>
        <p:spPr>
          <a:xfrm>
            <a:off x="2546044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45" name="Google Shape;145;p14"/>
          <p:cNvSpPr/>
          <p:nvPr/>
        </p:nvSpPr>
        <p:spPr>
          <a:xfrm>
            <a:off x="4419413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146" name="Google Shape;146;p14"/>
          <p:cNvSpPr/>
          <p:nvPr/>
        </p:nvSpPr>
        <p:spPr>
          <a:xfrm>
            <a:off x="6292781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147" name="Google Shape;147;p14"/>
          <p:cNvSpPr/>
          <p:nvPr/>
        </p:nvSpPr>
        <p:spPr>
          <a:xfrm>
            <a:off x="8166150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148" name="Google Shape;148;p14"/>
          <p:cNvSpPr/>
          <p:nvPr/>
        </p:nvSpPr>
        <p:spPr>
          <a:xfrm>
            <a:off x="3482728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4"/>
          <p:cNvSpPr/>
          <p:nvPr/>
        </p:nvSpPr>
        <p:spPr>
          <a:xfrm>
            <a:off x="5356097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4"/>
          <p:cNvSpPr/>
          <p:nvPr/>
        </p:nvSpPr>
        <p:spPr>
          <a:xfrm>
            <a:off x="7229466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4"/>
          <p:cNvSpPr txBox="1"/>
          <p:nvPr>
            <p:ph idx="1" type="body"/>
          </p:nvPr>
        </p:nvSpPr>
        <p:spPr>
          <a:xfrm>
            <a:off x="3275275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</a:t>
            </a:r>
            <a:r>
              <a:rPr lang="en" sz="1500"/>
              <a:t> 2</a:t>
            </a:r>
            <a:endParaRPr sz="1500"/>
          </a:p>
        </p:txBody>
      </p:sp>
      <p:sp>
        <p:nvSpPr>
          <p:cNvPr id="152" name="Google Shape;152;p14"/>
          <p:cNvSpPr txBox="1"/>
          <p:nvPr>
            <p:ph idx="1" type="body"/>
          </p:nvPr>
        </p:nvSpPr>
        <p:spPr>
          <a:xfrm>
            <a:off x="5148650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</a:t>
            </a:r>
            <a:r>
              <a:rPr lang="en" sz="1500"/>
              <a:t> 3</a:t>
            </a:r>
            <a:endParaRPr sz="1500"/>
          </a:p>
        </p:txBody>
      </p:sp>
      <p:sp>
        <p:nvSpPr>
          <p:cNvPr id="153" name="Google Shape;153;p14"/>
          <p:cNvSpPr txBox="1"/>
          <p:nvPr>
            <p:ph idx="1" type="body"/>
          </p:nvPr>
        </p:nvSpPr>
        <p:spPr>
          <a:xfrm>
            <a:off x="7022025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</a:t>
            </a:r>
            <a:r>
              <a:rPr lang="en" sz="1500"/>
              <a:t> 4</a:t>
            </a:r>
            <a:endParaRPr sz="1500"/>
          </a:p>
        </p:txBody>
      </p:sp>
      <p:cxnSp>
        <p:nvCxnSpPr>
          <p:cNvPr id="154" name="Google Shape;154;p14"/>
          <p:cNvCxnSpPr>
            <a:stCxn id="142" idx="3"/>
            <a:endCxn id="143" idx="2"/>
          </p:cNvCxnSpPr>
          <p:nvPr/>
        </p:nvCxnSpPr>
        <p:spPr>
          <a:xfrm>
            <a:off x="1129875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p14"/>
          <p:cNvCxnSpPr>
            <a:stCxn id="143" idx="6"/>
            <a:endCxn id="144" idx="1"/>
          </p:cNvCxnSpPr>
          <p:nvPr/>
        </p:nvCxnSpPr>
        <p:spPr>
          <a:xfrm>
            <a:off x="2066559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6" name="Google Shape;156;p14"/>
          <p:cNvCxnSpPr>
            <a:stCxn id="144" idx="3"/>
            <a:endCxn id="148" idx="2"/>
          </p:cNvCxnSpPr>
          <p:nvPr/>
        </p:nvCxnSpPr>
        <p:spPr>
          <a:xfrm>
            <a:off x="3003244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7" name="Google Shape;157;p14"/>
          <p:cNvCxnSpPr>
            <a:stCxn id="148" idx="6"/>
            <a:endCxn id="145" idx="1"/>
          </p:cNvCxnSpPr>
          <p:nvPr/>
        </p:nvCxnSpPr>
        <p:spPr>
          <a:xfrm>
            <a:off x="3939928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14"/>
          <p:cNvCxnSpPr>
            <a:stCxn id="145" idx="3"/>
            <a:endCxn id="149" idx="2"/>
          </p:cNvCxnSpPr>
          <p:nvPr/>
        </p:nvCxnSpPr>
        <p:spPr>
          <a:xfrm>
            <a:off x="4876613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" name="Google Shape;159;p14"/>
          <p:cNvCxnSpPr>
            <a:stCxn id="149" idx="6"/>
            <a:endCxn id="146" idx="1"/>
          </p:cNvCxnSpPr>
          <p:nvPr/>
        </p:nvCxnSpPr>
        <p:spPr>
          <a:xfrm>
            <a:off x="5813297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0" name="Google Shape;160;p14"/>
          <p:cNvCxnSpPr>
            <a:stCxn id="146" idx="3"/>
            <a:endCxn id="150" idx="2"/>
          </p:cNvCxnSpPr>
          <p:nvPr/>
        </p:nvCxnSpPr>
        <p:spPr>
          <a:xfrm>
            <a:off x="6749981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14"/>
          <p:cNvCxnSpPr>
            <a:stCxn id="150" idx="6"/>
            <a:endCxn id="147" idx="1"/>
          </p:cNvCxnSpPr>
          <p:nvPr/>
        </p:nvCxnSpPr>
        <p:spPr>
          <a:xfrm>
            <a:off x="7686666" y="2759350"/>
            <a:ext cx="47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I/O: Steps 1 &amp; 2</a:t>
            </a:r>
            <a:endParaRPr/>
          </a:p>
        </p:txBody>
      </p:sp>
      <p:sp>
        <p:nvSpPr>
          <p:cNvPr id="167" name="Google Shape;167;p15"/>
          <p:cNvSpPr txBox="1"/>
          <p:nvPr>
            <p:ph idx="1" type="body"/>
          </p:nvPr>
        </p:nvSpPr>
        <p:spPr>
          <a:xfrm>
            <a:off x="5043392" y="1046425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1</a:t>
            </a:r>
            <a:endParaRPr sz="1500"/>
          </a:p>
        </p:txBody>
      </p:sp>
      <p:grpSp>
        <p:nvGrpSpPr>
          <p:cNvPr id="168" name="Google Shape;168;p15"/>
          <p:cNvGrpSpPr/>
          <p:nvPr/>
        </p:nvGrpSpPr>
        <p:grpSpPr>
          <a:xfrm>
            <a:off x="3193709" y="1452284"/>
            <a:ext cx="2568546" cy="569400"/>
            <a:chOff x="4626272" y="2112434"/>
            <a:chExt cx="2568546" cy="569400"/>
          </a:xfrm>
        </p:grpSpPr>
        <p:sp>
          <p:nvSpPr>
            <p:cNvPr id="169" name="Google Shape;169;p15"/>
            <p:cNvSpPr/>
            <p:nvPr/>
          </p:nvSpPr>
          <p:spPr>
            <a:xfrm>
              <a:off x="4626272" y="2112434"/>
              <a:ext cx="570300" cy="569400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3000">
                  <a:solidFill>
                    <a:schemeClr val="lt1"/>
                  </a:solidFill>
                </a:rPr>
                <a:t>?</a:t>
              </a:r>
              <a:endParaRPr b="1" sz="3000">
                <a:solidFill>
                  <a:schemeClr val="lt1"/>
                </a:solidFill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6624518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71" name="Google Shape;171;p15"/>
          <p:cNvCxnSpPr>
            <a:stCxn id="169" idx="3"/>
            <a:endCxn id="170" idx="2"/>
          </p:cNvCxnSpPr>
          <p:nvPr/>
        </p:nvCxnSpPr>
        <p:spPr>
          <a:xfrm>
            <a:off x="3764009" y="173698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2" name="Google Shape;172;p15"/>
          <p:cNvSpPr txBox="1"/>
          <p:nvPr/>
        </p:nvSpPr>
        <p:spPr>
          <a:xfrm>
            <a:off x="2436600" y="2505300"/>
            <a:ext cx="42708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Did not see any sizeable input files being used by Step 1 (nothing greater than 1 MB of reads) -- is that expected? </a:t>
            </a:r>
            <a:endParaRPr sz="15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" name="Google Shape;177;p16"/>
          <p:cNvCxnSpPr/>
          <p:nvPr/>
        </p:nvCxnSpPr>
        <p:spPr>
          <a:xfrm rot="10800000">
            <a:off x="4571250" y="1107338"/>
            <a:ext cx="7200" cy="365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78" name="Google Shape;178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I/O: Steps 1 &amp; 2</a:t>
            </a:r>
            <a:endParaRPr/>
          </a:p>
        </p:txBody>
      </p:sp>
      <p:sp>
        <p:nvSpPr>
          <p:cNvPr id="179" name="Google Shape;179;p16"/>
          <p:cNvSpPr txBox="1"/>
          <p:nvPr>
            <p:ph idx="1" type="body"/>
          </p:nvPr>
        </p:nvSpPr>
        <p:spPr>
          <a:xfrm>
            <a:off x="2145238" y="1072063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1</a:t>
            </a:r>
            <a:endParaRPr sz="1500"/>
          </a:p>
        </p:txBody>
      </p:sp>
      <p:sp>
        <p:nvSpPr>
          <p:cNvPr id="180" name="Google Shape;180;p16"/>
          <p:cNvSpPr txBox="1"/>
          <p:nvPr>
            <p:ph idx="1" type="body"/>
          </p:nvPr>
        </p:nvSpPr>
        <p:spPr>
          <a:xfrm>
            <a:off x="2622250" y="2118725"/>
            <a:ext cx="1644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~370 MB written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~880 MB/sec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~8,900 IOPs/sec</a:t>
            </a:r>
            <a:endParaRPr b="1" sz="1500"/>
          </a:p>
        </p:txBody>
      </p:sp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6136529" y="1072075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2</a:t>
            </a:r>
            <a:endParaRPr sz="1500"/>
          </a:p>
        </p:txBody>
      </p:sp>
      <p:grpSp>
        <p:nvGrpSpPr>
          <p:cNvPr id="182" name="Google Shape;182;p16"/>
          <p:cNvGrpSpPr/>
          <p:nvPr/>
        </p:nvGrpSpPr>
        <p:grpSpPr>
          <a:xfrm>
            <a:off x="2288601" y="1477934"/>
            <a:ext cx="4566792" cy="569400"/>
            <a:chOff x="2628026" y="2112434"/>
            <a:chExt cx="4566792" cy="569400"/>
          </a:xfrm>
        </p:grpSpPr>
        <p:sp>
          <p:nvSpPr>
            <p:cNvPr id="183" name="Google Shape;183;p16"/>
            <p:cNvSpPr/>
            <p:nvPr/>
          </p:nvSpPr>
          <p:spPr>
            <a:xfrm>
              <a:off x="2628026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6"/>
            <p:cNvSpPr/>
            <p:nvPr/>
          </p:nvSpPr>
          <p:spPr>
            <a:xfrm>
              <a:off x="4626272" y="2112434"/>
              <a:ext cx="570300" cy="569400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step1.root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6624518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86" name="Google Shape;186;p16"/>
          <p:cNvCxnSpPr>
            <a:stCxn id="183" idx="6"/>
            <a:endCxn id="184" idx="1"/>
          </p:cNvCxnSpPr>
          <p:nvPr/>
        </p:nvCxnSpPr>
        <p:spPr>
          <a:xfrm>
            <a:off x="2858901" y="176263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7" name="Google Shape;187;p16"/>
          <p:cNvCxnSpPr>
            <a:stCxn id="184" idx="3"/>
            <a:endCxn id="185" idx="2"/>
          </p:cNvCxnSpPr>
          <p:nvPr/>
        </p:nvCxnSpPr>
        <p:spPr>
          <a:xfrm>
            <a:off x="4857147" y="176263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8" name="Google Shape;188;p16"/>
          <p:cNvSpPr txBox="1"/>
          <p:nvPr>
            <p:ph idx="1" type="body"/>
          </p:nvPr>
        </p:nvSpPr>
        <p:spPr>
          <a:xfrm>
            <a:off x="4933350" y="2118725"/>
            <a:ext cx="18045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~360 MB read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~2,100 MB/sec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~16,000 IOPs/sec</a:t>
            </a:r>
            <a:endParaRPr b="1" sz="1500"/>
          </a:p>
        </p:txBody>
      </p:sp>
      <p:pic>
        <p:nvPicPr>
          <p:cNvPr id="189" name="Google Shape;1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625" y="3032834"/>
            <a:ext cx="1853961" cy="1763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4100" y="3041334"/>
            <a:ext cx="1828800" cy="1746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66800" y="3055846"/>
            <a:ext cx="1828800" cy="1717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83950" y="3095609"/>
            <a:ext cx="1828800" cy="1637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Google Shape;197;p17"/>
          <p:cNvCxnSpPr/>
          <p:nvPr/>
        </p:nvCxnSpPr>
        <p:spPr>
          <a:xfrm rot="10800000">
            <a:off x="4571250" y="1107338"/>
            <a:ext cx="7200" cy="365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98" name="Google Shape;19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I/O: Steps 2 &amp; 3</a:t>
            </a:r>
            <a:endParaRPr/>
          </a:p>
        </p:txBody>
      </p:sp>
      <p:sp>
        <p:nvSpPr>
          <p:cNvPr id="199" name="Google Shape;199;p17"/>
          <p:cNvSpPr txBox="1"/>
          <p:nvPr>
            <p:ph idx="1" type="body"/>
          </p:nvPr>
        </p:nvSpPr>
        <p:spPr>
          <a:xfrm>
            <a:off x="2145238" y="1072063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2</a:t>
            </a:r>
            <a:endParaRPr sz="1500"/>
          </a:p>
        </p:txBody>
      </p:sp>
      <p:sp>
        <p:nvSpPr>
          <p:cNvPr id="200" name="Google Shape;200;p17"/>
          <p:cNvSpPr txBox="1"/>
          <p:nvPr>
            <p:ph idx="1" type="body"/>
          </p:nvPr>
        </p:nvSpPr>
        <p:spPr>
          <a:xfrm>
            <a:off x="2519400" y="2118725"/>
            <a:ext cx="19317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~13,500 MB written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~1,100 MB/sec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~20,000 IOPs/sec</a:t>
            </a:r>
            <a:endParaRPr b="1" sz="1500"/>
          </a:p>
        </p:txBody>
      </p:sp>
      <p:sp>
        <p:nvSpPr>
          <p:cNvPr id="201" name="Google Shape;201;p17"/>
          <p:cNvSpPr txBox="1"/>
          <p:nvPr>
            <p:ph idx="1" type="body"/>
          </p:nvPr>
        </p:nvSpPr>
        <p:spPr>
          <a:xfrm>
            <a:off x="6136529" y="1072075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3</a:t>
            </a:r>
            <a:endParaRPr sz="1500"/>
          </a:p>
        </p:txBody>
      </p:sp>
      <p:grpSp>
        <p:nvGrpSpPr>
          <p:cNvPr id="202" name="Google Shape;202;p17"/>
          <p:cNvGrpSpPr/>
          <p:nvPr/>
        </p:nvGrpSpPr>
        <p:grpSpPr>
          <a:xfrm>
            <a:off x="2288601" y="1477934"/>
            <a:ext cx="4566792" cy="569400"/>
            <a:chOff x="2628026" y="2112434"/>
            <a:chExt cx="4566792" cy="569400"/>
          </a:xfrm>
        </p:grpSpPr>
        <p:sp>
          <p:nvSpPr>
            <p:cNvPr id="203" name="Google Shape;203;p17"/>
            <p:cNvSpPr/>
            <p:nvPr/>
          </p:nvSpPr>
          <p:spPr>
            <a:xfrm>
              <a:off x="2628026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4626272" y="2112434"/>
              <a:ext cx="570300" cy="569400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step2.root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205" name="Google Shape;205;p17"/>
            <p:cNvSpPr/>
            <p:nvPr/>
          </p:nvSpPr>
          <p:spPr>
            <a:xfrm>
              <a:off x="6624518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06" name="Google Shape;206;p17"/>
          <p:cNvCxnSpPr>
            <a:stCxn id="203" idx="6"/>
            <a:endCxn id="204" idx="1"/>
          </p:cNvCxnSpPr>
          <p:nvPr/>
        </p:nvCxnSpPr>
        <p:spPr>
          <a:xfrm>
            <a:off x="2858901" y="176263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7" name="Google Shape;207;p17"/>
          <p:cNvCxnSpPr>
            <a:stCxn id="204" idx="3"/>
            <a:endCxn id="205" idx="2"/>
          </p:cNvCxnSpPr>
          <p:nvPr/>
        </p:nvCxnSpPr>
        <p:spPr>
          <a:xfrm>
            <a:off x="4857147" y="176263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8" name="Google Shape;208;p17"/>
          <p:cNvSpPr txBox="1"/>
          <p:nvPr>
            <p:ph idx="1" type="body"/>
          </p:nvPr>
        </p:nvSpPr>
        <p:spPr>
          <a:xfrm>
            <a:off x="4933350" y="2118725"/>
            <a:ext cx="18045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~10,200 MB read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~2,400 MB/sec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~6,000 IOPs/sec</a:t>
            </a:r>
            <a:endParaRPr b="1" sz="1500"/>
          </a:p>
        </p:txBody>
      </p:sp>
      <p:pic>
        <p:nvPicPr>
          <p:cNvPr id="209" name="Google Shape;2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8450" y="3149509"/>
            <a:ext cx="1828800" cy="1699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750" y="3144371"/>
            <a:ext cx="1828800" cy="1709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57150" y="3148346"/>
            <a:ext cx="1828800" cy="1701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4650" y="3192084"/>
            <a:ext cx="1828801" cy="1614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7" name="Google Shape;217;p18"/>
          <p:cNvCxnSpPr/>
          <p:nvPr/>
        </p:nvCxnSpPr>
        <p:spPr>
          <a:xfrm rot="10800000">
            <a:off x="4571250" y="1107338"/>
            <a:ext cx="7200" cy="365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218" name="Google Shape;218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I/O: Steps 3 &amp; 4</a:t>
            </a:r>
            <a:endParaRPr/>
          </a:p>
        </p:txBody>
      </p:sp>
      <p:sp>
        <p:nvSpPr>
          <p:cNvPr id="219" name="Google Shape;219;p18"/>
          <p:cNvSpPr txBox="1"/>
          <p:nvPr>
            <p:ph idx="1" type="body"/>
          </p:nvPr>
        </p:nvSpPr>
        <p:spPr>
          <a:xfrm>
            <a:off x="2145238" y="1072063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3</a:t>
            </a:r>
            <a:endParaRPr sz="1500"/>
          </a:p>
        </p:txBody>
      </p:sp>
      <p:sp>
        <p:nvSpPr>
          <p:cNvPr id="220" name="Google Shape;220;p18"/>
          <p:cNvSpPr txBox="1"/>
          <p:nvPr>
            <p:ph idx="1" type="body"/>
          </p:nvPr>
        </p:nvSpPr>
        <p:spPr>
          <a:xfrm>
            <a:off x="2622250" y="2118725"/>
            <a:ext cx="18045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~4,500 MB written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~310 MB/sec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~58,000 IOPs/sec</a:t>
            </a:r>
            <a:endParaRPr b="1" sz="1500"/>
          </a:p>
        </p:txBody>
      </p:sp>
      <p:sp>
        <p:nvSpPr>
          <p:cNvPr id="221" name="Google Shape;221;p18"/>
          <p:cNvSpPr txBox="1"/>
          <p:nvPr>
            <p:ph idx="1" type="body"/>
          </p:nvPr>
        </p:nvSpPr>
        <p:spPr>
          <a:xfrm>
            <a:off x="6136529" y="1072075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4</a:t>
            </a:r>
            <a:endParaRPr sz="1500"/>
          </a:p>
        </p:txBody>
      </p:sp>
      <p:grpSp>
        <p:nvGrpSpPr>
          <p:cNvPr id="222" name="Google Shape;222;p18"/>
          <p:cNvGrpSpPr/>
          <p:nvPr/>
        </p:nvGrpSpPr>
        <p:grpSpPr>
          <a:xfrm>
            <a:off x="2288601" y="1477934"/>
            <a:ext cx="4566792" cy="569400"/>
            <a:chOff x="2628026" y="2112434"/>
            <a:chExt cx="4566792" cy="569400"/>
          </a:xfrm>
        </p:grpSpPr>
        <p:sp>
          <p:nvSpPr>
            <p:cNvPr id="223" name="Google Shape;223;p18"/>
            <p:cNvSpPr/>
            <p:nvPr/>
          </p:nvSpPr>
          <p:spPr>
            <a:xfrm>
              <a:off x="2628026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4626272" y="2112434"/>
              <a:ext cx="570300" cy="569400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step3.root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225" name="Google Shape;225;p18"/>
            <p:cNvSpPr/>
            <p:nvPr/>
          </p:nvSpPr>
          <p:spPr>
            <a:xfrm>
              <a:off x="6624518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26" name="Google Shape;226;p18"/>
          <p:cNvCxnSpPr>
            <a:stCxn id="223" idx="6"/>
            <a:endCxn id="224" idx="1"/>
          </p:cNvCxnSpPr>
          <p:nvPr/>
        </p:nvCxnSpPr>
        <p:spPr>
          <a:xfrm>
            <a:off x="2858901" y="176263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7" name="Google Shape;227;p18"/>
          <p:cNvCxnSpPr>
            <a:stCxn id="224" idx="3"/>
            <a:endCxn id="225" idx="2"/>
          </p:cNvCxnSpPr>
          <p:nvPr/>
        </p:nvCxnSpPr>
        <p:spPr>
          <a:xfrm>
            <a:off x="4857147" y="176263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8" name="Google Shape;228;p18"/>
          <p:cNvSpPr txBox="1"/>
          <p:nvPr>
            <p:ph idx="1" type="body"/>
          </p:nvPr>
        </p:nvSpPr>
        <p:spPr>
          <a:xfrm>
            <a:off x="4933350" y="2118725"/>
            <a:ext cx="19221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~844 MB read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~715 MB/sec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~300,000 IOPs/sec</a:t>
            </a:r>
            <a:endParaRPr b="1" sz="1500"/>
          </a:p>
        </p:txBody>
      </p:sp>
      <p:pic>
        <p:nvPicPr>
          <p:cNvPr id="229" name="Google Shape;22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075" y="3135934"/>
            <a:ext cx="1828801" cy="1726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6100" y="3189875"/>
            <a:ext cx="1828799" cy="1618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57150" y="3141334"/>
            <a:ext cx="1828800" cy="171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24825" y="3106496"/>
            <a:ext cx="1828799" cy="17852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I/O: Step 4 final output</a:t>
            </a:r>
            <a:endParaRPr/>
          </a:p>
        </p:txBody>
      </p:sp>
      <p:sp>
        <p:nvSpPr>
          <p:cNvPr id="238" name="Google Shape;238;p19"/>
          <p:cNvSpPr txBox="1"/>
          <p:nvPr>
            <p:ph idx="1" type="body"/>
          </p:nvPr>
        </p:nvSpPr>
        <p:spPr>
          <a:xfrm>
            <a:off x="3216038" y="1072063"/>
            <a:ext cx="906900" cy="3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4</a:t>
            </a:r>
            <a:endParaRPr sz="1500"/>
          </a:p>
        </p:txBody>
      </p:sp>
      <p:sp>
        <p:nvSpPr>
          <p:cNvPr id="239" name="Google Shape;239;p19"/>
          <p:cNvSpPr txBox="1"/>
          <p:nvPr>
            <p:ph idx="1" type="body"/>
          </p:nvPr>
        </p:nvSpPr>
        <p:spPr>
          <a:xfrm>
            <a:off x="3917650" y="2118725"/>
            <a:ext cx="1884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~50 MB written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~150 MB/sec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~40,000 IOPs/sec</a:t>
            </a:r>
            <a:endParaRPr b="1" sz="1500"/>
          </a:p>
        </p:txBody>
      </p:sp>
      <p:grpSp>
        <p:nvGrpSpPr>
          <p:cNvPr id="240" name="Google Shape;240;p19"/>
          <p:cNvGrpSpPr/>
          <p:nvPr/>
        </p:nvGrpSpPr>
        <p:grpSpPr>
          <a:xfrm>
            <a:off x="3359401" y="1477934"/>
            <a:ext cx="2568546" cy="569400"/>
            <a:chOff x="2628026" y="2112434"/>
            <a:chExt cx="2568546" cy="569400"/>
          </a:xfrm>
        </p:grpSpPr>
        <p:sp>
          <p:nvSpPr>
            <p:cNvPr id="241" name="Google Shape;241;p19"/>
            <p:cNvSpPr/>
            <p:nvPr/>
          </p:nvSpPr>
          <p:spPr>
            <a:xfrm>
              <a:off x="2628026" y="2112434"/>
              <a:ext cx="570300" cy="569400"/>
            </a:xfrm>
            <a:prstGeom prst="ellipse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4626272" y="2112434"/>
              <a:ext cx="570300" cy="569400"/>
            </a:xfrm>
            <a:prstGeom prst="rect">
              <a:avLst/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step1.root</a:t>
              </a:r>
              <a:endParaRPr sz="1200">
                <a:solidFill>
                  <a:schemeClr val="lt1"/>
                </a:solidFill>
              </a:endParaRPr>
            </a:p>
          </p:txBody>
        </p:sp>
      </p:grpSp>
      <p:cxnSp>
        <p:nvCxnSpPr>
          <p:cNvPr id="243" name="Google Shape;243;p19"/>
          <p:cNvCxnSpPr>
            <a:stCxn id="241" idx="6"/>
            <a:endCxn id="242" idx="1"/>
          </p:cNvCxnSpPr>
          <p:nvPr/>
        </p:nvCxnSpPr>
        <p:spPr>
          <a:xfrm>
            <a:off x="3929701" y="1762634"/>
            <a:ext cx="142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44" name="Google Shape;24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5100" y="3104234"/>
            <a:ext cx="1828800" cy="165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3100" y="3104234"/>
            <a:ext cx="1828800" cy="1716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I/O volume overview</a:t>
            </a:r>
            <a:endParaRPr/>
          </a:p>
        </p:txBody>
      </p:sp>
      <p:sp>
        <p:nvSpPr>
          <p:cNvPr id="251" name="Google Shape;251;p20"/>
          <p:cNvSpPr txBox="1"/>
          <p:nvPr>
            <p:ph idx="1" type="body"/>
          </p:nvPr>
        </p:nvSpPr>
        <p:spPr>
          <a:xfrm>
            <a:off x="1097100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1</a:t>
            </a:r>
            <a:endParaRPr sz="1500"/>
          </a:p>
        </p:txBody>
      </p:sp>
      <p:sp>
        <p:nvSpPr>
          <p:cNvPr id="252" name="Google Shape;252;p20"/>
          <p:cNvSpPr/>
          <p:nvPr/>
        </p:nvSpPr>
        <p:spPr>
          <a:xfrm>
            <a:off x="1304559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0"/>
          <p:cNvSpPr/>
          <p:nvPr/>
        </p:nvSpPr>
        <p:spPr>
          <a:xfrm>
            <a:off x="2241244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254" name="Google Shape;254;p20"/>
          <p:cNvSpPr/>
          <p:nvPr/>
        </p:nvSpPr>
        <p:spPr>
          <a:xfrm>
            <a:off x="4114613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255" name="Google Shape;255;p20"/>
          <p:cNvSpPr/>
          <p:nvPr/>
        </p:nvSpPr>
        <p:spPr>
          <a:xfrm>
            <a:off x="5987981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256" name="Google Shape;256;p20"/>
          <p:cNvSpPr/>
          <p:nvPr/>
        </p:nvSpPr>
        <p:spPr>
          <a:xfrm>
            <a:off x="7861350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257" name="Google Shape;257;p20"/>
          <p:cNvSpPr/>
          <p:nvPr/>
        </p:nvSpPr>
        <p:spPr>
          <a:xfrm>
            <a:off x="3177928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0"/>
          <p:cNvSpPr/>
          <p:nvPr/>
        </p:nvSpPr>
        <p:spPr>
          <a:xfrm>
            <a:off x="5051297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0"/>
          <p:cNvSpPr/>
          <p:nvPr/>
        </p:nvSpPr>
        <p:spPr>
          <a:xfrm>
            <a:off x="6924666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0"/>
          <p:cNvSpPr txBox="1"/>
          <p:nvPr>
            <p:ph idx="1" type="body"/>
          </p:nvPr>
        </p:nvSpPr>
        <p:spPr>
          <a:xfrm>
            <a:off x="2970475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2</a:t>
            </a:r>
            <a:endParaRPr sz="1500"/>
          </a:p>
        </p:txBody>
      </p:sp>
      <p:sp>
        <p:nvSpPr>
          <p:cNvPr id="261" name="Google Shape;261;p20"/>
          <p:cNvSpPr txBox="1"/>
          <p:nvPr>
            <p:ph idx="1" type="body"/>
          </p:nvPr>
        </p:nvSpPr>
        <p:spPr>
          <a:xfrm>
            <a:off x="4843850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3</a:t>
            </a:r>
            <a:endParaRPr sz="1500"/>
          </a:p>
        </p:txBody>
      </p:sp>
      <p:sp>
        <p:nvSpPr>
          <p:cNvPr id="262" name="Google Shape;262;p20"/>
          <p:cNvSpPr txBox="1"/>
          <p:nvPr>
            <p:ph idx="1" type="body"/>
          </p:nvPr>
        </p:nvSpPr>
        <p:spPr>
          <a:xfrm>
            <a:off x="6717225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4</a:t>
            </a:r>
            <a:endParaRPr sz="1500"/>
          </a:p>
        </p:txBody>
      </p:sp>
      <p:sp>
        <p:nvSpPr>
          <p:cNvPr id="263" name="Google Shape;263;p20"/>
          <p:cNvSpPr/>
          <p:nvPr/>
        </p:nvSpPr>
        <p:spPr>
          <a:xfrm>
            <a:off x="7381875" y="2713600"/>
            <a:ext cx="479400" cy="9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0"/>
          <p:cNvSpPr/>
          <p:nvPr/>
        </p:nvSpPr>
        <p:spPr>
          <a:xfrm>
            <a:off x="2698488" y="2302150"/>
            <a:ext cx="479400" cy="914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0"/>
          <p:cNvSpPr/>
          <p:nvPr/>
        </p:nvSpPr>
        <p:spPr>
          <a:xfrm>
            <a:off x="5508550" y="2667850"/>
            <a:ext cx="479400" cy="183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0"/>
          <p:cNvSpPr/>
          <p:nvPr/>
        </p:nvSpPr>
        <p:spPr>
          <a:xfrm>
            <a:off x="1761800" y="2667850"/>
            <a:ext cx="479400" cy="183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0"/>
          <p:cNvSpPr/>
          <p:nvPr/>
        </p:nvSpPr>
        <p:spPr>
          <a:xfrm>
            <a:off x="4571850" y="2393650"/>
            <a:ext cx="479400" cy="73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"/>
          <p:cNvSpPr/>
          <p:nvPr/>
        </p:nvSpPr>
        <p:spPr>
          <a:xfrm>
            <a:off x="6445213" y="2622250"/>
            <a:ext cx="479400" cy="27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0"/>
          <p:cNvSpPr/>
          <p:nvPr/>
        </p:nvSpPr>
        <p:spPr>
          <a:xfrm>
            <a:off x="3635175" y="2530750"/>
            <a:ext cx="479400" cy="45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CMS workflow I/O performance overview</a:t>
            </a:r>
            <a:endParaRPr/>
          </a:p>
        </p:txBody>
      </p:sp>
      <p:sp>
        <p:nvSpPr>
          <p:cNvPr id="275" name="Google Shape;275;p21"/>
          <p:cNvSpPr txBox="1"/>
          <p:nvPr>
            <p:ph idx="1" type="body"/>
          </p:nvPr>
        </p:nvSpPr>
        <p:spPr>
          <a:xfrm>
            <a:off x="1097100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1</a:t>
            </a:r>
            <a:endParaRPr sz="1500"/>
          </a:p>
        </p:txBody>
      </p:sp>
      <p:sp>
        <p:nvSpPr>
          <p:cNvPr id="276" name="Google Shape;276;p21"/>
          <p:cNvSpPr/>
          <p:nvPr/>
        </p:nvSpPr>
        <p:spPr>
          <a:xfrm>
            <a:off x="1304559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1"/>
          <p:cNvSpPr/>
          <p:nvPr/>
        </p:nvSpPr>
        <p:spPr>
          <a:xfrm>
            <a:off x="2241244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278" name="Google Shape;278;p21"/>
          <p:cNvSpPr/>
          <p:nvPr/>
        </p:nvSpPr>
        <p:spPr>
          <a:xfrm>
            <a:off x="4114613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279" name="Google Shape;279;p21"/>
          <p:cNvSpPr/>
          <p:nvPr/>
        </p:nvSpPr>
        <p:spPr>
          <a:xfrm>
            <a:off x="5987981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280" name="Google Shape;280;p21"/>
          <p:cNvSpPr/>
          <p:nvPr/>
        </p:nvSpPr>
        <p:spPr>
          <a:xfrm>
            <a:off x="7861350" y="2530750"/>
            <a:ext cx="457200" cy="4572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Root</a:t>
            </a:r>
            <a:endParaRPr/>
          </a:p>
        </p:txBody>
      </p:sp>
      <p:sp>
        <p:nvSpPr>
          <p:cNvPr id="281" name="Google Shape;281;p21"/>
          <p:cNvSpPr/>
          <p:nvPr/>
        </p:nvSpPr>
        <p:spPr>
          <a:xfrm>
            <a:off x="3177928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1"/>
          <p:cNvSpPr/>
          <p:nvPr/>
        </p:nvSpPr>
        <p:spPr>
          <a:xfrm>
            <a:off x="5051297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1"/>
          <p:cNvSpPr/>
          <p:nvPr/>
        </p:nvSpPr>
        <p:spPr>
          <a:xfrm>
            <a:off x="6924666" y="2530750"/>
            <a:ext cx="457200" cy="4572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1"/>
          <p:cNvSpPr txBox="1"/>
          <p:nvPr>
            <p:ph idx="1" type="body"/>
          </p:nvPr>
        </p:nvSpPr>
        <p:spPr>
          <a:xfrm>
            <a:off x="2970475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2</a:t>
            </a:r>
            <a:endParaRPr sz="1500"/>
          </a:p>
        </p:txBody>
      </p:sp>
      <p:sp>
        <p:nvSpPr>
          <p:cNvPr id="285" name="Google Shape;285;p21"/>
          <p:cNvSpPr txBox="1"/>
          <p:nvPr>
            <p:ph idx="1" type="body"/>
          </p:nvPr>
        </p:nvSpPr>
        <p:spPr>
          <a:xfrm>
            <a:off x="4843850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3</a:t>
            </a:r>
            <a:endParaRPr sz="1500"/>
          </a:p>
        </p:txBody>
      </p:sp>
      <p:sp>
        <p:nvSpPr>
          <p:cNvPr id="286" name="Google Shape;286;p21"/>
          <p:cNvSpPr txBox="1"/>
          <p:nvPr>
            <p:ph idx="1" type="body"/>
          </p:nvPr>
        </p:nvSpPr>
        <p:spPr>
          <a:xfrm>
            <a:off x="6717225" y="2127225"/>
            <a:ext cx="872100" cy="3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Step 4</a:t>
            </a:r>
            <a:endParaRPr sz="1500"/>
          </a:p>
        </p:txBody>
      </p:sp>
      <p:sp>
        <p:nvSpPr>
          <p:cNvPr id="287" name="Google Shape;287;p21"/>
          <p:cNvSpPr/>
          <p:nvPr/>
        </p:nvSpPr>
        <p:spPr>
          <a:xfrm>
            <a:off x="3635175" y="2393650"/>
            <a:ext cx="479400" cy="73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1"/>
          <p:cNvSpPr/>
          <p:nvPr/>
        </p:nvSpPr>
        <p:spPr>
          <a:xfrm>
            <a:off x="5508525" y="2667850"/>
            <a:ext cx="479400" cy="183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1"/>
          <p:cNvSpPr/>
          <p:nvPr/>
        </p:nvSpPr>
        <p:spPr>
          <a:xfrm>
            <a:off x="7381875" y="2713600"/>
            <a:ext cx="479400" cy="91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1"/>
          <p:cNvSpPr/>
          <p:nvPr/>
        </p:nvSpPr>
        <p:spPr>
          <a:xfrm>
            <a:off x="4571850" y="2667850"/>
            <a:ext cx="479400" cy="183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1"/>
          <p:cNvSpPr/>
          <p:nvPr/>
        </p:nvSpPr>
        <p:spPr>
          <a:xfrm>
            <a:off x="6445200" y="2622250"/>
            <a:ext cx="479400" cy="27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1"/>
          <p:cNvSpPr/>
          <p:nvPr/>
        </p:nvSpPr>
        <p:spPr>
          <a:xfrm>
            <a:off x="2698475" y="2576500"/>
            <a:ext cx="479400" cy="36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1"/>
          <p:cNvSpPr/>
          <p:nvPr/>
        </p:nvSpPr>
        <p:spPr>
          <a:xfrm>
            <a:off x="1761775" y="2667850"/>
            <a:ext cx="479400" cy="183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