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8"/>
  </p:notesMasterIdLst>
  <p:handoutMasterIdLst>
    <p:handoutMasterId r:id="rId49"/>
  </p:handoutMasterIdLst>
  <p:sldIdLst>
    <p:sldId id="294" r:id="rId2"/>
    <p:sldId id="342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9" r:id="rId25"/>
    <p:sldId id="320" r:id="rId26"/>
    <p:sldId id="317" r:id="rId27"/>
    <p:sldId id="318" r:id="rId28"/>
    <p:sldId id="321" r:id="rId29"/>
    <p:sldId id="324" r:id="rId30"/>
    <p:sldId id="340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38" r:id="rId45"/>
    <p:sldId id="339" r:id="rId46"/>
    <p:sldId id="341" r:id="rId4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000000"/>
    <a:srgbClr val="50504E"/>
    <a:srgbClr val="4E4E4E"/>
    <a:srgbClr val="404040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 snapToObjects="1" showGuides="1">
      <p:cViewPr varScale="1">
        <p:scale>
          <a:sx n="93" d="100"/>
          <a:sy n="93" d="100"/>
        </p:scale>
        <p:origin x="720" y="57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8/18/2020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eb.mit.edu/calculix_v2.7/CalculiX/ccx_2.7/doc/ccx/node233.html" TargetMode="External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m.bme.hu/~gyebro/files/ans_help_v182/ans_elem/Hlp_E_MPC184.html" TargetMode="Externa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hyperlink" Target="https://www.mm.bme.hu/~gyebro/files/ans_help_v182/ans_elem/Hlp_E_TARGE170.html" TargetMode="Externa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m.bme.hu/~gyebro/files/ans_help_v182/ans_elem/Hlp_E_CONTA174.html" TargetMode="Externa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2384" y="5516032"/>
            <a:ext cx="8499231" cy="793572"/>
          </a:xfrm>
        </p:spPr>
        <p:txBody>
          <a:bodyPr/>
          <a:lstStyle/>
          <a:p>
            <a:r>
              <a:rPr lang="en-US" dirty="0"/>
              <a:t>George Lolov</a:t>
            </a:r>
          </a:p>
          <a:p>
            <a:r>
              <a:rPr lang="en-US" dirty="0"/>
              <a:t>8/20/2020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802076" cy="1003049"/>
          </a:xfrm>
        </p:spPr>
        <p:txBody>
          <a:bodyPr>
            <a:noAutofit/>
          </a:bodyPr>
          <a:lstStyle/>
          <a:p>
            <a:pPr algn="ctr"/>
            <a:r>
              <a:rPr lang="en-US" dirty="0" err="1"/>
              <a:t>Simcenter</a:t>
            </a:r>
            <a:r>
              <a:rPr lang="en-US" dirty="0"/>
              <a:t> Ansys Integration</a:t>
            </a:r>
          </a:p>
          <a:p>
            <a:pPr algn="ctr"/>
            <a:r>
              <a:rPr lang="en-US" dirty="0"/>
              <a:t>TSD Topical Meeting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449BC7-AEDB-4685-9AB1-4A87B96AF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Bolt Head and Washer Faces Now Divided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E5E54-4133-4E72-B48E-6DDE752C9E4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4BB61-38CF-47FC-9AE2-67B13BC5F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912564-0994-4C5E-B094-708EB6857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7686"/>
            <a:ext cx="4545774" cy="52111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C07E1A-6E23-47B5-8786-229EEFECC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76314"/>
            <a:ext cx="4478242" cy="44782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DD67D5-5B9D-405E-AB11-5B5872D0A779}"/>
              </a:ext>
            </a:extLst>
          </p:cNvPr>
          <p:cNvSpPr txBox="1"/>
          <p:nvPr/>
        </p:nvSpPr>
        <p:spPr>
          <a:xfrm>
            <a:off x="242045" y="1109976"/>
            <a:ext cx="1586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Bolt Heads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DF0EE4-63CD-4105-BD46-16CB74193A48}"/>
              </a:ext>
            </a:extLst>
          </p:cNvPr>
          <p:cNvSpPr txBox="1"/>
          <p:nvPr/>
        </p:nvSpPr>
        <p:spPr>
          <a:xfrm>
            <a:off x="6464832" y="1031543"/>
            <a:ext cx="1498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Washers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EA2FC4B-9F76-4088-87CB-5F91628A88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George Lolov | </a:t>
            </a:r>
            <a:r>
              <a:rPr lang="en-US" dirty="0" err="1"/>
              <a:t>Simcenter</a:t>
            </a:r>
            <a:r>
              <a:rPr lang="en-US" dirty="0"/>
              <a:t> ANSYS Integration: TSD Topical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9814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20AFA1-8FD8-4B2C-93E1-B5E53AB5D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Transitioning Over to FEM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23664-59B2-4ADA-8132-29D2E30E9BC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81FEA-3866-44C0-B714-CCDA09BED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DF366A-BF11-40E6-92D0-0EF15C4B1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9" y="1240351"/>
            <a:ext cx="4271181" cy="1048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3F8298-6B8F-4D2C-A837-389D7D445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38260"/>
            <a:ext cx="4648200" cy="1790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5E066F-9752-4079-9AEC-F0AFBE911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574" y="3682502"/>
            <a:ext cx="3753012" cy="18435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18EF9C-33A4-4834-818E-A2716600B7FF}"/>
              </a:ext>
            </a:extLst>
          </p:cNvPr>
          <p:cNvSpPr txBox="1"/>
          <p:nvPr/>
        </p:nvSpPr>
        <p:spPr>
          <a:xfrm>
            <a:off x="315044" y="2428960"/>
            <a:ext cx="3753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After idealization is complete, go to the Pre/Post Application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093464-9528-4A44-BABB-2CDDF34B8D78}"/>
              </a:ext>
            </a:extLst>
          </p:cNvPr>
          <p:cNvSpPr/>
          <p:nvPr/>
        </p:nvSpPr>
        <p:spPr>
          <a:xfrm>
            <a:off x="3872753" y="1559858"/>
            <a:ext cx="482327" cy="1921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2F7C26-FCFF-4564-B33A-B482F853522B}"/>
              </a:ext>
            </a:extLst>
          </p:cNvPr>
          <p:cNvSpPr txBox="1"/>
          <p:nvPr/>
        </p:nvSpPr>
        <p:spPr>
          <a:xfrm>
            <a:off x="4495800" y="2428485"/>
            <a:ext cx="4200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easiest way to switch to the .fem is via the window selection dropdown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89DCC6-13F8-4717-A895-342462FBC6A6}"/>
              </a:ext>
            </a:extLst>
          </p:cNvPr>
          <p:cNvCxnSpPr>
            <a:cxnSpLocks/>
            <a:stCxn id="8" idx="2"/>
          </p:cNvCxnSpPr>
          <p:nvPr/>
        </p:nvCxnSpPr>
        <p:spPr>
          <a:xfrm flipV="1">
            <a:off x="6819900" y="1052713"/>
            <a:ext cx="733505" cy="13762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46DF6A7-8A00-4CAB-95F4-17B32F5D928E}"/>
              </a:ext>
            </a:extLst>
          </p:cNvPr>
          <p:cNvSpPr txBox="1"/>
          <p:nvPr/>
        </p:nvSpPr>
        <p:spPr>
          <a:xfrm>
            <a:off x="2619294" y="5496949"/>
            <a:ext cx="3753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Once at the FEM, begin with the big 3…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D28C88-8548-4477-8094-8CED31947D2A}"/>
              </a:ext>
            </a:extLst>
          </p:cNvPr>
          <p:cNvSpPr/>
          <p:nvPr/>
        </p:nvSpPr>
        <p:spPr>
          <a:xfrm>
            <a:off x="3783989" y="4271559"/>
            <a:ext cx="1825356" cy="7504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8AE5816-2DB1-42E0-8A77-8D8B7D313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George Lolov | </a:t>
            </a:r>
            <a:r>
              <a:rPr lang="en-US" dirty="0" err="1"/>
              <a:t>Simcenter</a:t>
            </a:r>
            <a:r>
              <a:rPr lang="en-US" dirty="0"/>
              <a:t> ANSYS Integration: TSD Topical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63759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E845F7-A1B5-440F-83FB-4428A547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Managing Materials Used in Model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1A284-6D15-4EE7-A5FC-27DCB96EB9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58EF3-3690-412E-B2C9-70308A2692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8BFB25-9285-4EDE-8EA8-EC6A711EEE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00"/>
          <a:stretch/>
        </p:blipFill>
        <p:spPr>
          <a:xfrm>
            <a:off x="3496670" y="726928"/>
            <a:ext cx="2150659" cy="133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EC9820-8E68-4E2A-90FC-1145E8190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27" y="2270793"/>
            <a:ext cx="4766197" cy="39062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DD852F-2DD2-4464-B413-007682FBF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278" y="2107727"/>
            <a:ext cx="4079795" cy="406930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0169504-434A-4044-B2BB-1C4D1C010B97}"/>
              </a:ext>
            </a:extLst>
          </p:cNvPr>
          <p:cNvSpPr/>
          <p:nvPr/>
        </p:nvSpPr>
        <p:spPr>
          <a:xfrm>
            <a:off x="3565392" y="1209260"/>
            <a:ext cx="482327" cy="6656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4EC7E9A-AA3D-48F2-8CE2-D9B2A6B92601}"/>
              </a:ext>
            </a:extLst>
          </p:cNvPr>
          <p:cNvCxnSpPr>
            <a:cxnSpLocks/>
          </p:cNvCxnSpPr>
          <p:nvPr/>
        </p:nvCxnSpPr>
        <p:spPr>
          <a:xfrm flipV="1">
            <a:off x="4661662" y="2174582"/>
            <a:ext cx="448220" cy="36369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A149E48-F5D2-4D05-AEEF-8B2835316644}"/>
              </a:ext>
            </a:extLst>
          </p:cNvPr>
          <p:cNvSpPr txBox="1"/>
          <p:nvPr/>
        </p:nvSpPr>
        <p:spPr>
          <a:xfrm>
            <a:off x="222250" y="557160"/>
            <a:ext cx="29353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If the materials needed aren’t in the library, create custom materials by putting in the relevant info (density, YM, Poisson’s)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6DF0E7B-2317-43A5-ABEC-F33149B84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George Lolov | </a:t>
            </a:r>
            <a:r>
              <a:rPr lang="en-US" dirty="0" err="1"/>
              <a:t>Simcenter</a:t>
            </a:r>
            <a:r>
              <a:rPr lang="en-US" dirty="0"/>
              <a:t> ANSYS Integration: TSD Topical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39441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D961FF-66AF-447F-BD87-F159B591E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DB08E-88CC-4CDD-B522-74AB0123F90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D02CF-CE43-4BBF-A2D8-E340DA6CD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C9227C-3060-4B50-B3E6-613899910F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00"/>
          <a:stretch/>
        </p:blipFill>
        <p:spPr>
          <a:xfrm>
            <a:off x="3496670" y="726928"/>
            <a:ext cx="2150659" cy="133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AA8421-55A5-4492-9CF6-DCC326ABD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46" y="2370160"/>
            <a:ext cx="2469098" cy="37844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5702E6-3174-4C3B-AEDE-D3528013B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744" y="2912588"/>
            <a:ext cx="3143250" cy="31527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28191DD-24B8-4491-99DB-538F60565516}"/>
              </a:ext>
            </a:extLst>
          </p:cNvPr>
          <p:cNvSpPr/>
          <p:nvPr/>
        </p:nvSpPr>
        <p:spPr>
          <a:xfrm>
            <a:off x="4034118" y="1209260"/>
            <a:ext cx="599354" cy="6656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5F8295-9ECB-4261-A973-EC9357943C95}"/>
              </a:ext>
            </a:extLst>
          </p:cNvPr>
          <p:cNvSpPr txBox="1"/>
          <p:nvPr/>
        </p:nvSpPr>
        <p:spPr>
          <a:xfrm>
            <a:off x="54225" y="757252"/>
            <a:ext cx="35269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property manager to create physical properties for solid elements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C6C3A8-4770-41C4-9A2B-7CE42C178575}"/>
              </a:ext>
            </a:extLst>
          </p:cNvPr>
          <p:cNvSpPr/>
          <p:nvPr/>
        </p:nvSpPr>
        <p:spPr>
          <a:xfrm>
            <a:off x="2024337" y="3280870"/>
            <a:ext cx="599354" cy="322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1B1F18-72D4-4ECA-8480-60BA44621E51}"/>
              </a:ext>
            </a:extLst>
          </p:cNvPr>
          <p:cNvSpPr txBox="1"/>
          <p:nvPr/>
        </p:nvSpPr>
        <p:spPr>
          <a:xfrm>
            <a:off x="5766579" y="3207178"/>
            <a:ext cx="2747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Simply name the solid elements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1D0E0B9-2527-499A-8C82-36E067200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George Lolov | </a:t>
            </a:r>
            <a:r>
              <a:rPr lang="en-US" dirty="0" err="1"/>
              <a:t>Simcenter</a:t>
            </a:r>
            <a:r>
              <a:rPr lang="en-US" dirty="0"/>
              <a:t> ANSYS Integration: TSD Topical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0851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1CC96A-7AEE-420F-BBB1-043CF4579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Pretension Elements: Used to Apply Preload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DB262-6C25-48A8-9004-81C41E05A79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C327F-5C3C-4C9D-B615-17917613F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EF6D59-B64F-4AF7-B364-13210E6F1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27" y="1489753"/>
            <a:ext cx="2597766" cy="39537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A648FC-7CAC-4BFE-8135-0AF3DB359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841" y="1788419"/>
            <a:ext cx="3844019" cy="307355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5C6611-6DF8-4DF0-9236-9BF3A6C81263}"/>
              </a:ext>
            </a:extLst>
          </p:cNvPr>
          <p:cNvSpPr/>
          <p:nvPr/>
        </p:nvSpPr>
        <p:spPr>
          <a:xfrm>
            <a:off x="2521836" y="2500034"/>
            <a:ext cx="599354" cy="322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6E4F06-0A2E-4F8A-B088-3037D69DE551}"/>
              </a:ext>
            </a:extLst>
          </p:cNvPr>
          <p:cNvSpPr txBox="1"/>
          <p:nvPr/>
        </p:nvSpPr>
        <p:spPr>
          <a:xfrm>
            <a:off x="3390472" y="4972692"/>
            <a:ext cx="4482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Leave force value as 0 for now (preload will be specified later)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5C3F06E-00E6-4395-A036-CC819555E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George Lolov | </a:t>
            </a:r>
            <a:r>
              <a:rPr lang="en-US" dirty="0" err="1"/>
              <a:t>Simcenter</a:t>
            </a:r>
            <a:r>
              <a:rPr lang="en-US" dirty="0"/>
              <a:t> ANSYS Integration: TSD Topical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18808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E0647E-702E-414D-9543-9E686B9EA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Mesh Collector: Organizing Mesh Types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10195-F4BC-4E76-85FC-5D7A663903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2C9CD-CD9F-4F2D-94E1-5234EFB068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BEA119-1C3A-4C36-B9DF-9226E8A40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53" y="1928882"/>
            <a:ext cx="2705597" cy="41304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A5B805-263F-4FFF-9B92-42E885FE98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00"/>
          <a:stretch/>
        </p:blipFill>
        <p:spPr>
          <a:xfrm>
            <a:off x="3496670" y="679629"/>
            <a:ext cx="2150659" cy="133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C1AEC8-EE3B-4381-BDF3-51AD8DB8B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048" y="2476284"/>
            <a:ext cx="2962275" cy="29622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5DEEAE1-D9F0-4FA3-B80A-DF17BC3D6DD0}"/>
              </a:ext>
            </a:extLst>
          </p:cNvPr>
          <p:cNvSpPr/>
          <p:nvPr/>
        </p:nvSpPr>
        <p:spPr>
          <a:xfrm>
            <a:off x="4613425" y="1142784"/>
            <a:ext cx="599354" cy="7860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A8FFA1-F029-4781-952F-8C6685653E8B}"/>
              </a:ext>
            </a:extLst>
          </p:cNvPr>
          <p:cNvSpPr txBox="1"/>
          <p:nvPr/>
        </p:nvSpPr>
        <p:spPr>
          <a:xfrm>
            <a:off x="6208323" y="2953820"/>
            <a:ext cx="27688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Mesh collectors are used to group meshes of the same type and material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3A5FDB-336F-4E76-8C63-C91B8D0B0E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George Lolov | </a:t>
            </a:r>
            <a:r>
              <a:rPr lang="en-US" dirty="0" err="1"/>
              <a:t>Simcenter</a:t>
            </a:r>
            <a:r>
              <a:rPr lang="en-US" dirty="0"/>
              <a:t> ANSYS Integration: TSD Topical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91132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E56EB7-1984-43B6-A794-365D735A0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Solid Element Mesh Collector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4F28A-C509-4BF9-BB1F-ABC94037238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DCA57-D07E-4D1D-84C1-B2538B5EB2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CE4012-DCD1-468C-ADF5-83FC54ACD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67" y="720345"/>
            <a:ext cx="3448050" cy="3333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499D48-6E72-41F0-AE89-500C5FA58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898" y="704033"/>
            <a:ext cx="3654897" cy="30002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36539-FA89-4256-AB4A-801045DC3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402" y="3771049"/>
            <a:ext cx="2553297" cy="246185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BFCC924-36D5-4A0B-AB49-5B8E5CC77D7F}"/>
              </a:ext>
            </a:extLst>
          </p:cNvPr>
          <p:cNvCxnSpPr>
            <a:cxnSpLocks/>
          </p:cNvCxnSpPr>
          <p:nvPr/>
        </p:nvCxnSpPr>
        <p:spPr>
          <a:xfrm>
            <a:off x="3318346" y="2301411"/>
            <a:ext cx="1921474" cy="2311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8112540-842A-4D50-BBE1-103C1EEF680A}"/>
              </a:ext>
            </a:extLst>
          </p:cNvPr>
          <p:cNvCxnSpPr>
            <a:cxnSpLocks/>
          </p:cNvCxnSpPr>
          <p:nvPr/>
        </p:nvCxnSpPr>
        <p:spPr>
          <a:xfrm>
            <a:off x="2510009" y="3062168"/>
            <a:ext cx="4599708" cy="24139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BB02913-F918-47BD-9D7D-58F6DB22C383}"/>
              </a:ext>
            </a:extLst>
          </p:cNvPr>
          <p:cNvCxnSpPr>
            <a:cxnSpLocks/>
          </p:cNvCxnSpPr>
          <p:nvPr/>
        </p:nvCxnSpPr>
        <p:spPr>
          <a:xfrm>
            <a:off x="2414891" y="3408088"/>
            <a:ext cx="4493542" cy="23642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DE148F9-41B5-4A8A-88F7-AE2B735FB87F}"/>
              </a:ext>
            </a:extLst>
          </p:cNvPr>
          <p:cNvSpPr txBox="1"/>
          <p:nvPr/>
        </p:nvSpPr>
        <p:spPr>
          <a:xfrm>
            <a:off x="-2761" y="4506098"/>
            <a:ext cx="49071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Choose material from dropdown if custom, or from library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Select solid physical property from dropdown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Name the collector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5FCD004-C970-40D5-B56F-0029F98781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George Lolov | </a:t>
            </a:r>
            <a:r>
              <a:rPr lang="en-US" dirty="0" err="1"/>
              <a:t>Simcenter</a:t>
            </a:r>
            <a:r>
              <a:rPr lang="en-US" dirty="0"/>
              <a:t> ANSYS Integration: TSD Topical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0309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F5E957-E800-44C6-AFA1-486AA9437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PRETS179 Mesh Collector (Preload Beams)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B6F09-DAB2-4EF5-9AA0-B04EF6DEB8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58C6A-A472-4403-B275-C79AAC590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F6A78A-5EAD-4514-9884-20323B96F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75" y="1010986"/>
            <a:ext cx="3467099" cy="33527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9B0A22-6B56-442A-8404-FCFB0EFFB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668" y="1010986"/>
            <a:ext cx="3467100" cy="33242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066863-5F76-4F2B-A74B-DB07DE398E3D}"/>
              </a:ext>
            </a:extLst>
          </p:cNvPr>
          <p:cNvSpPr txBox="1"/>
          <p:nvPr/>
        </p:nvSpPr>
        <p:spPr>
          <a:xfrm>
            <a:off x="636587" y="4595249"/>
            <a:ext cx="5702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Same for preload mesh collector (PRETS179 elements)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Choose bolt material and PRETS179 property created from before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5BD0A27-BF5D-45AB-9161-6FC7C0232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George Lolov | </a:t>
            </a:r>
            <a:r>
              <a:rPr lang="en-US" dirty="0" err="1"/>
              <a:t>Simcenter</a:t>
            </a:r>
            <a:r>
              <a:rPr lang="en-US" dirty="0"/>
              <a:t> ANSYS Integration: TSD Topical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91843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D24EBA-0A87-43AF-A8BB-503D41423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MPC184: Rigid Spider Links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B5C6E-DBBB-4478-8C09-4F54713F34D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1418C-3B55-4A23-B7D1-93981CE59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2097B1-0458-4E2F-8537-1303D0857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88" y="1200044"/>
            <a:ext cx="2962275" cy="2495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5A8EDC-86E8-4366-A48C-BC3F9E04E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632" y="1200044"/>
            <a:ext cx="2971800" cy="2514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B302E7-E4B9-4A58-94C1-9D71C887169D}"/>
              </a:ext>
            </a:extLst>
          </p:cNvPr>
          <p:cNvSpPr txBox="1"/>
          <p:nvPr/>
        </p:nvSpPr>
        <p:spPr>
          <a:xfrm>
            <a:off x="636588" y="4135348"/>
            <a:ext cx="73258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Multiple Point Constraints (MPCs) are spider elements that will connect our bolt shaft (PRETS179) to the bolt head and washer faces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Need only specify material (bolt material) and give them a name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4408D55-D661-4B5A-A708-FDE2506CF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George Lolov | </a:t>
            </a:r>
            <a:r>
              <a:rPr lang="en-US" dirty="0" err="1"/>
              <a:t>Simcenter</a:t>
            </a:r>
            <a:r>
              <a:rPr lang="en-US" dirty="0"/>
              <a:t> ANSYS Integration: TSD Topical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24105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4E9309-B17F-4F8E-83BF-D649BA2FB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2D Shell Elements: Used for Seed Meshes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CB103-22FF-447F-A173-1A596445486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F15FE-8121-4A15-89EF-61E6290E4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60D221-BE0C-494F-AFD1-3847756A7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09" y="1331193"/>
            <a:ext cx="2934511" cy="28297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616076-90CD-40B7-A8F6-5748C1E52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382" y="1425017"/>
            <a:ext cx="2748042" cy="26420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6B2DBD-AE37-4EF3-88BE-9C3956726308}"/>
              </a:ext>
            </a:extLst>
          </p:cNvPr>
          <p:cNvSpPr txBox="1"/>
          <p:nvPr/>
        </p:nvSpPr>
        <p:spPr>
          <a:xfrm>
            <a:off x="1363166" y="4628508"/>
            <a:ext cx="6417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2D shell elements are not actually used in the model (in this case), just used to improve mesh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Properties/material does not matter for these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96F2785-078A-42E6-91FC-458FA17405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George Lolov | </a:t>
            </a:r>
            <a:r>
              <a:rPr lang="en-US" dirty="0" err="1"/>
              <a:t>Simcenter</a:t>
            </a:r>
            <a:r>
              <a:rPr lang="en-US" dirty="0"/>
              <a:t> ANSYS Integration: TSD Topical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6919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839711-9C36-426C-B97E-4B36E4A71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Relevant Files (Uploaded to </a:t>
            </a:r>
            <a:r>
              <a:rPr lang="en-US" dirty="0" err="1"/>
              <a:t>Sharepoint</a:t>
            </a:r>
            <a:r>
              <a:rPr lang="en-US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2ACF5-2726-479F-B233-B822425C56C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E879E-7C8F-42F0-B8D6-3F3C8612B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93FC8-521F-4A03-8CD4-72BFE6EEF9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272247-497A-4425-983E-898E5932E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37" y="1031321"/>
            <a:ext cx="6057900" cy="30384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FA515B-130D-415B-87D2-66378270C551}"/>
              </a:ext>
            </a:extLst>
          </p:cNvPr>
          <p:cNvSpPr txBox="1"/>
          <p:nvPr/>
        </p:nvSpPr>
        <p:spPr>
          <a:xfrm>
            <a:off x="549667" y="4592548"/>
            <a:ext cx="4299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Start with just original part and follow along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Compare your results to .fem and .sim files at the 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9A87220-7525-405D-8B2D-B8535EC87599}"/>
              </a:ext>
            </a:extLst>
          </p:cNvPr>
          <p:cNvCxnSpPr/>
          <p:nvPr/>
        </p:nvCxnSpPr>
        <p:spPr>
          <a:xfrm flipV="1">
            <a:off x="672957" y="2496620"/>
            <a:ext cx="1407560" cy="23332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038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5701F6-4C9B-463E-B330-0C867D498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Attempting to Mesh: 3D Tetrahedral Only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83EDB-304C-48DF-B4AF-D94F8F945C5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D9484-710A-4B92-8831-147CE4CF8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FF05B3-0FCB-49F3-9E4A-C559E3EBE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39" y="809556"/>
            <a:ext cx="6076610" cy="54582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07D104-0DE9-4C0D-946E-A54D33200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67" y="908835"/>
            <a:ext cx="2295525" cy="8382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8F1CF4B-FD2C-42C6-8B93-445402AF7FA7}"/>
              </a:ext>
            </a:extLst>
          </p:cNvPr>
          <p:cNvSpPr/>
          <p:nvPr/>
        </p:nvSpPr>
        <p:spPr>
          <a:xfrm>
            <a:off x="228600" y="916325"/>
            <a:ext cx="669312" cy="7860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0C5730-AAE3-47C4-88DC-7B87421820D2}"/>
              </a:ext>
            </a:extLst>
          </p:cNvPr>
          <p:cNvSpPr txBox="1"/>
          <p:nvPr/>
        </p:nvSpPr>
        <p:spPr>
          <a:xfrm>
            <a:off x="6182849" y="809556"/>
            <a:ext cx="29050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Select the bodies to be meshed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SOLID187 (Parabolic elements) for most accurate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Change element size (and other settings) as needed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BFB3A50-D146-4709-B94D-42982F668603}"/>
              </a:ext>
            </a:extLst>
          </p:cNvPr>
          <p:cNvCxnSpPr>
            <a:cxnSpLocks/>
          </p:cNvCxnSpPr>
          <p:nvPr/>
        </p:nvCxnSpPr>
        <p:spPr>
          <a:xfrm flipH="1" flipV="1">
            <a:off x="5445303" y="2280863"/>
            <a:ext cx="863030" cy="9606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4D823D9-15E8-462C-9600-E8DD8B29CCDD}"/>
              </a:ext>
            </a:extLst>
          </p:cNvPr>
          <p:cNvCxnSpPr>
            <a:cxnSpLocks/>
          </p:cNvCxnSpPr>
          <p:nvPr/>
        </p:nvCxnSpPr>
        <p:spPr>
          <a:xfrm flipH="1" flipV="1">
            <a:off x="5697020" y="1702423"/>
            <a:ext cx="611313" cy="446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CFACCC0-16FC-48DF-A621-D5DC55AA9FBF}"/>
              </a:ext>
            </a:extLst>
          </p:cNvPr>
          <p:cNvSpPr txBox="1"/>
          <p:nvPr/>
        </p:nvSpPr>
        <p:spPr>
          <a:xfrm>
            <a:off x="303740" y="5487500"/>
            <a:ext cx="284080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Don’t do this part yet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1F3C02B7-05F0-49EA-83D0-185598BE0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George Lolov | </a:t>
            </a:r>
            <a:r>
              <a:rPr lang="en-US" dirty="0" err="1"/>
              <a:t>Simcenter</a:t>
            </a:r>
            <a:r>
              <a:rPr lang="en-US" dirty="0"/>
              <a:t> ANSYS Integration: TSD Topical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96855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A759B2-F71A-455B-B0FF-1427FE174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Mesh Looks Good…But Could be Better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1769D-4A46-4905-A8F7-EA2FFB0136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3C0FF-611F-4D70-BA45-036D4AD79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CA4B13-EDE3-46CF-B043-D881D6FEDF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27" t="2741"/>
          <a:stretch/>
        </p:blipFill>
        <p:spPr>
          <a:xfrm>
            <a:off x="2320867" y="1039603"/>
            <a:ext cx="4681590" cy="51931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D5843A-9D77-48E0-B4CE-9318E88925BA}"/>
              </a:ext>
            </a:extLst>
          </p:cNvPr>
          <p:cNvSpPr txBox="1"/>
          <p:nvPr/>
        </p:nvSpPr>
        <p:spPr>
          <a:xfrm>
            <a:off x="222249" y="5444839"/>
            <a:ext cx="3137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Hit </a:t>
            </a:r>
            <a:r>
              <a:rPr lang="en-US" dirty="0" err="1"/>
              <a:t>ctrl+z</a:t>
            </a:r>
            <a:r>
              <a:rPr lang="en-US" dirty="0"/>
              <a:t> if you created this mesh 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3089EDE-3EB5-4A8E-AD21-3B66213908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George Lolov | </a:t>
            </a:r>
            <a:r>
              <a:rPr lang="en-US" dirty="0" err="1"/>
              <a:t>Simcenter</a:t>
            </a:r>
            <a:r>
              <a:rPr lang="en-US" dirty="0"/>
              <a:t> ANSYS Integration: TSD Topical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55878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C75EB1-1702-4558-808A-A963CE922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Use a Seed (Shell) Mesh on Fine Detail Areas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64A6A-FB33-4552-911B-CA96A203AC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F130F-35CF-4F42-BE82-214106914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EB3390-9837-4A49-90DC-67D7385B5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792" y="744161"/>
            <a:ext cx="2247900" cy="838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8F8924-4341-401C-BCD8-1648DA515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04" y="2504637"/>
            <a:ext cx="4846479" cy="30323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98797A-B5B4-4833-BE88-35291DA553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87"/>
          <a:stretch/>
        </p:blipFill>
        <p:spPr>
          <a:xfrm>
            <a:off x="5039419" y="2400808"/>
            <a:ext cx="3954456" cy="28249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D181DF-0EA9-43ED-AC7D-3B44FAD238F5}"/>
              </a:ext>
            </a:extLst>
          </p:cNvPr>
          <p:cNvSpPr txBox="1"/>
          <p:nvPr/>
        </p:nvSpPr>
        <p:spPr>
          <a:xfrm>
            <a:off x="303088" y="950360"/>
            <a:ext cx="27226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Create a seed mesh on the bolt/washer faces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A2373C-9D21-4CF7-B637-4589DC47CB06}"/>
              </a:ext>
            </a:extLst>
          </p:cNvPr>
          <p:cNvSpPr/>
          <p:nvPr/>
        </p:nvSpPr>
        <p:spPr>
          <a:xfrm>
            <a:off x="3867542" y="770212"/>
            <a:ext cx="416103" cy="6220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84F45D-E500-47C4-AD14-29AA8F57D506}"/>
              </a:ext>
            </a:extLst>
          </p:cNvPr>
          <p:cNvSpPr txBox="1"/>
          <p:nvPr/>
        </p:nvSpPr>
        <p:spPr>
          <a:xfrm>
            <a:off x="5623745" y="862063"/>
            <a:ext cx="38014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Change element size/meshing method to produce a nicely distributed mesh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42AF4D-7560-435B-B0E0-001EE938CD6B}"/>
              </a:ext>
            </a:extLst>
          </p:cNvPr>
          <p:cNvCxnSpPr>
            <a:cxnSpLocks/>
          </p:cNvCxnSpPr>
          <p:nvPr/>
        </p:nvCxnSpPr>
        <p:spPr>
          <a:xfrm flipH="1">
            <a:off x="4458698" y="1105334"/>
            <a:ext cx="1310242" cy="23621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BDD021F-4BCA-4724-A0A9-24B910437557}"/>
              </a:ext>
            </a:extLst>
          </p:cNvPr>
          <p:cNvSpPr txBox="1"/>
          <p:nvPr/>
        </p:nvSpPr>
        <p:spPr>
          <a:xfrm>
            <a:off x="1958024" y="5398108"/>
            <a:ext cx="5407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Remember to select the correct collector to group mesh under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D7003C3-367E-4DB1-B68A-74007253C36B}"/>
              </a:ext>
            </a:extLst>
          </p:cNvPr>
          <p:cNvCxnSpPr>
            <a:cxnSpLocks/>
          </p:cNvCxnSpPr>
          <p:nvPr/>
        </p:nvCxnSpPr>
        <p:spPr>
          <a:xfrm flipV="1">
            <a:off x="2126751" y="4623371"/>
            <a:ext cx="1948842" cy="9914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886E93F4-338E-422D-9DBF-5AA69A214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George Lolov | </a:t>
            </a:r>
            <a:r>
              <a:rPr lang="en-US" dirty="0" err="1"/>
              <a:t>Simcenter</a:t>
            </a:r>
            <a:r>
              <a:rPr lang="en-US" dirty="0"/>
              <a:t> ANSYS Integration: TSD Topical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06033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B0B641-3D72-420C-B47B-2C1718D65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Create Seed Meshed on Other Important Areas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1A36B-88E5-4381-B5B8-2590F3843EB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0C5E0-458C-49AF-A6DA-4788396B6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AF3A20-6719-43FB-8A01-E6639D2F6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78" y="2847832"/>
            <a:ext cx="5939618" cy="34723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8E8B75-8ACF-4FF6-BD55-82DA246C6E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9" t="2102"/>
          <a:stretch/>
        </p:blipFill>
        <p:spPr>
          <a:xfrm>
            <a:off x="6076096" y="757499"/>
            <a:ext cx="3034922" cy="30221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A0AF73-E1A0-4CDD-9A95-3984875D470E}"/>
              </a:ext>
            </a:extLst>
          </p:cNvPr>
          <p:cNvSpPr txBox="1"/>
          <p:nvPr/>
        </p:nvSpPr>
        <p:spPr>
          <a:xfrm>
            <a:off x="6354409" y="4500081"/>
            <a:ext cx="2478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Make sure this is checked for curved surfaces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8CFD59F-8A56-4CB0-8A9E-82B24AA102A2}"/>
              </a:ext>
            </a:extLst>
          </p:cNvPr>
          <p:cNvCxnSpPr>
            <a:cxnSpLocks/>
          </p:cNvCxnSpPr>
          <p:nvPr/>
        </p:nvCxnSpPr>
        <p:spPr>
          <a:xfrm flipH="1" flipV="1">
            <a:off x="4833991" y="4448710"/>
            <a:ext cx="1623317" cy="2671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4BBC67F-96FD-41E6-9AAA-83D92583F6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George Lolov | </a:t>
            </a:r>
            <a:r>
              <a:rPr lang="en-US" dirty="0" err="1"/>
              <a:t>Simcenter</a:t>
            </a:r>
            <a:r>
              <a:rPr lang="en-US" dirty="0"/>
              <a:t> ANSYS Integration: TSD Topical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2892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B47D03-A7EE-4FA0-B473-452E60299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Seed Meshes on Contact Areas as Well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5B2CE-7BA0-4782-BEE1-BA58DA26443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BDE50-6CC5-4C62-8714-8E5EE49EF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3B2D31-0842-4099-8B70-7D68BB70B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3" y="1997122"/>
            <a:ext cx="5165338" cy="3198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AB518B-3FAF-462A-AFB2-02499F67E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921" y="2383807"/>
            <a:ext cx="3939079" cy="28516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6956F3-844B-42DE-9C5C-7FCCC2C46C30}"/>
              </a:ext>
            </a:extLst>
          </p:cNvPr>
          <p:cNvSpPr txBox="1"/>
          <p:nvPr/>
        </p:nvSpPr>
        <p:spPr>
          <a:xfrm>
            <a:off x="636588" y="5363110"/>
            <a:ext cx="673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Best practice is to seed mesh both contact faces together so the meshes are uniform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8AFA0B5-3F47-4B5F-8D95-BE3579F66B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George Lolov | </a:t>
            </a:r>
            <a:r>
              <a:rPr lang="en-US" dirty="0" err="1"/>
              <a:t>Simcenter</a:t>
            </a:r>
            <a:r>
              <a:rPr lang="en-US" dirty="0"/>
              <a:t> ANSYS Integration: TSD Topical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696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4911EF-E813-404D-A2F5-183A01538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Seed Meshes are Not Used in the Model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00213-9FE4-406C-A4FE-A80C5C67051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E0493-314D-45D8-AAC9-07719CED5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3BFE71-1015-4153-ABF3-581FC0ECCB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333" b="33807"/>
          <a:stretch/>
        </p:blipFill>
        <p:spPr>
          <a:xfrm>
            <a:off x="0" y="1023347"/>
            <a:ext cx="2438400" cy="31847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3E0BF2-17E3-4D8C-8694-EEF89ED9B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313" y="1023347"/>
            <a:ext cx="2708428" cy="29528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A7DC2E-043D-42F2-B20B-F7CC8BE5F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4960" y="1139274"/>
            <a:ext cx="2699591" cy="29528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3CAC1C-327F-406A-9E55-47A995630B73}"/>
              </a:ext>
            </a:extLst>
          </p:cNvPr>
          <p:cNvSpPr txBox="1"/>
          <p:nvPr/>
        </p:nvSpPr>
        <p:spPr>
          <a:xfrm>
            <a:off x="4819895" y="4513342"/>
            <a:ext cx="4479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UNCHECK this option as the seed meshes will NOT be part of the model (only used to make 3D mesh better)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8B4817-B9A9-4450-AF89-E4CDE0A7F27A}"/>
              </a:ext>
            </a:extLst>
          </p:cNvPr>
          <p:cNvSpPr/>
          <p:nvPr/>
        </p:nvSpPr>
        <p:spPr>
          <a:xfrm>
            <a:off x="1095060" y="3091711"/>
            <a:ext cx="1262859" cy="2184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16B70D-021B-434F-A003-2AA3697AA24A}"/>
              </a:ext>
            </a:extLst>
          </p:cNvPr>
          <p:cNvSpPr txBox="1"/>
          <p:nvPr/>
        </p:nvSpPr>
        <p:spPr>
          <a:xfrm>
            <a:off x="4740" y="4544739"/>
            <a:ext cx="4479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Highlight all seed meshes and right click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F3F0CED-0906-410C-A8D4-BC8A82DD6705}"/>
              </a:ext>
            </a:extLst>
          </p:cNvPr>
          <p:cNvCxnSpPr>
            <a:cxnSpLocks/>
          </p:cNvCxnSpPr>
          <p:nvPr/>
        </p:nvCxnSpPr>
        <p:spPr>
          <a:xfrm flipV="1">
            <a:off x="4957282" y="3611366"/>
            <a:ext cx="1176390" cy="11044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32FB68A-1123-4DF9-A430-2C185AA6E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George Lolov | </a:t>
            </a:r>
            <a:r>
              <a:rPr lang="en-US" dirty="0" err="1"/>
              <a:t>Simcenter</a:t>
            </a:r>
            <a:r>
              <a:rPr lang="en-US" dirty="0"/>
              <a:t> ANSYS Integration: TSD Topical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17700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0B4A30-5087-4E9D-8820-2D4BCEC4C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Now Create a 3D Tetrahedral Mesh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73502-CC51-4A0F-A17D-2C82099C2BB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26F06-F2C8-486A-A551-91EDA3132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A84E31-73AF-4745-9AB8-7812BD9E3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5" y="725122"/>
            <a:ext cx="2295525" cy="83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93188E-45B6-48FF-94B3-0831B41D9B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840"/>
          <a:stretch/>
        </p:blipFill>
        <p:spPr>
          <a:xfrm>
            <a:off x="1" y="1563322"/>
            <a:ext cx="3571164" cy="4769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DCDB6E-28D6-42E1-8AA2-0C849C707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7334" y="1396620"/>
            <a:ext cx="3227417" cy="34256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B55082-79D9-4120-890B-E9C10038D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4246" y="1348853"/>
            <a:ext cx="2345065" cy="47698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7E1ED2-70CB-4E9A-A4C5-307BCD115F0C}"/>
              </a:ext>
            </a:extLst>
          </p:cNvPr>
          <p:cNvSpPr txBox="1"/>
          <p:nvPr/>
        </p:nvSpPr>
        <p:spPr>
          <a:xfrm>
            <a:off x="6295849" y="4939119"/>
            <a:ext cx="2450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Looks much more uniform than before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B84F748-D46F-4769-9E07-ED06C8D07F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George Lolov | </a:t>
            </a:r>
            <a:r>
              <a:rPr lang="en-US" dirty="0" err="1"/>
              <a:t>Simcenter</a:t>
            </a:r>
            <a:r>
              <a:rPr lang="en-US" dirty="0"/>
              <a:t> ANSYS Integration: TSD Topical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5321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1CBC69-4944-4D2D-BABC-C781027B7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Perform an Element Quality Check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28CAF-78B4-41BE-8240-A153FF218E4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B8735-77AC-4A38-A78A-E9730C92C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73E7D4-68C2-4CC6-A384-9A4E86387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722182"/>
            <a:ext cx="7143750" cy="1304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528247-BB62-4D93-BB2A-C692DA70B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05" y="2285608"/>
            <a:ext cx="2883357" cy="27997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810088-A90A-44B7-ABA7-14459B0B7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951" y="2069660"/>
            <a:ext cx="2794141" cy="30156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6FC4A1-D2B9-4405-A099-A60643FF44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66198"/>
            <a:ext cx="9144000" cy="6138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123E92F-F780-44D0-B0D0-264B01545CF7}"/>
              </a:ext>
            </a:extLst>
          </p:cNvPr>
          <p:cNvSpPr/>
          <p:nvPr/>
        </p:nvSpPr>
        <p:spPr>
          <a:xfrm>
            <a:off x="6627467" y="1244173"/>
            <a:ext cx="636363" cy="6359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926FD3-CB97-4ADD-BD38-E51CE57FDAFD}"/>
              </a:ext>
            </a:extLst>
          </p:cNvPr>
          <p:cNvSpPr/>
          <p:nvPr/>
        </p:nvSpPr>
        <p:spPr>
          <a:xfrm>
            <a:off x="4298658" y="6037132"/>
            <a:ext cx="1177468" cy="2428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E3D7C5B-918D-46CC-B6A6-07165B6D671F}"/>
              </a:ext>
            </a:extLst>
          </p:cNvPr>
          <p:cNvCxnSpPr/>
          <p:nvPr/>
        </p:nvCxnSpPr>
        <p:spPr>
          <a:xfrm>
            <a:off x="4792894" y="5193587"/>
            <a:ext cx="0" cy="7294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953B16B-9EEF-43FE-BA53-43000D0C2702}"/>
              </a:ext>
            </a:extLst>
          </p:cNvPr>
          <p:cNvSpPr/>
          <p:nvPr/>
        </p:nvSpPr>
        <p:spPr>
          <a:xfrm>
            <a:off x="3276379" y="4679878"/>
            <a:ext cx="3119279" cy="1664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B81EFF-AC00-4B48-9085-64E031731CA8}"/>
              </a:ext>
            </a:extLst>
          </p:cNvPr>
          <p:cNvSpPr txBox="1"/>
          <p:nvPr/>
        </p:nvSpPr>
        <p:spPr>
          <a:xfrm>
            <a:off x="6444787" y="2251314"/>
            <a:ext cx="26581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Highlight all 3D meshes and check 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Warning elements are OK, but refine mesh if any failed elements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D96DDC8-8424-4865-BC9C-EC9C30036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George Lolov | </a:t>
            </a:r>
            <a:r>
              <a:rPr lang="en-US" dirty="0" err="1"/>
              <a:t>Simcenter</a:t>
            </a:r>
            <a:r>
              <a:rPr lang="en-US" dirty="0"/>
              <a:t> ANSYS Integration: TSD Topical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80110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F9A035-9362-4C67-9753-842E8FA7E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Setting up Preload: Create Center Nodes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D9001-F128-4261-A574-CC2E7628EC9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0B75F-1759-4581-90F2-536F94C75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E7FB26-1C8E-45B8-9664-CD81CF6CD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5" y="679629"/>
            <a:ext cx="2952750" cy="133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2FCADD-5992-4370-80E0-50DB62A87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07" y="2529883"/>
            <a:ext cx="4743450" cy="3457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D952FA-12F0-4370-92F7-D8C21E8E82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11"/>
          <a:stretch/>
        </p:blipFill>
        <p:spPr>
          <a:xfrm>
            <a:off x="5428043" y="2160321"/>
            <a:ext cx="3624974" cy="39724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E705A07-4F25-4DCA-8BB9-F55D03B84D59}"/>
              </a:ext>
            </a:extLst>
          </p:cNvPr>
          <p:cNvSpPr/>
          <p:nvPr/>
        </p:nvSpPr>
        <p:spPr>
          <a:xfrm>
            <a:off x="3154166" y="1202519"/>
            <a:ext cx="416104" cy="6981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8F4723-7973-4720-8B22-36EF11EFFB74}"/>
              </a:ext>
            </a:extLst>
          </p:cNvPr>
          <p:cNvSpPr txBox="1"/>
          <p:nvPr/>
        </p:nvSpPr>
        <p:spPr>
          <a:xfrm>
            <a:off x="6488130" y="725251"/>
            <a:ext cx="26558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Create center nodes at each bolt/washer location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8F9AE6-86AE-4C87-9EB1-04C4FB10A506}"/>
              </a:ext>
            </a:extLst>
          </p:cNvPr>
          <p:cNvSpPr txBox="1"/>
          <p:nvPr/>
        </p:nvSpPr>
        <p:spPr>
          <a:xfrm>
            <a:off x="-41097" y="1744822"/>
            <a:ext cx="4782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Name them something convenient so easy to distinguish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91FE54-2F0C-4350-BF69-AC89238EE715}"/>
              </a:ext>
            </a:extLst>
          </p:cNvPr>
          <p:cNvCxnSpPr/>
          <p:nvPr/>
        </p:nvCxnSpPr>
        <p:spPr>
          <a:xfrm>
            <a:off x="2116476" y="2465798"/>
            <a:ext cx="233737" cy="5599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472703E-2A70-434C-A530-26ECF6ED2D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George Lolov | </a:t>
            </a:r>
            <a:r>
              <a:rPr lang="en-US" dirty="0" err="1"/>
              <a:t>Simcenter</a:t>
            </a:r>
            <a:r>
              <a:rPr lang="en-US" dirty="0"/>
              <a:t> ANSYS Integration: TSD Topical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24444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EC1AA1-A7D4-4F28-B7A3-DCAE65C15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Bolt Shafts with PRETS179 Elements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2FB50-010D-48A7-89D0-B9DDEFB16F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236A9-1ED4-4F9A-9606-135CBD78A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C20A1B-237D-436E-B36B-CA112CBC7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64" y="679629"/>
            <a:ext cx="8582025" cy="13049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368BCCB-58A3-4997-9F5E-2CB0CBE13C25}"/>
              </a:ext>
            </a:extLst>
          </p:cNvPr>
          <p:cNvSpPr/>
          <p:nvPr/>
        </p:nvSpPr>
        <p:spPr>
          <a:xfrm>
            <a:off x="7705618" y="1161422"/>
            <a:ext cx="636998" cy="6981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1DD028-7AF0-40AD-988D-67E5248EF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30" y="2337371"/>
            <a:ext cx="3989188" cy="33200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15C1E0-24D7-4957-A17E-4AC8B42D8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3601" y="2337371"/>
            <a:ext cx="3150313" cy="24099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F5AAB6-BA04-4716-AF4C-EEC06B969D05}"/>
              </a:ext>
            </a:extLst>
          </p:cNvPr>
          <p:cNvSpPr txBox="1"/>
          <p:nvPr/>
        </p:nvSpPr>
        <p:spPr>
          <a:xfrm>
            <a:off x="4550676" y="4767958"/>
            <a:ext cx="28518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Select top/bottom node (1 source, 1 target) and create PRETS179 beam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7D89F7F-4E6B-411A-9EA6-DDD1BAF14C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George Lolov | </a:t>
            </a:r>
            <a:r>
              <a:rPr lang="en-US" dirty="0" err="1"/>
              <a:t>Simcenter</a:t>
            </a:r>
            <a:r>
              <a:rPr lang="en-US" dirty="0"/>
              <a:t> ANSYS Integration: TSD Topical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68895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D6E9C68-9DC7-4C62-B928-00AA2768B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31" y="789581"/>
            <a:ext cx="4617889" cy="353676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3BDC4D0-9101-4C04-B6F9-355D2C0D9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Choosing the Correct NX License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61732-B069-4A39-BDDB-96F626985D5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D936C-3680-4824-910E-7A5B41B8C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3D181C-8D7B-49AE-AC3B-527545545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782" y="2411104"/>
            <a:ext cx="4703957" cy="35944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D7BE0EE-38F4-4B42-BDA5-814381EFC9C2}"/>
              </a:ext>
            </a:extLst>
          </p:cNvPr>
          <p:cNvSpPr/>
          <p:nvPr/>
        </p:nvSpPr>
        <p:spPr>
          <a:xfrm>
            <a:off x="1344746" y="3164711"/>
            <a:ext cx="899051" cy="3468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3C33BA-46AE-4191-8C23-9E733ADC7F02}"/>
              </a:ext>
            </a:extLst>
          </p:cNvPr>
          <p:cNvSpPr txBox="1"/>
          <p:nvPr/>
        </p:nvSpPr>
        <p:spPr>
          <a:xfrm>
            <a:off x="516631" y="4435852"/>
            <a:ext cx="3439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Remove NX license bundles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err="1"/>
              <a:t>Simcenter</a:t>
            </a:r>
            <a:r>
              <a:rPr lang="en-US" dirty="0"/>
              <a:t> (SC) license bundles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E99B24-BEEB-4C46-AC40-BEB10DBE9AED}"/>
              </a:ext>
            </a:extLst>
          </p:cNvPr>
          <p:cNvSpPr txBox="1"/>
          <p:nvPr/>
        </p:nvSpPr>
        <p:spPr>
          <a:xfrm>
            <a:off x="5248065" y="775246"/>
            <a:ext cx="3439551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Make sure no parts are loaded yet or the “select bundles” option will not appear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5796793-E5C3-41C7-962B-4765FC370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George Lolov | </a:t>
            </a:r>
            <a:r>
              <a:rPr lang="en-US" dirty="0" err="1"/>
              <a:t>Simcenter</a:t>
            </a:r>
            <a:r>
              <a:rPr lang="en-US" dirty="0"/>
              <a:t> ANSYS Integration: TSD Topical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52978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D5314B-09FF-4356-B605-153F6F70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Specify Pretension Node for PRETS179 Elements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9210C-0936-4532-9152-0B266171A3B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35183-EAB1-4BB5-B7A5-BE55237B7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C915D3-DEE1-4569-81EB-BC4921C63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11" y="876114"/>
            <a:ext cx="2822213" cy="20610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9A9F0A-3B33-49B3-8D0C-66C466C6BFE7}"/>
              </a:ext>
            </a:extLst>
          </p:cNvPr>
          <p:cNvSpPr/>
          <p:nvPr/>
        </p:nvSpPr>
        <p:spPr>
          <a:xfrm>
            <a:off x="1010880" y="1278876"/>
            <a:ext cx="1946631" cy="349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26C44C-0C52-44C6-BFDB-687F4BFDE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19" y="3066835"/>
            <a:ext cx="2890466" cy="31233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DABA2D-3966-4C55-8392-A5B6773B1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495" y="813003"/>
            <a:ext cx="4353695" cy="424836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DA4B4D-678A-4B42-A34A-13180380386A}"/>
              </a:ext>
            </a:extLst>
          </p:cNvPr>
          <p:cNvCxnSpPr/>
          <p:nvPr/>
        </p:nvCxnSpPr>
        <p:spPr>
          <a:xfrm flipV="1">
            <a:off x="2460661" y="4279187"/>
            <a:ext cx="4710701" cy="2054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B62142C-A044-4573-B9FC-3572E1F3FF41}"/>
              </a:ext>
            </a:extLst>
          </p:cNvPr>
          <p:cNvSpPr txBox="1"/>
          <p:nvPr/>
        </p:nvSpPr>
        <p:spPr>
          <a:xfrm>
            <a:off x="3420124" y="4942342"/>
            <a:ext cx="5630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Pretension node defines direction of preload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Node will need to be created somewhere in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5"/>
              </a:rPr>
              <a:t>Resource</a:t>
            </a:r>
            <a:endParaRPr lang="en-US" sz="200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17DEE1F-009F-4E43-BC94-09E6BDD021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George Lolov | </a:t>
            </a:r>
            <a:r>
              <a:rPr lang="en-US" dirty="0" err="1"/>
              <a:t>Simcenter</a:t>
            </a:r>
            <a:r>
              <a:rPr lang="en-US" dirty="0"/>
              <a:t> ANSYS Integration: TSD Topical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86341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384B79-A754-406E-AE21-BB482D202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MPC Spider Elements to Bolt/Washer Faces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95B1B-E29A-4403-AACD-9CF950DCF18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6DE10-6FCA-4D16-B13B-84EFC9DA8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E3FF1E-2D14-4E29-AE53-F347D48FA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224" y="679629"/>
            <a:ext cx="1666875" cy="857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455E89-9DCE-4452-B77A-0CF39966C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95" y="1801504"/>
            <a:ext cx="4076935" cy="41421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E914A3-CA54-44F1-9469-1B541AE0C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653" y="857386"/>
            <a:ext cx="2468184" cy="18230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9574E1-FE40-4739-BE8F-CC6FFFE235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31"/>
          <a:stretch/>
        </p:blipFill>
        <p:spPr>
          <a:xfrm>
            <a:off x="5970411" y="2769030"/>
            <a:ext cx="2981764" cy="34688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16CA16D-8D19-428C-B56B-DED1AD68391F}"/>
              </a:ext>
            </a:extLst>
          </p:cNvPr>
          <p:cNvSpPr/>
          <p:nvPr/>
        </p:nvSpPr>
        <p:spPr>
          <a:xfrm>
            <a:off x="4353436" y="671077"/>
            <a:ext cx="636998" cy="6981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239597-86DC-4AE0-8AAB-1F09446F682A}"/>
              </a:ext>
            </a:extLst>
          </p:cNvPr>
          <p:cNvSpPr txBox="1"/>
          <p:nvPr/>
        </p:nvSpPr>
        <p:spPr>
          <a:xfrm>
            <a:off x="222250" y="824673"/>
            <a:ext cx="3605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Source is center node, target is nodes on face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9FABCD8-73BC-459A-83A9-90B4301228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George Lolov | </a:t>
            </a:r>
            <a:r>
              <a:rPr lang="en-US" dirty="0" err="1"/>
              <a:t>Simcenter</a:t>
            </a:r>
            <a:r>
              <a:rPr lang="en-US" dirty="0"/>
              <a:t> ANSYS Integration: TSD Topical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42603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1F3A65-9F87-4C09-AF5B-B0A15469D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Change Key Options for MPC Meshes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A2E18-7B7D-4ADF-B49B-C0BD2024044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8A825-68D3-4D2B-8514-C384DD3875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736E5C-7F15-4B2A-AF8D-4FE5042169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8" t="2122"/>
          <a:stretch/>
        </p:blipFill>
        <p:spPr>
          <a:xfrm>
            <a:off x="154675" y="1602323"/>
            <a:ext cx="3384644" cy="39136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168A52-5C9E-4F35-976F-FBF378BCD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724" y="925773"/>
            <a:ext cx="2990850" cy="2286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10FFEC-A143-4B34-93DC-E440CC547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704" y="3457917"/>
            <a:ext cx="2610172" cy="2182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2EF742-0C94-4881-93A2-8A9B57F4F1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4926" y="3495923"/>
            <a:ext cx="2784399" cy="21061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5634C7-564A-4609-AD9D-D30B98A23530}"/>
              </a:ext>
            </a:extLst>
          </p:cNvPr>
          <p:cNvSpPr txBox="1"/>
          <p:nvPr/>
        </p:nvSpPr>
        <p:spPr>
          <a:xfrm>
            <a:off x="3655031" y="5779260"/>
            <a:ext cx="1833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MPC184 Info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810E5A-6848-47AE-AD7C-330E2043AC70}"/>
              </a:ext>
            </a:extLst>
          </p:cNvPr>
          <p:cNvSpPr/>
          <p:nvPr/>
        </p:nvSpPr>
        <p:spPr>
          <a:xfrm>
            <a:off x="4661662" y="1462377"/>
            <a:ext cx="1946631" cy="349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B47713D-8306-4C58-931E-6E3E437E1872}"/>
              </a:ext>
            </a:extLst>
          </p:cNvPr>
          <p:cNvCxnSpPr>
            <a:cxnSpLocks/>
          </p:cNvCxnSpPr>
          <p:nvPr/>
        </p:nvCxnSpPr>
        <p:spPr>
          <a:xfrm flipV="1">
            <a:off x="5743026" y="3591624"/>
            <a:ext cx="796475" cy="9051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C3FF19A1-CE55-4851-B4F4-DC4012261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George Lolov | </a:t>
            </a:r>
            <a:r>
              <a:rPr lang="en-US" dirty="0" err="1"/>
              <a:t>Simcenter</a:t>
            </a:r>
            <a:r>
              <a:rPr lang="en-US" dirty="0"/>
              <a:t> ANSYS Integration: TSD Topical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636625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03BC6F-E30D-4027-A2FB-7620005C8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FEM Complete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1C684-45FC-4435-B881-C5F0A8F165B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DB613-E457-44CB-A6CF-A99941BBB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3AB999-76A4-4BCF-944E-5B20AABAA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548" y="755176"/>
            <a:ext cx="5350904" cy="5470478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3B8080-2359-4C8C-85F4-4074D47B8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George Lolov | </a:t>
            </a:r>
            <a:r>
              <a:rPr lang="en-US" dirty="0" err="1"/>
              <a:t>Simcenter</a:t>
            </a:r>
            <a:r>
              <a:rPr lang="en-US" dirty="0"/>
              <a:t> ANSYS Integration: TSD Topical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73199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8E9CCF-7727-4F9A-BF72-3B612179F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Simulation (sim) File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E8E5C-4BEB-4C32-B293-AA709EF01FE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8555C-36E2-49F5-BEF5-BB59A8C384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7B4914-DA5E-4562-953C-73A561E45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80" y="814317"/>
            <a:ext cx="2436829" cy="34381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4F3FA3-C554-408A-B86E-515D9CD33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177" y="1042129"/>
            <a:ext cx="6073932" cy="44943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75FDFE7-A492-4AC5-B1F6-239B89378802}"/>
              </a:ext>
            </a:extLst>
          </p:cNvPr>
          <p:cNvSpPr/>
          <p:nvPr/>
        </p:nvSpPr>
        <p:spPr>
          <a:xfrm>
            <a:off x="856311" y="2383605"/>
            <a:ext cx="982764" cy="1643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C32A16-43E2-46CC-918A-32D014C18C80}"/>
              </a:ext>
            </a:extLst>
          </p:cNvPr>
          <p:cNvSpPr txBox="1"/>
          <p:nvPr/>
        </p:nvSpPr>
        <p:spPr>
          <a:xfrm>
            <a:off x="318499" y="4597685"/>
            <a:ext cx="1916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Make sure to select ANSYS environment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B016F9-E235-4FC9-8521-B44AB173EF3E}"/>
              </a:ext>
            </a:extLst>
          </p:cNvPr>
          <p:cNvCxnSpPr>
            <a:cxnSpLocks/>
          </p:cNvCxnSpPr>
          <p:nvPr/>
        </p:nvCxnSpPr>
        <p:spPr>
          <a:xfrm flipV="1">
            <a:off x="2139959" y="2625047"/>
            <a:ext cx="1014207" cy="25952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670627D-65D9-4460-8DF4-85BAC9F215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George Lolov | </a:t>
            </a:r>
            <a:r>
              <a:rPr lang="en-US" dirty="0" err="1"/>
              <a:t>Simcenter</a:t>
            </a:r>
            <a:r>
              <a:rPr lang="en-US" dirty="0"/>
              <a:t> ANSYS Integration: TSD Topical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75538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BFA0C7-825F-4FA7-A5A1-E3057C3B9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Click Through .sim Creation Dialogue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288E1-B87B-429F-947E-1CBA9A6519B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9B547-3702-4420-A1D4-7CB68BCE6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3D3382-8F24-4394-86A8-530AB5DC2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979" y="1591066"/>
            <a:ext cx="2876275" cy="3910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C35FA-B127-4E86-9A5B-698FC1135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562" y="871483"/>
            <a:ext cx="3381333" cy="511503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D93ADF-15E6-423A-A42E-F3757AC26B93}"/>
              </a:ext>
            </a:extLst>
          </p:cNvPr>
          <p:cNvCxnSpPr>
            <a:cxnSpLocks/>
          </p:cNvCxnSpPr>
          <p:nvPr/>
        </p:nvCxnSpPr>
        <p:spPr>
          <a:xfrm flipV="1">
            <a:off x="2964094" y="951218"/>
            <a:ext cx="1948052" cy="43091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09380A4-FDDA-4B0E-85E6-B2D308CB5502}"/>
              </a:ext>
            </a:extLst>
          </p:cNvPr>
          <p:cNvSpPr/>
          <p:nvPr/>
        </p:nvSpPr>
        <p:spPr>
          <a:xfrm>
            <a:off x="5525916" y="1406131"/>
            <a:ext cx="525563" cy="3045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F32C8E1-183A-432A-A8EC-BB06CE7029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George Lolov | </a:t>
            </a:r>
            <a:r>
              <a:rPr lang="en-US" dirty="0" err="1"/>
              <a:t>Simcenter</a:t>
            </a:r>
            <a:r>
              <a:rPr lang="en-US" dirty="0"/>
              <a:t> ANSYS Integration: TSD Topical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783683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2463BD-8EBB-41F6-8883-8E5164E8B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2817"/>
            <a:ext cx="8686800" cy="427877"/>
          </a:xfrm>
        </p:spPr>
        <p:txBody>
          <a:bodyPr/>
          <a:lstStyle/>
          <a:p>
            <a:pPr algn="ctr"/>
            <a:r>
              <a:rPr lang="en-US" dirty="0"/>
              <a:t>Setting Up Boundary Conditions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EF21F-FC31-48D0-9091-BB5CB152E0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EDB0C-E8EB-4583-BF93-4C23A70EF3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26F0F3-1B65-4305-A0BE-15AB4DAB3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39" y="783231"/>
            <a:ext cx="2160334" cy="24801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91CD99-5780-4C81-84A0-8CB63B2A02B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3752" y="3627227"/>
            <a:ext cx="2768010" cy="27073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420994-E2CF-4F94-94F7-48C60073B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66" y="3784292"/>
            <a:ext cx="2390281" cy="19582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65D1C3-9ED3-45A3-AE57-9B206C7E93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1762" y="882869"/>
            <a:ext cx="3754438" cy="37367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7A5932-F47E-4568-84EA-C74E9CB03EA5}"/>
              </a:ext>
            </a:extLst>
          </p:cNvPr>
          <p:cNvSpPr txBox="1"/>
          <p:nvPr/>
        </p:nvSpPr>
        <p:spPr>
          <a:xfrm>
            <a:off x="6061753" y="4767209"/>
            <a:ext cx="2609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this case the bottom edges were fixed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273550-A9F8-4836-928A-0D14248990AA}"/>
              </a:ext>
            </a:extLst>
          </p:cNvPr>
          <p:cNvSpPr/>
          <p:nvPr/>
        </p:nvSpPr>
        <p:spPr>
          <a:xfrm>
            <a:off x="746855" y="1731196"/>
            <a:ext cx="982764" cy="1643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E6A0AF4-521B-4575-B59A-BF368EC58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George Lolov | </a:t>
            </a:r>
            <a:r>
              <a:rPr lang="en-US" dirty="0" err="1"/>
              <a:t>Simcenter</a:t>
            </a:r>
            <a:r>
              <a:rPr lang="en-US" dirty="0"/>
              <a:t> ANSYS Integration: TSD Topical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721299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1753E2-C8F8-4DAA-BA0A-FB22AEE1AE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250" y="715633"/>
            <a:ext cx="2489419" cy="19175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0BD883C-C2C1-42F1-873F-D27F1ADF7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Applying a Bolt Preload Force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E6478-2CCB-4F7C-82AE-F7C1C7C2F71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0B084-A729-4443-BF95-AC0946D74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734B45-AAFD-4D97-BD04-8E0962C1C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80" y="3283322"/>
            <a:ext cx="4944366" cy="30426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0D3D52-2C9E-498B-BE81-418823256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7127" y="715633"/>
            <a:ext cx="3454561" cy="34611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67D591-ACBA-45EE-93E5-1D92EB8B246A}"/>
              </a:ext>
            </a:extLst>
          </p:cNvPr>
          <p:cNvSpPr/>
          <p:nvPr/>
        </p:nvSpPr>
        <p:spPr>
          <a:xfrm>
            <a:off x="1784545" y="2461615"/>
            <a:ext cx="982764" cy="1643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95F100-2596-4E3E-AB5C-D454638415D3}"/>
              </a:ext>
            </a:extLst>
          </p:cNvPr>
          <p:cNvSpPr txBox="1"/>
          <p:nvPr/>
        </p:nvSpPr>
        <p:spPr>
          <a:xfrm>
            <a:off x="5102108" y="4176774"/>
            <a:ext cx="37089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Select the 4 PRETS179 beams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 of force depends on pretension node and direction specified when creating PRETS179 elements earlier (in this case sign is negative for compression)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82FE80-1805-4946-9E43-59C89CF26700}"/>
              </a:ext>
            </a:extLst>
          </p:cNvPr>
          <p:cNvSpPr/>
          <p:nvPr/>
        </p:nvSpPr>
        <p:spPr>
          <a:xfrm>
            <a:off x="801780" y="5092254"/>
            <a:ext cx="1206817" cy="2092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13ED23E-FAEA-44CF-95FA-818E583539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George Lolov | </a:t>
            </a:r>
            <a:r>
              <a:rPr lang="en-US" dirty="0" err="1"/>
              <a:t>Simcenter</a:t>
            </a:r>
            <a:r>
              <a:rPr lang="en-US" dirty="0"/>
              <a:t> ANSYS Integration: TSD Topical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799294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AEBB07-0767-445A-904E-8CFFAD727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Specifying Contact Areas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5E191-F46E-4383-AC1F-4A6F93D5D1F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EE623-0FF5-48C1-B725-D46B8EB1CD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7D467D-3254-44DF-B8C1-A870ACC08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3028"/>
            <a:ext cx="3930986" cy="11736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F52418-620C-4317-A630-061943A43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85" y="2214351"/>
            <a:ext cx="2975514" cy="37875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E7AF59-B9AD-44E2-971F-7469CB6EE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803" y="4403054"/>
            <a:ext cx="3621565" cy="17082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4F546B-D671-4141-99DB-E04F88FF1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5803" y="2586145"/>
            <a:ext cx="3869308" cy="16857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0D2BFC5-8722-4A63-B9FF-3393FEAAD6EC}"/>
              </a:ext>
            </a:extLst>
          </p:cNvPr>
          <p:cNvSpPr/>
          <p:nvPr/>
        </p:nvSpPr>
        <p:spPr>
          <a:xfrm>
            <a:off x="2827371" y="1370895"/>
            <a:ext cx="1035712" cy="1643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869653-2B1C-4690-8747-9F6E8596E075}"/>
              </a:ext>
            </a:extLst>
          </p:cNvPr>
          <p:cNvSpPr/>
          <p:nvPr/>
        </p:nvSpPr>
        <p:spPr>
          <a:xfrm>
            <a:off x="191427" y="2586145"/>
            <a:ext cx="2777804" cy="1643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F24603B-0351-439C-8925-98E5F304BD43}"/>
              </a:ext>
            </a:extLst>
          </p:cNvPr>
          <p:cNvCxnSpPr>
            <a:cxnSpLocks/>
          </p:cNvCxnSpPr>
          <p:nvPr/>
        </p:nvCxnSpPr>
        <p:spPr>
          <a:xfrm>
            <a:off x="4410182" y="3313062"/>
            <a:ext cx="1168685" cy="7776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E4A7E76-C34E-4079-879E-C84A4CBD3BB9}"/>
              </a:ext>
            </a:extLst>
          </p:cNvPr>
          <p:cNvCxnSpPr>
            <a:cxnSpLocks/>
          </p:cNvCxnSpPr>
          <p:nvPr/>
        </p:nvCxnSpPr>
        <p:spPr>
          <a:xfrm flipV="1">
            <a:off x="4410182" y="4817598"/>
            <a:ext cx="1168685" cy="2629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0E64711-D75B-4289-B982-A7DB63582742}"/>
              </a:ext>
            </a:extLst>
          </p:cNvPr>
          <p:cNvSpPr txBox="1"/>
          <p:nvPr/>
        </p:nvSpPr>
        <p:spPr>
          <a:xfrm>
            <a:off x="4828853" y="873303"/>
            <a:ext cx="42154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Manually select the source/target faces (interchangeable)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CONTA174</a:t>
            </a:r>
            <a:r>
              <a:rPr lang="en-US" dirty="0"/>
              <a:t> and </a:t>
            </a:r>
            <a:r>
              <a:rPr lang="en-US" dirty="0">
                <a:hlinkClick r:id="rId7"/>
              </a:rPr>
              <a:t>TARGE170</a:t>
            </a:r>
            <a:r>
              <a:rPr lang="en-US" dirty="0"/>
              <a:t> elements created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59A8B8AD-AF7D-480C-8348-FD4159482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George Lolov | </a:t>
            </a:r>
            <a:r>
              <a:rPr lang="en-US" dirty="0" err="1"/>
              <a:t>Simcenter</a:t>
            </a:r>
            <a:r>
              <a:rPr lang="en-US" dirty="0"/>
              <a:t> ANSYS Integration: TSD Topical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940178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0EAD26-876D-405C-8EC6-61DD4CD0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Exporting Model Data to ANSYS .</a:t>
            </a:r>
            <a:r>
              <a:rPr lang="en-US" dirty="0" err="1"/>
              <a:t>inp</a:t>
            </a:r>
            <a:r>
              <a:rPr lang="en-US" dirty="0"/>
              <a:t> file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DAD44-8033-4A1E-8733-9074A789908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F1B00-F989-404D-9A06-1736A5902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7984C5-1039-4C70-802B-07CEE1A87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36" y="920524"/>
            <a:ext cx="5025483" cy="41958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835300-88DA-4A28-AA83-3C39D9236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733" y="816922"/>
            <a:ext cx="3838653" cy="43220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A86B84D-2B03-48FD-A492-68F14D03E46B}"/>
              </a:ext>
            </a:extLst>
          </p:cNvPr>
          <p:cNvSpPr/>
          <p:nvPr/>
        </p:nvSpPr>
        <p:spPr>
          <a:xfrm>
            <a:off x="578974" y="4183777"/>
            <a:ext cx="380554" cy="1643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DDF19C-9348-4E1C-88AF-52AEE10D8328}"/>
              </a:ext>
            </a:extLst>
          </p:cNvPr>
          <p:cNvSpPr/>
          <p:nvPr/>
        </p:nvSpPr>
        <p:spPr>
          <a:xfrm>
            <a:off x="5298236" y="4803651"/>
            <a:ext cx="1399407" cy="2615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2B2BA5-BB13-401D-82E7-A077075C781B}"/>
              </a:ext>
            </a:extLst>
          </p:cNvPr>
          <p:cNvSpPr txBox="1"/>
          <p:nvPr/>
        </p:nvSpPr>
        <p:spPr>
          <a:xfrm>
            <a:off x="390418" y="5601263"/>
            <a:ext cx="8645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As there is no ANSYS license associated with </a:t>
            </a:r>
            <a:r>
              <a:rPr lang="en-US" sz="2000" dirty="0" err="1"/>
              <a:t>Simcenter</a:t>
            </a:r>
            <a:r>
              <a:rPr lang="en-US" sz="2000" dirty="0"/>
              <a:t>, analysis will not solve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However, ANSYS input file will be written in model directory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96F67A-0920-41A4-80BA-FB9D566BA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374" y="3645630"/>
            <a:ext cx="2534515" cy="1858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728EC22-E266-4C3C-9CFF-C8469E312755}"/>
              </a:ext>
            </a:extLst>
          </p:cNvPr>
          <p:cNvSpPr/>
          <p:nvPr/>
        </p:nvSpPr>
        <p:spPr>
          <a:xfrm>
            <a:off x="7112987" y="5236457"/>
            <a:ext cx="1882038" cy="1851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335F892-ECD3-4975-AF08-F6D6605A4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George Lolov | </a:t>
            </a:r>
            <a:r>
              <a:rPr lang="en-US" dirty="0" err="1"/>
              <a:t>Simcenter</a:t>
            </a:r>
            <a:r>
              <a:rPr lang="en-US" dirty="0"/>
              <a:t> ANSYS Integration: TSD Topical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5009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451C42-B9A5-4A57-B6C3-9DA960E3B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/>
              <a:t>Open The NX Geometry and Enter Pre/Post Application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97DC6-3111-4AE3-B22F-EECD4AE4F7A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80BB9-E9B9-4BC8-B5E3-62B700F6B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67A4D8-5265-4545-A190-91E8D3C97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38" y="787020"/>
            <a:ext cx="7961193" cy="51063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405E46-63E9-4AE3-89B8-B387246A0354}"/>
              </a:ext>
            </a:extLst>
          </p:cNvPr>
          <p:cNvSpPr/>
          <p:nvPr/>
        </p:nvSpPr>
        <p:spPr>
          <a:xfrm>
            <a:off x="3627528" y="1052048"/>
            <a:ext cx="452103" cy="1467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77F24AD-E89B-4BE3-9D5E-04713C9B3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George Lolov | </a:t>
            </a:r>
            <a:r>
              <a:rPr lang="en-US" dirty="0" err="1"/>
              <a:t>Simcenter</a:t>
            </a:r>
            <a:r>
              <a:rPr lang="en-US" dirty="0"/>
              <a:t> ANSYS Integration: TSD Topical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863565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C23E76-8B82-416B-BCFB-9BB9A74EC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ANSYS Mechanical APDL Product Launcher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BB095-27CD-423E-956B-E071AB8A17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25F5E-78E1-4B81-B8E0-E160B77D4C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543F21-5765-4BBF-A55E-916FB2BCF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19" y="972089"/>
            <a:ext cx="3390900" cy="904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B7CDBA-F350-4187-A97E-AD048D833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03" y="1876964"/>
            <a:ext cx="5235184" cy="43879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6A775F1-25DF-4479-9721-7B70238718E1}"/>
              </a:ext>
            </a:extLst>
          </p:cNvPr>
          <p:cNvSpPr/>
          <p:nvPr/>
        </p:nvSpPr>
        <p:spPr>
          <a:xfrm>
            <a:off x="1046451" y="2556336"/>
            <a:ext cx="2441628" cy="3368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8B19BC-EBC9-4148-AB1F-64B6C26727AB}"/>
              </a:ext>
            </a:extLst>
          </p:cNvPr>
          <p:cNvSpPr txBox="1"/>
          <p:nvPr/>
        </p:nvSpPr>
        <p:spPr>
          <a:xfrm>
            <a:off x="3940139" y="830017"/>
            <a:ext cx="5131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Make sure correct license is selected (depends on analysis type)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801AA8F-71D3-41F4-BC4E-2B7677CA4AFF}"/>
              </a:ext>
            </a:extLst>
          </p:cNvPr>
          <p:cNvCxnSpPr>
            <a:cxnSpLocks/>
          </p:cNvCxnSpPr>
          <p:nvPr/>
        </p:nvCxnSpPr>
        <p:spPr>
          <a:xfrm flipH="1">
            <a:off x="3472668" y="1043272"/>
            <a:ext cx="623580" cy="14733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2B528A2-7239-4550-A576-6C1414E84B6D}"/>
              </a:ext>
            </a:extLst>
          </p:cNvPr>
          <p:cNvSpPr/>
          <p:nvPr/>
        </p:nvSpPr>
        <p:spPr>
          <a:xfrm>
            <a:off x="1239947" y="4341313"/>
            <a:ext cx="3373152" cy="523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ACD616-033D-4E31-9C77-1430489ABA6A}"/>
              </a:ext>
            </a:extLst>
          </p:cNvPr>
          <p:cNvSpPr txBox="1"/>
          <p:nvPr/>
        </p:nvSpPr>
        <p:spPr>
          <a:xfrm>
            <a:off x="5832358" y="3741148"/>
            <a:ext cx="284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Select model directory and give job a name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9919D6D-4E11-4064-821A-F729D9D610C6}"/>
              </a:ext>
            </a:extLst>
          </p:cNvPr>
          <p:cNvCxnSpPr>
            <a:cxnSpLocks/>
          </p:cNvCxnSpPr>
          <p:nvPr/>
        </p:nvCxnSpPr>
        <p:spPr>
          <a:xfrm flipH="1">
            <a:off x="4715838" y="3959421"/>
            <a:ext cx="1264114" cy="7307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F4BAF30D-9B02-4EF3-944B-2CDF1F16C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George Lolov | </a:t>
            </a:r>
            <a:r>
              <a:rPr lang="en-US" dirty="0" err="1"/>
              <a:t>Simcenter</a:t>
            </a:r>
            <a:r>
              <a:rPr lang="en-US" dirty="0"/>
              <a:t> ANSYS Integration: TSD Topical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844706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E18705-A9C7-4187-BDAE-45E52C3BE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Load Model .</a:t>
            </a:r>
            <a:r>
              <a:rPr lang="en-US" dirty="0" err="1"/>
              <a:t>inp</a:t>
            </a:r>
            <a:r>
              <a:rPr lang="en-US" dirty="0"/>
              <a:t> File into ANSYS APDL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6E815-3323-4AE6-9A9D-A75A44F553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5F244-1BE5-4650-9E90-423E9C1356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AF5133-6143-445C-94AD-9F60E26A4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02" y="810797"/>
            <a:ext cx="5161565" cy="37562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24E78CA-00D7-48EB-97B7-9ADEBBE0D20A}"/>
              </a:ext>
            </a:extLst>
          </p:cNvPr>
          <p:cNvSpPr/>
          <p:nvPr/>
        </p:nvSpPr>
        <p:spPr>
          <a:xfrm>
            <a:off x="160149" y="2095928"/>
            <a:ext cx="712745" cy="1489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2CBCE4-935A-40F7-AD0C-7692E89B7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009" y="2738651"/>
            <a:ext cx="3905250" cy="347662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62029E5-68DA-4E9F-BFE2-121833E5C8BA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872894" y="2170416"/>
            <a:ext cx="2820666" cy="20522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D864186-369A-4EA7-ABD4-5A89FA9EE0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George Lolov | </a:t>
            </a:r>
            <a:r>
              <a:rPr lang="en-US" dirty="0" err="1"/>
              <a:t>Simcenter</a:t>
            </a:r>
            <a:r>
              <a:rPr lang="en-US" dirty="0"/>
              <a:t> ANSYS Integration: TSD Topical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930141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600480-9667-4404-9081-DA666A833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Solving Through ANSYS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676CD-2EBA-426A-8EA8-B13D3C66F82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D2542-44B9-4476-8A4C-F968283BF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598E49-AE8A-4313-8193-A9911E8C2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20" y="743231"/>
            <a:ext cx="6235026" cy="41125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409682-3F5E-476C-8217-B5119C590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02" y="3547733"/>
            <a:ext cx="4088852" cy="26160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4AE706-9E52-493F-8DD1-FE6065C63C27}"/>
              </a:ext>
            </a:extLst>
          </p:cNvPr>
          <p:cNvSpPr txBox="1"/>
          <p:nvPr/>
        </p:nvSpPr>
        <p:spPr>
          <a:xfrm>
            <a:off x="176846" y="4819723"/>
            <a:ext cx="4042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Analysis will solve through ANSYS and output will be a .</a:t>
            </a:r>
            <a:r>
              <a:rPr lang="en-US" dirty="0" err="1"/>
              <a:t>rst</a:t>
            </a:r>
            <a:r>
              <a:rPr lang="en-US" dirty="0"/>
              <a:t> file in working directory (the largest .</a:t>
            </a:r>
            <a:r>
              <a:rPr lang="en-US" dirty="0" err="1"/>
              <a:t>rst</a:t>
            </a:r>
            <a:r>
              <a:rPr lang="en-US" dirty="0"/>
              <a:t> file)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022B94E-4804-4E21-94F8-92999F4D2CED}"/>
              </a:ext>
            </a:extLst>
          </p:cNvPr>
          <p:cNvCxnSpPr>
            <a:cxnSpLocks/>
          </p:cNvCxnSpPr>
          <p:nvPr/>
        </p:nvCxnSpPr>
        <p:spPr>
          <a:xfrm flipV="1">
            <a:off x="4109426" y="5157627"/>
            <a:ext cx="1613280" cy="6166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D93373E-0F07-4C33-8EA6-AD8F8909A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George Lolov | </a:t>
            </a:r>
            <a:r>
              <a:rPr lang="en-US" dirty="0" err="1"/>
              <a:t>Simcenter</a:t>
            </a:r>
            <a:r>
              <a:rPr lang="en-US" dirty="0"/>
              <a:t> ANSYS Integration: TSD Topical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55687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14981F-DD0B-471F-A2D9-BD04E4869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Loading Results File into </a:t>
            </a:r>
            <a:r>
              <a:rPr lang="en-US" dirty="0" err="1"/>
              <a:t>Simcenter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AEFB4-C87E-4E54-85B2-1306F547FB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5199A-E546-49DD-9FF3-69A40943F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8967A0-8E3A-4A2E-8470-F8466B963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06" y="688385"/>
            <a:ext cx="4836264" cy="50397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E50BD0-F9AE-4D57-B4DB-312C0A81C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618" y="4038891"/>
            <a:ext cx="2206535" cy="21923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FD35DE-A4D5-4EAA-9300-CFD62BBD3D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407"/>
          <a:stretch/>
        </p:blipFill>
        <p:spPr>
          <a:xfrm>
            <a:off x="1457897" y="5529810"/>
            <a:ext cx="1131192" cy="8455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2889A0D-8E75-488A-BE73-D1F1C3FEF0BD}"/>
              </a:ext>
            </a:extLst>
          </p:cNvPr>
          <p:cNvSpPr/>
          <p:nvPr/>
        </p:nvSpPr>
        <p:spPr>
          <a:xfrm>
            <a:off x="1516338" y="5763642"/>
            <a:ext cx="856992" cy="1489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9BDE8E-F3DD-49A9-8B56-3009C21F23B2}"/>
              </a:ext>
            </a:extLst>
          </p:cNvPr>
          <p:cNvSpPr txBox="1"/>
          <p:nvPr/>
        </p:nvSpPr>
        <p:spPr>
          <a:xfrm>
            <a:off x="5219272" y="1086775"/>
            <a:ext cx="38322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the .sim file, right click on Structural under Results and click Specify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Specify location of .</a:t>
            </a:r>
            <a:r>
              <a:rPr lang="en-US" dirty="0" err="1"/>
              <a:t>rst</a:t>
            </a:r>
            <a:r>
              <a:rPr lang="en-US" dirty="0"/>
              <a:t> file and click 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Double (left) click on Structural to display results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D1CF626-EEDC-43F9-953F-C71F4BEF652A}"/>
              </a:ext>
            </a:extLst>
          </p:cNvPr>
          <p:cNvCxnSpPr>
            <a:cxnSpLocks/>
          </p:cNvCxnSpPr>
          <p:nvPr/>
        </p:nvCxnSpPr>
        <p:spPr>
          <a:xfrm flipV="1">
            <a:off x="2362376" y="4133763"/>
            <a:ext cx="1058918" cy="16298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DF4E6EA-C65A-4CFD-91B2-9DE98691D2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George Lolov | </a:t>
            </a:r>
            <a:r>
              <a:rPr lang="en-US" dirty="0" err="1"/>
              <a:t>Simcenter</a:t>
            </a:r>
            <a:r>
              <a:rPr lang="en-US" dirty="0"/>
              <a:t> ANSYS Integration: TSD Topical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265289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8B90EC-AA63-4714-98A7-1261A6981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Results are Displayed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CAAD7-CB61-45F6-965C-BE7AD09A9F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5359F-C894-424E-9BAC-1FE146BA1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CA0649-4CF3-462A-A543-A9ED6E0CE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32" y="1073756"/>
            <a:ext cx="7890731" cy="50363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93BDC8-9AD3-41A3-890B-B0E904D5F426}"/>
              </a:ext>
            </a:extLst>
          </p:cNvPr>
          <p:cNvSpPr/>
          <p:nvPr/>
        </p:nvSpPr>
        <p:spPr>
          <a:xfrm>
            <a:off x="673610" y="2172824"/>
            <a:ext cx="1422317" cy="30567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7D6B8B-2346-42D7-8409-27F3FC1E9899}"/>
              </a:ext>
            </a:extLst>
          </p:cNvPr>
          <p:cNvSpPr txBox="1"/>
          <p:nvPr/>
        </p:nvSpPr>
        <p:spPr>
          <a:xfrm>
            <a:off x="6097713" y="2563402"/>
            <a:ext cx="31182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Results are in dropdown bar on left side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Expand dropdown and double click on a result to see it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14471BB-A4C2-4DFB-ABCA-AE1FF40FD410}"/>
              </a:ext>
            </a:extLst>
          </p:cNvPr>
          <p:cNvCxnSpPr>
            <a:cxnSpLocks/>
          </p:cNvCxnSpPr>
          <p:nvPr/>
        </p:nvCxnSpPr>
        <p:spPr>
          <a:xfrm flipH="1" flipV="1">
            <a:off x="2142162" y="2563402"/>
            <a:ext cx="4104527" cy="2106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53387F9-98B7-463F-842D-7FC1392F059B}"/>
              </a:ext>
            </a:extLst>
          </p:cNvPr>
          <p:cNvCxnSpPr>
            <a:cxnSpLocks/>
          </p:cNvCxnSpPr>
          <p:nvPr/>
        </p:nvCxnSpPr>
        <p:spPr>
          <a:xfrm flipH="1" flipV="1">
            <a:off x="1384768" y="3041151"/>
            <a:ext cx="4815687" cy="8535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E68030B-011A-4005-9AEF-D5FBFABC7B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George Lolov | </a:t>
            </a:r>
            <a:r>
              <a:rPr lang="en-US" dirty="0" err="1"/>
              <a:t>Simcenter</a:t>
            </a:r>
            <a:r>
              <a:rPr lang="en-US" dirty="0"/>
              <a:t> ANSYS Integration: TSD Topical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907754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B8D4BE-468F-4CEB-877E-661C6446E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Refine Contour Plot for Better Visuals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0E95C-E3A0-4CA7-8731-11D4BC16F1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FB038-2D25-4AFA-9496-1FA8C56D2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825D82-CEA1-4AFE-8080-F968DBE87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26" y="722134"/>
            <a:ext cx="8497974" cy="54137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1775F3-1673-4037-83BE-22D2B29EE8A6}"/>
              </a:ext>
            </a:extLst>
          </p:cNvPr>
          <p:cNvSpPr txBox="1"/>
          <p:nvPr/>
        </p:nvSpPr>
        <p:spPr>
          <a:xfrm>
            <a:off x="2989779" y="5589142"/>
            <a:ext cx="4454094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Play around with display options for better contour plots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F8486E-B1C0-42D7-9C07-67AF63A3703B}"/>
              </a:ext>
            </a:extLst>
          </p:cNvPr>
          <p:cNvSpPr/>
          <p:nvPr/>
        </p:nvSpPr>
        <p:spPr>
          <a:xfrm>
            <a:off x="2532580" y="1047977"/>
            <a:ext cx="539393" cy="5804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54A4B97-85CC-4E56-8531-A22BED3EF80C}"/>
              </a:ext>
            </a:extLst>
          </p:cNvPr>
          <p:cNvCxnSpPr/>
          <p:nvPr/>
        </p:nvCxnSpPr>
        <p:spPr>
          <a:xfrm>
            <a:off x="3071973" y="1047977"/>
            <a:ext cx="335964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92486D5-ADCD-4C9E-B143-9C7F74756AEA}"/>
              </a:ext>
            </a:extLst>
          </p:cNvPr>
          <p:cNvSpPr/>
          <p:nvPr/>
        </p:nvSpPr>
        <p:spPr>
          <a:xfrm>
            <a:off x="6784861" y="1535137"/>
            <a:ext cx="690081" cy="1455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1B7EB5-2E8D-4567-944D-273D4E86016F}"/>
              </a:ext>
            </a:extLst>
          </p:cNvPr>
          <p:cNvSpPr/>
          <p:nvPr/>
        </p:nvSpPr>
        <p:spPr>
          <a:xfrm>
            <a:off x="6439820" y="2456867"/>
            <a:ext cx="1173331" cy="2298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9C677BC-4DA7-4C75-9996-83D2F9EA9B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George Lolov | </a:t>
            </a:r>
            <a:r>
              <a:rPr lang="en-US" dirty="0" err="1"/>
              <a:t>Simcenter</a:t>
            </a:r>
            <a:r>
              <a:rPr lang="en-US" dirty="0"/>
              <a:t> ANSYS Integration: TSD Topical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4952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8B419C-86A2-4688-9F08-94E1D6660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References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C4EFC-D420-449E-8D12-C3D869A3798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260FE-38C6-431B-B3A5-076041046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47D6B7-F94A-4F84-A230-76EA0CC8B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3" y="1129247"/>
            <a:ext cx="3371850" cy="695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E44071-E846-4719-95E7-401A4A90B907}"/>
              </a:ext>
            </a:extLst>
          </p:cNvPr>
          <p:cNvSpPr txBox="1"/>
          <p:nvPr/>
        </p:nvSpPr>
        <p:spPr>
          <a:xfrm>
            <a:off x="3960688" y="1042826"/>
            <a:ext cx="4438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ANSYS Help manual for any element type questions (like those hyperlinked earlier)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A0E0A8-DCF1-4404-BB9E-51BB5C2A8B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George Lolov | </a:t>
            </a:r>
            <a:r>
              <a:rPr lang="en-US" dirty="0" err="1"/>
              <a:t>Simcenter</a:t>
            </a:r>
            <a:r>
              <a:rPr lang="en-US" dirty="0"/>
              <a:t> ANSYS Integration: TSD Topical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0854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B0DF0C-EADD-41EB-B4EB-D499769BB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Create a New Fem and Simulation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7C87F-2D84-4488-868D-1051AE94BF5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DF6AC-AA99-4EF9-85FD-B010A35AB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44AC37-A1A7-49E5-8AAC-54D55F757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769358"/>
            <a:ext cx="8352430" cy="54616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90E0FE-D41E-4C85-A9C8-11A54863EACD}"/>
              </a:ext>
            </a:extLst>
          </p:cNvPr>
          <p:cNvSpPr/>
          <p:nvPr/>
        </p:nvSpPr>
        <p:spPr>
          <a:xfrm>
            <a:off x="147712" y="1055077"/>
            <a:ext cx="640080" cy="5064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D66EA97-A978-493C-9BE5-D935F807E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George Lolov | </a:t>
            </a:r>
            <a:r>
              <a:rPr lang="en-US" dirty="0" err="1"/>
              <a:t>Simcenter</a:t>
            </a:r>
            <a:r>
              <a:rPr lang="en-US" dirty="0"/>
              <a:t> ANSYS Integration: TSD Topical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8802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2EF7E3-0821-41A4-B6A4-10B4CF1CF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Select Correct Dialog Info for FEM/SIM Creation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1A1C0-2A34-4C63-89D4-D7589E86AB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72B46-FA82-407B-89F6-6936D4F93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5207BA-01E7-4048-9E30-9A91F6D40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839336"/>
            <a:ext cx="2221588" cy="5179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430EE9-28D3-4BEA-A23C-E282DA4DF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996" y="839337"/>
            <a:ext cx="3406956" cy="51793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42FAD3-5C45-44F6-A1CB-0F6055BB489F}"/>
              </a:ext>
            </a:extLst>
          </p:cNvPr>
          <p:cNvSpPr txBox="1"/>
          <p:nvPr/>
        </p:nvSpPr>
        <p:spPr>
          <a:xfrm>
            <a:off x="5932952" y="1155641"/>
            <a:ext cx="31618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Select ANSYS as solver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Choose correct analysis type (structural in this case)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02C811-6195-4F4A-8FFE-43C900B4A2AB}"/>
              </a:ext>
            </a:extLst>
          </p:cNvPr>
          <p:cNvSpPr/>
          <p:nvPr/>
        </p:nvSpPr>
        <p:spPr>
          <a:xfrm>
            <a:off x="849486" y="4121834"/>
            <a:ext cx="1513885" cy="3587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278D4D-7437-4F13-A149-FF7D72CE952F}"/>
              </a:ext>
            </a:extLst>
          </p:cNvPr>
          <p:cNvSpPr/>
          <p:nvPr/>
        </p:nvSpPr>
        <p:spPr>
          <a:xfrm>
            <a:off x="3147777" y="1334087"/>
            <a:ext cx="2703017" cy="3587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C83C2D-5991-481F-A69D-7F3BB77B3206}"/>
              </a:ext>
            </a:extLst>
          </p:cNvPr>
          <p:cNvSpPr/>
          <p:nvPr/>
        </p:nvSpPr>
        <p:spPr>
          <a:xfrm>
            <a:off x="351211" y="2233119"/>
            <a:ext cx="1060984" cy="2056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D3C9EE-1657-48BE-9E90-50F538BFFCC8}"/>
              </a:ext>
            </a:extLst>
          </p:cNvPr>
          <p:cNvSpPr txBox="1"/>
          <p:nvPr/>
        </p:nvSpPr>
        <p:spPr>
          <a:xfrm>
            <a:off x="5932951" y="2930201"/>
            <a:ext cx="31618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C000"/>
                </a:solidFill>
              </a:rPr>
              <a:t>Make sure to create an idealized part to work with so that the original part remains unchanged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A8C5953-DABE-4A32-BD49-269D6020B9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George Lolov | </a:t>
            </a:r>
            <a:r>
              <a:rPr lang="en-US" dirty="0" err="1"/>
              <a:t>Simcenter</a:t>
            </a:r>
            <a:r>
              <a:rPr lang="en-US" dirty="0"/>
              <a:t> ANSYS Integration: TSD Topical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4882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A7D4DF-97E2-40A7-A7D2-36F3BE4C7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Promote Geometry to be Analyzed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2DD3A-9770-461F-84AA-CF7F9BF8F19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2F8D1-091B-4889-BFF9-CBCC51D36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9E55F9-C5B9-4711-B2EE-574B08567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734746"/>
            <a:ext cx="8543499" cy="54631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4A9736C-E7FA-4A1A-97C5-6BE8E8A9A1D0}"/>
              </a:ext>
            </a:extLst>
          </p:cNvPr>
          <p:cNvSpPr/>
          <p:nvPr/>
        </p:nvSpPr>
        <p:spPr>
          <a:xfrm>
            <a:off x="900332" y="1062111"/>
            <a:ext cx="351693" cy="3587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914B8C-97E5-415C-8CF3-64AEA7771D62}"/>
              </a:ext>
            </a:extLst>
          </p:cNvPr>
          <p:cNvSpPr txBox="1"/>
          <p:nvPr/>
        </p:nvSpPr>
        <p:spPr>
          <a:xfrm>
            <a:off x="974205" y="4080222"/>
            <a:ext cx="2675711" cy="1200329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Make sure you are working with the idealized part (</a:t>
            </a:r>
            <a:r>
              <a:rPr lang="en-US" dirty="0" err="1"/>
              <a:t>i.prt</a:t>
            </a:r>
            <a:r>
              <a:rPr lang="en-US" dirty="0"/>
              <a:t>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95D280D-E039-4F2F-A099-F3C404D5D8CB}"/>
              </a:ext>
            </a:extLst>
          </p:cNvPr>
          <p:cNvCxnSpPr>
            <a:cxnSpLocks/>
            <a:stCxn id="2" idx="0"/>
          </p:cNvCxnSpPr>
          <p:nvPr/>
        </p:nvCxnSpPr>
        <p:spPr>
          <a:xfrm flipH="1" flipV="1">
            <a:off x="1075765" y="2189950"/>
            <a:ext cx="1236296" cy="18902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0AFABA4-B1F2-4EC4-A929-62E7903DE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George Lolov | </a:t>
            </a:r>
            <a:r>
              <a:rPr lang="en-US" dirty="0" err="1"/>
              <a:t>Simcenter</a:t>
            </a:r>
            <a:r>
              <a:rPr lang="en-US" dirty="0"/>
              <a:t> ANSYS Integration: TSD Topical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1345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6FBD54-EEDC-4660-B868-A5D4BDE99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Geometry for Meshing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8F388-8296-405C-BB2E-19F0F2478EF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D0C0F-F204-4248-A4D9-B9D638A8D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B5CE67-572E-40A6-9F1C-83B8793F6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21" y="745722"/>
            <a:ext cx="4728958" cy="11665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BFD384-A814-44F8-A48D-15BE81CC16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54"/>
          <a:stretch/>
        </p:blipFill>
        <p:spPr>
          <a:xfrm>
            <a:off x="0" y="1961752"/>
            <a:ext cx="3928618" cy="4207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D941B8-6F3D-4925-81B3-FC11F6999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8618" y="1961752"/>
            <a:ext cx="2538192" cy="37964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440828-FC54-4F4B-AAB5-EBC0F21B982D}"/>
              </a:ext>
            </a:extLst>
          </p:cNvPr>
          <p:cNvSpPr txBox="1"/>
          <p:nvPr/>
        </p:nvSpPr>
        <p:spPr>
          <a:xfrm>
            <a:off x="6466810" y="1978338"/>
            <a:ext cx="27139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In this case, bolt head/washer faces were sketched on the top/bottom of this geometry (use “divide face” to make them separate faces)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5F00879-0B2E-49FB-AB63-E492D3578476}"/>
              </a:ext>
            </a:extLst>
          </p:cNvPr>
          <p:cNvCxnSpPr>
            <a:cxnSpLocks/>
          </p:cNvCxnSpPr>
          <p:nvPr/>
        </p:nvCxnSpPr>
        <p:spPr>
          <a:xfrm flipH="1">
            <a:off x="2597203" y="2177986"/>
            <a:ext cx="4018750" cy="3807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9E7BC67-9A44-47C7-B644-FE76EB99BE4C}"/>
              </a:ext>
            </a:extLst>
          </p:cNvPr>
          <p:cNvSpPr txBox="1"/>
          <p:nvPr/>
        </p:nvSpPr>
        <p:spPr>
          <a:xfrm>
            <a:off x="149001" y="688685"/>
            <a:ext cx="2131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Make any idealizations in the modeling application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A1A06AC-E881-4007-BBD6-A32407BC2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George Lolov | </a:t>
            </a:r>
            <a:r>
              <a:rPr lang="en-US" dirty="0" err="1"/>
              <a:t>Simcenter</a:t>
            </a:r>
            <a:r>
              <a:rPr lang="en-US" dirty="0"/>
              <a:t> ANSYS Integration: TSD Topical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99203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38044A-B4B3-4759-BCC3-4447F1750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/>
              <a:t>Using Divide Face to Create Bolt Head/Washer Faces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2E5B0-CAED-49E0-84A8-E68AE2C6611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DCF33-6502-4CCE-B949-DDD10584F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E8ACD7-D998-4B83-AB94-0B9F94B191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55" t="37906"/>
          <a:stretch/>
        </p:blipFill>
        <p:spPr>
          <a:xfrm>
            <a:off x="3495855" y="833367"/>
            <a:ext cx="4773416" cy="25956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21B699-AB7D-458F-B3A3-D9073FE87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577" y="3349047"/>
            <a:ext cx="4963694" cy="28911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2CDB55-DDFF-44FD-956B-D55F556A79FF}"/>
              </a:ext>
            </a:extLst>
          </p:cNvPr>
          <p:cNvSpPr txBox="1"/>
          <p:nvPr/>
        </p:nvSpPr>
        <p:spPr>
          <a:xfrm>
            <a:off x="541573" y="822791"/>
            <a:ext cx="2539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Select which faces you’d like to divide (highlighted in orange)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724305-21EC-4D63-94B0-3E0E23260786}"/>
              </a:ext>
            </a:extLst>
          </p:cNvPr>
          <p:cNvSpPr txBox="1"/>
          <p:nvPr/>
        </p:nvSpPr>
        <p:spPr>
          <a:xfrm>
            <a:off x="636588" y="3732802"/>
            <a:ext cx="25397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Select the sketch/objects you’d like to use to divide the faces (sketched circles in this case)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EA6E1C8-0FF8-493A-923A-9EEF9D0F7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George Lolov | </a:t>
            </a:r>
            <a:r>
              <a:rPr lang="en-US" dirty="0" err="1"/>
              <a:t>Simcenter</a:t>
            </a:r>
            <a:r>
              <a:rPr lang="en-US" dirty="0"/>
              <a:t> ANSYS Integration: TSD Topical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9140002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uMI_Overview" id="{AABD4D29-D968-48A3-91E4-5EF5DFE663F9}" vid="{B2BE4F24-6D71-4D65-BCC0-E76FB67338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NuMI_Overview</Template>
  <TotalTime>47090</TotalTime>
  <Words>1609</Words>
  <Application>Microsoft Office PowerPoint</Application>
  <PresentationFormat>On-screen Show (4:3)</PresentationFormat>
  <Paragraphs>257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Helvetica</vt:lpstr>
      <vt:lpstr>Fermilab_PPT_090815</vt:lpstr>
      <vt:lpstr>PowerPoint Presentation</vt:lpstr>
      <vt:lpstr>Relevant Files (Uploaded to Sharepoint)</vt:lpstr>
      <vt:lpstr>Choosing the Correct NX License</vt:lpstr>
      <vt:lpstr>Open The NX Geometry and Enter Pre/Post Application</vt:lpstr>
      <vt:lpstr>Create a New Fem and Simulation</vt:lpstr>
      <vt:lpstr>Select Correct Dialog Info for FEM/SIM Creation</vt:lpstr>
      <vt:lpstr>Promote Geometry to be Analyzed</vt:lpstr>
      <vt:lpstr>Prepare Geometry for Meshing</vt:lpstr>
      <vt:lpstr>Using Divide Face to Create Bolt Head/Washer Faces</vt:lpstr>
      <vt:lpstr>Bolt Head and Washer Faces Now Divided</vt:lpstr>
      <vt:lpstr>Transitioning Over to FEM</vt:lpstr>
      <vt:lpstr>Managing Materials Used in Model</vt:lpstr>
      <vt:lpstr>Solids</vt:lpstr>
      <vt:lpstr>Pretension Elements: Used to Apply Preload</vt:lpstr>
      <vt:lpstr>Mesh Collector: Organizing Mesh Types</vt:lpstr>
      <vt:lpstr>3D Solid Element Mesh Collector</vt:lpstr>
      <vt:lpstr>PRETS179 Mesh Collector (Preload Beams)</vt:lpstr>
      <vt:lpstr>MPC184: Rigid Spider Links</vt:lpstr>
      <vt:lpstr>2D Shell Elements: Used for Seed Meshes</vt:lpstr>
      <vt:lpstr>Attempting to Mesh: 3D Tetrahedral Only</vt:lpstr>
      <vt:lpstr>Mesh Looks Good…But Could be Better</vt:lpstr>
      <vt:lpstr>Use a Seed (Shell) Mesh on Fine Detail Areas</vt:lpstr>
      <vt:lpstr>Create Seed Meshed on Other Important Areas</vt:lpstr>
      <vt:lpstr>Create Seed Meshes on Contact Areas as Well</vt:lpstr>
      <vt:lpstr>Seed Meshes are Not Used in the Model</vt:lpstr>
      <vt:lpstr>Now Create a 3D Tetrahedral Mesh</vt:lpstr>
      <vt:lpstr>Perform an Element Quality Check</vt:lpstr>
      <vt:lpstr>Setting up Preload: Create Center Nodes</vt:lpstr>
      <vt:lpstr>Create Bolt Shafts with PRETS179 Elements</vt:lpstr>
      <vt:lpstr>Specify Pretension Node for PRETS179 Elements</vt:lpstr>
      <vt:lpstr>Create MPC Spider Elements to Bolt/Washer Faces</vt:lpstr>
      <vt:lpstr>Change Key Options for MPC Meshes</vt:lpstr>
      <vt:lpstr>FEM Complete</vt:lpstr>
      <vt:lpstr>Create a Simulation (sim) File</vt:lpstr>
      <vt:lpstr>Click Through .sim Creation Dialogue</vt:lpstr>
      <vt:lpstr>Setting Up Boundary Conditions</vt:lpstr>
      <vt:lpstr>Applying a Bolt Preload Force</vt:lpstr>
      <vt:lpstr>Specifying Contact Areas </vt:lpstr>
      <vt:lpstr>Exporting Model Data to ANSYS .inp file</vt:lpstr>
      <vt:lpstr>Open ANSYS Mechanical APDL Product Launcher</vt:lpstr>
      <vt:lpstr>Load Model .inp File into ANSYS APDL</vt:lpstr>
      <vt:lpstr>Solving Through ANSYS</vt:lpstr>
      <vt:lpstr>Loading Results File into Simcenter</vt:lpstr>
      <vt:lpstr>Results are Displayed</vt:lpstr>
      <vt:lpstr>Refine Contour Plot for Better Visuals</vt:lpstr>
      <vt:lpstr>Good References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NuMI</dc:title>
  <dc:creator>Georgi Lolov</dc:creator>
  <cp:lastModifiedBy>Georgi Lolov</cp:lastModifiedBy>
  <cp:revision>318</cp:revision>
  <cp:lastPrinted>2014-01-20T19:40:21Z</cp:lastPrinted>
  <dcterms:created xsi:type="dcterms:W3CDTF">2020-04-29T17:35:39Z</dcterms:created>
  <dcterms:modified xsi:type="dcterms:W3CDTF">2020-08-20T16:22:21Z</dcterms:modified>
</cp:coreProperties>
</file>