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26"/>
  </p:notesMasterIdLst>
  <p:handoutMasterIdLst>
    <p:handoutMasterId r:id="rId27"/>
  </p:handoutMasterIdLst>
  <p:sldIdLst>
    <p:sldId id="294" r:id="rId6"/>
    <p:sldId id="300" r:id="rId7"/>
    <p:sldId id="320" r:id="rId8"/>
    <p:sldId id="318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9" r:id="rId23"/>
    <p:sldId id="321" r:id="rId24"/>
    <p:sldId id="322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432FF"/>
    <a:srgbClr val="01FFFF"/>
    <a:srgbClr val="FFFB00"/>
    <a:srgbClr val="FF9300"/>
    <a:srgbClr val="4ACA75"/>
    <a:srgbClr val="E0E0E0"/>
    <a:srgbClr val="FF5350"/>
    <a:srgbClr val="FF544F"/>
    <a:srgbClr val="5D8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5" autoAdjust="0"/>
    <p:restoredTop sz="50067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435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gbo\Desktop\Projects\2020-Projects\PIP%20II\Analysis\Nx%20Nastran%20vs%20Ansys%20Resul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NX Nastran vs Ansys  MAX Temperature Plot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NX Nastran (Max Temp)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418123720284675E-2"/>
                  <c:y val="-8.4783209936198006E-2"/>
                </c:manualLayout>
              </c:layout>
              <c:tx>
                <c:rich>
                  <a:bodyPr/>
                  <a:lstStyle/>
                  <a:p>
                    <a:fld id="{CD0D83A9-099E-49CD-BFA4-77206DFFC14F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FBF3-419B-8414-53373639A12D}"/>
                </c:ext>
              </c:extLst>
            </c:dLbl>
            <c:dLbl>
              <c:idx val="1"/>
              <c:layout>
                <c:manualLayout>
                  <c:x val="-4.9539631992123856E-2"/>
                  <c:y val="-9.2857801358693065E-2"/>
                </c:manualLayout>
              </c:layout>
              <c:tx>
                <c:rich>
                  <a:bodyPr/>
                  <a:lstStyle/>
                  <a:p>
                    <a:fld id="{BC81BE18-1EAA-44BB-A596-2FE4E5868CA1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BF3-419B-8414-53373639A12D}"/>
                </c:ext>
              </c:extLst>
            </c:dLbl>
            <c:dLbl>
              <c:idx val="2"/>
              <c:layout>
                <c:manualLayout>
                  <c:x val="-4.9539631992123856E-2"/>
                  <c:y val="-7.2671322802455515E-2"/>
                </c:manualLayout>
              </c:layout>
              <c:tx>
                <c:rich>
                  <a:bodyPr/>
                  <a:lstStyle/>
                  <a:p>
                    <a:fld id="{5B321E4F-CF3D-4720-B8B5-A28667B04C45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BF3-419B-8414-53373639A12D}"/>
                </c:ext>
              </c:extLst>
            </c:dLbl>
            <c:dLbl>
              <c:idx val="3"/>
              <c:layout>
                <c:manualLayout>
                  <c:x val="-4.9598657205058745E-2"/>
                  <c:y val="-8.4783209936198006E-2"/>
                </c:manualLayout>
              </c:layout>
              <c:tx>
                <c:rich>
                  <a:bodyPr/>
                  <a:lstStyle/>
                  <a:p>
                    <a:fld id="{E614AB50-2601-4585-817B-9267500A6791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BF3-419B-8414-53373639A12D}"/>
                </c:ext>
              </c:extLst>
            </c:dLbl>
            <c:dLbl>
              <c:idx val="4"/>
              <c:layout>
                <c:manualLayout>
                  <c:x val="-5.6876523265962521E-2"/>
                  <c:y val="-6.459673137996047E-2"/>
                </c:manualLayout>
              </c:layout>
              <c:tx>
                <c:rich>
                  <a:bodyPr/>
                  <a:lstStyle/>
                  <a:p>
                    <a:fld id="{A2F1BDFA-BB12-4CAE-B545-22D10187F2C5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BF3-419B-8414-53373639A12D}"/>
                </c:ext>
              </c:extLst>
            </c:dLbl>
            <c:dLbl>
              <c:idx val="5"/>
              <c:layout>
                <c:manualLayout>
                  <c:x val="-5.6876523265962452E-2"/>
                  <c:y val="-6.459673137996047E-2"/>
                </c:manualLayout>
              </c:layout>
              <c:tx>
                <c:rich>
                  <a:bodyPr/>
                  <a:lstStyle/>
                  <a:p>
                    <a:fld id="{6DE2563E-D526-4496-BC4F-9F518B5FE307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BF3-419B-8414-53373639A12D}"/>
                </c:ext>
              </c:extLst>
            </c:dLbl>
            <c:dLbl>
              <c:idx val="6"/>
              <c:layout>
                <c:manualLayout>
                  <c:x val="-5.1359098507349918E-2"/>
                  <c:y val="-8.074591422495056E-2"/>
                </c:manualLayout>
              </c:layout>
              <c:tx>
                <c:rich>
                  <a:bodyPr/>
                  <a:lstStyle/>
                  <a:p>
                    <a:fld id="{A6B9602A-D029-4687-BAA6-3EF9E842BBA2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BF3-419B-8414-53373639A12D}"/>
                </c:ext>
              </c:extLst>
            </c:dLbl>
            <c:dLbl>
              <c:idx val="7"/>
              <c:layout>
                <c:manualLayout>
                  <c:x val="-4.590069896167201E-2"/>
                  <c:y val="-7.2671322802455432E-2"/>
                </c:manualLayout>
              </c:layout>
              <c:tx>
                <c:rich>
                  <a:bodyPr/>
                  <a:lstStyle/>
                  <a:p>
                    <a:fld id="{A97A3210-E937-4F5D-BDF2-90384A6D4D46}" type="VALUE">
                      <a:rPr lang="en-US" dirty="0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BF3-419B-8414-53373639A12D}"/>
                </c:ext>
              </c:extLst>
            </c:dLbl>
            <c:dLbl>
              <c:idx val="8"/>
              <c:layout>
                <c:manualLayout>
                  <c:x val="-5.4938863059786812E-2"/>
                  <c:y val="-9.285780135869306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57.65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F3-419B-8414-53373639A12D}"/>
                </c:ext>
              </c:extLst>
            </c:dLbl>
            <c:dLbl>
              <c:idx val="9"/>
              <c:layout>
                <c:manualLayout>
                  <c:x val="-3.0240536338614465E-2"/>
                  <c:y val="-8.4783209936198006E-2"/>
                </c:manualLayout>
              </c:layout>
              <c:tx>
                <c:rich>
                  <a:bodyPr/>
                  <a:lstStyle/>
                  <a:p>
                    <a:fld id="{E15A2E1C-84B4-4A32-891C-79E8C035DB12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F3-419B-8414-53373639A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129.74</c:v>
                </c:pt>
                <c:pt idx="1">
                  <c:v>82.77</c:v>
                </c:pt>
                <c:pt idx="2">
                  <c:v>53.67</c:v>
                </c:pt>
                <c:pt idx="3">
                  <c:v>49.637999999999998</c:v>
                </c:pt>
                <c:pt idx="4">
                  <c:v>49.393000000000001</c:v>
                </c:pt>
                <c:pt idx="5">
                  <c:v>67.009</c:v>
                </c:pt>
                <c:pt idx="6">
                  <c:v>92.32</c:v>
                </c:pt>
                <c:pt idx="7">
                  <c:v>94.23</c:v>
                </c:pt>
                <c:pt idx="8">
                  <c:v>57.65</c:v>
                </c:pt>
                <c:pt idx="9">
                  <c:v>308.95999999999998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F3-419B-8414-53373639A12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Ansys (Max Temp)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47656899617597E-2"/>
                  <c:y val="0.10496968849243564"/>
                </c:manualLayout>
              </c:layout>
              <c:tx>
                <c:rich>
                  <a:bodyPr/>
                  <a:lstStyle/>
                  <a:p>
                    <a:fld id="{BB13EEA3-13D9-4C09-869C-63F4B2F4E1A0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FBF3-419B-8414-53373639A12D}"/>
                </c:ext>
              </c:extLst>
            </c:dLbl>
            <c:dLbl>
              <c:idx val="1"/>
              <c:layout>
                <c:manualLayout>
                  <c:x val="-5.5057056750736542E-2"/>
                  <c:y val="9.2857801358693065E-2"/>
                </c:manualLayout>
              </c:layout>
              <c:tx>
                <c:rich>
                  <a:bodyPr/>
                  <a:lstStyle/>
                  <a:p>
                    <a:fld id="{EF15C825-0D17-429F-8F51-1530FF1843EB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FBF3-419B-8414-53373639A12D}"/>
                </c:ext>
              </c:extLst>
            </c:dLbl>
            <c:dLbl>
              <c:idx val="2"/>
              <c:layout>
                <c:manualLayout>
                  <c:x val="-5.6876523265962452E-2"/>
                  <c:y val="5.248484424621782E-2"/>
                </c:manualLayout>
              </c:layout>
              <c:tx>
                <c:rich>
                  <a:bodyPr/>
                  <a:lstStyle/>
                  <a:p>
                    <a:fld id="{4FA5DBB2-EF79-49A5-A11E-DA24E73F0150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FBF3-419B-8414-53373639A12D}"/>
                </c:ext>
              </c:extLst>
            </c:dLbl>
            <c:dLbl>
              <c:idx val="3"/>
              <c:layout>
                <c:manualLayout>
                  <c:x val="-5.6876523265962452E-2"/>
                  <c:y val="6.0559435668712865E-2"/>
                </c:manualLayout>
              </c:layout>
              <c:tx>
                <c:rich>
                  <a:bodyPr/>
                  <a:lstStyle/>
                  <a:p>
                    <a:fld id="{D3442445-2ED7-4067-8EC4-3F08C896FF6E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FBF3-419B-8414-53373639A12D}"/>
                </c:ext>
              </c:extLst>
            </c:dLbl>
            <c:dLbl>
              <c:idx val="4"/>
              <c:layout>
                <c:manualLayout>
                  <c:x val="-4.5841530483657245E-2"/>
                  <c:y val="4.4410252823722622E-2"/>
                </c:manualLayout>
              </c:layout>
              <c:tx>
                <c:rich>
                  <a:bodyPr/>
                  <a:lstStyle/>
                  <a:p>
                    <a:fld id="{D85D1874-B468-4721-9CAC-9CAE6E721CD5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BF3-419B-8414-53373639A12D}"/>
                </c:ext>
              </c:extLst>
            </c:dLbl>
            <c:dLbl>
              <c:idx val="5"/>
              <c:layout>
                <c:manualLayout>
                  <c:x val="-5.6876523265962452E-2"/>
                  <c:y val="6.0559435668712865E-2"/>
                </c:manualLayout>
              </c:layout>
              <c:tx>
                <c:rich>
                  <a:bodyPr/>
                  <a:lstStyle/>
                  <a:p>
                    <a:fld id="{EDEF11AC-69A4-4366-902D-9809AC3711D4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BF3-419B-8414-53373639A12D}"/>
                </c:ext>
              </c:extLst>
            </c:dLbl>
            <c:dLbl>
              <c:idx val="6"/>
              <c:layout>
                <c:manualLayout>
                  <c:x val="-6.2334922811640367E-2"/>
                  <c:y val="7.2671322802455363E-2"/>
                </c:manualLayout>
              </c:layout>
              <c:tx>
                <c:rich>
                  <a:bodyPr/>
                  <a:lstStyle/>
                  <a:p>
                    <a:fld id="{283F7AB2-BFFD-448A-88D9-514B55281E91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BF3-419B-8414-53373639A12D}"/>
                </c:ext>
              </c:extLst>
            </c:dLbl>
            <c:dLbl>
              <c:idx val="7"/>
              <c:layout>
                <c:manualLayout>
                  <c:x val="-6.0515456296414305E-2"/>
                  <c:y val="7.6708618513702892E-2"/>
                </c:manualLayout>
              </c:layout>
              <c:tx>
                <c:rich>
                  <a:bodyPr/>
                  <a:lstStyle/>
                  <a:p>
                    <a:fld id="{96EBC057-DDA9-4B49-95AF-E4BBB65CA2C9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BF3-419B-8414-53373639A12D}"/>
                </c:ext>
              </c:extLst>
            </c:dLbl>
            <c:dLbl>
              <c:idx val="8"/>
              <c:layout>
                <c:manualLayout>
                  <c:x val="-5.1418123720284807E-2"/>
                  <c:y val="5.2484844246217667E-2"/>
                </c:manualLayout>
              </c:layout>
              <c:tx>
                <c:rich>
                  <a:bodyPr/>
                  <a:lstStyle/>
                  <a:p>
                    <a:fld id="{05CEF1FA-2D64-4DFC-A7FD-3DEC061EE0DB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BF3-419B-8414-53373639A12D}"/>
                </c:ext>
              </c:extLst>
            </c:dLbl>
            <c:dLbl>
              <c:idx val="9"/>
              <c:layout>
                <c:manualLayout>
                  <c:x val="-3.2060002853840523E-2"/>
                  <c:y val="8.4783209936198048E-2"/>
                </c:manualLayout>
              </c:layout>
              <c:tx>
                <c:rich>
                  <a:bodyPr/>
                  <a:lstStyle/>
                  <a:p>
                    <a:fld id="{35B91D93-A3B5-4ED1-969E-0AA3540D832E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BF3-419B-8414-53373639A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Sheet1!$D$2:$D$11</c:f>
              <c:numCache>
                <c:formatCode>General</c:formatCode>
                <c:ptCount val="10"/>
                <c:pt idx="0">
                  <c:v>138</c:v>
                </c:pt>
                <c:pt idx="1">
                  <c:v>79.668000000000006</c:v>
                </c:pt>
                <c:pt idx="2">
                  <c:v>52.295000000000002</c:v>
                </c:pt>
                <c:pt idx="3">
                  <c:v>47.893999999999998</c:v>
                </c:pt>
                <c:pt idx="4">
                  <c:v>47.6</c:v>
                </c:pt>
                <c:pt idx="5">
                  <c:v>64.501999999999995</c:v>
                </c:pt>
                <c:pt idx="6">
                  <c:v>90.099000000000004</c:v>
                </c:pt>
                <c:pt idx="7">
                  <c:v>90.786000000000001</c:v>
                </c:pt>
                <c:pt idx="8">
                  <c:v>54.716000000000001</c:v>
                </c:pt>
                <c:pt idx="9">
                  <c:v>294.75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F3-419B-8414-53373639A1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9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ownBars>
        </c:upDownBars>
        <c:smooth val="0"/>
        <c:axId val="815724688"/>
        <c:axId val="815725016"/>
      </c:lineChart>
      <c:catAx>
        <c:axId val="8157246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725016"/>
        <c:crosses val="autoZero"/>
        <c:auto val="1"/>
        <c:lblAlgn val="ctr"/>
        <c:lblOffset val="100"/>
        <c:noMultiLvlLbl val="0"/>
      </c:catAx>
      <c:valAx>
        <c:axId val="81572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72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7/16/19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AIP Hadron Monitor,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7/16/19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AIP Hadron Monitor, Yonehara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7/16/19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AIP Hadron Monitor, Yonehara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7/16/19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AIP Hadron Monitor, Yonehara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7/16/19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AIP Hadron Monitor,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AIP Hadron Monitor,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7/16/19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AIP Hadron Monitor, Yonehara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7844" y="5285310"/>
            <a:ext cx="8499231" cy="1390219"/>
          </a:xfrm>
        </p:spPr>
        <p:txBody>
          <a:bodyPr/>
          <a:lstStyle/>
          <a:p>
            <a:r>
              <a:rPr lang="en-US" dirty="0"/>
              <a:t>Presenter: Nnamdi Agbo</a:t>
            </a:r>
          </a:p>
          <a:p>
            <a:r>
              <a:rPr lang="en-US" dirty="0"/>
              <a:t>Date: 08/20/2020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7844" y="3951841"/>
            <a:ext cx="8499232" cy="1003049"/>
          </a:xfrm>
        </p:spPr>
        <p:txBody>
          <a:bodyPr>
            <a:noAutofit/>
          </a:bodyPr>
          <a:lstStyle/>
          <a:p>
            <a:r>
              <a:rPr lang="en-US" dirty="0"/>
              <a:t>Comparative FEA Review for PIP II Hadron Dump using Ansys and Nastran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Aluminum Cooling Block Temperature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D517ED-330D-42F3-B058-7064E12B6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753505"/>
            <a:ext cx="4287606" cy="33085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8DFCE-96C0-4959-A588-D12E5CF1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53505"/>
            <a:ext cx="4509856" cy="330858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966AD6-5DCC-435E-9F1A-23A36C585E7E}"/>
              </a:ext>
            </a:extLst>
          </p:cNvPr>
          <p:cNvSpPr txBox="1"/>
          <p:nvPr/>
        </p:nvSpPr>
        <p:spPr>
          <a:xfrm>
            <a:off x="228601" y="4709619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 temperature recorded by NX Nastran was 49.638 Deg C while 47.894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Difference of 3.6%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BBE250-57D0-4AB1-9DCC-2C436CE5C2DB}"/>
              </a:ext>
            </a:extLst>
          </p:cNvPr>
          <p:cNvSpPr txBox="1"/>
          <p:nvPr/>
        </p:nvSpPr>
        <p:spPr>
          <a:xfrm>
            <a:off x="1530603" y="4070968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A6272-32F2-45CD-8466-D5CF8C76EA06}"/>
              </a:ext>
            </a:extLst>
          </p:cNvPr>
          <p:cNvSpPr txBox="1"/>
          <p:nvPr/>
        </p:nvSpPr>
        <p:spPr>
          <a:xfrm>
            <a:off x="6056004" y="4072475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</p:spTree>
    <p:extLst>
      <p:ext uri="{BB962C8B-B14F-4D97-AF65-F5344CB8AC3E}">
        <p14:creationId xmlns:p14="http://schemas.microsoft.com/office/powerpoint/2010/main" val="18277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Inner Steel Temperature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2261A4-FCE6-45ED-B5BC-710E5309B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802875"/>
            <a:ext cx="4075927" cy="322758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5D1A8F-7155-4839-8064-A1844493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70" y="800186"/>
            <a:ext cx="4400430" cy="32275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F14D18-5B53-470E-9586-B6523AE7A4CB}"/>
              </a:ext>
            </a:extLst>
          </p:cNvPr>
          <p:cNvSpPr txBox="1"/>
          <p:nvPr/>
        </p:nvSpPr>
        <p:spPr>
          <a:xfrm>
            <a:off x="271979" y="4664484"/>
            <a:ext cx="8485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 temperature recorded by NX Nastran was 49.393 Deg C while 47.6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Difference of 3.8%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F66C0-CD60-41C0-9A7E-48D7DC8C750C}"/>
              </a:ext>
            </a:extLst>
          </p:cNvPr>
          <p:cNvSpPr txBox="1"/>
          <p:nvPr/>
        </p:nvSpPr>
        <p:spPr>
          <a:xfrm>
            <a:off x="1530603" y="4030463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81D9C-06BC-47F6-97B2-150CC8C345C1}"/>
              </a:ext>
            </a:extLst>
          </p:cNvPr>
          <p:cNvSpPr txBox="1"/>
          <p:nvPr/>
        </p:nvSpPr>
        <p:spPr>
          <a:xfrm>
            <a:off x="6056004" y="4031970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</p:spTree>
    <p:extLst>
      <p:ext uri="{BB962C8B-B14F-4D97-AF65-F5344CB8AC3E}">
        <p14:creationId xmlns:p14="http://schemas.microsoft.com/office/powerpoint/2010/main" val="9531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Outer Steel Temperature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49410F-AD4C-499D-A81C-0D0B12CDB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891650"/>
            <a:ext cx="4342019" cy="32863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698756-7FCD-47FD-9229-674DC9331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62" y="891649"/>
            <a:ext cx="4342019" cy="32863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853E7C-EB16-4B02-A40B-8798EB60E7FB}"/>
              </a:ext>
            </a:extLst>
          </p:cNvPr>
          <p:cNvSpPr txBox="1"/>
          <p:nvPr/>
        </p:nvSpPr>
        <p:spPr>
          <a:xfrm>
            <a:off x="171470" y="4879461"/>
            <a:ext cx="868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 temperature recorded by NX Nastran was 67.009 Deg C while 64.502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Difference of 3.9%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43DCBB-E2DE-43A2-948F-55B339F19CBF}"/>
              </a:ext>
            </a:extLst>
          </p:cNvPr>
          <p:cNvSpPr txBox="1"/>
          <p:nvPr/>
        </p:nvSpPr>
        <p:spPr>
          <a:xfrm>
            <a:off x="1530603" y="4178041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0A5B7A-DDEB-4A78-BED5-B452A7CFDE2F}"/>
              </a:ext>
            </a:extLst>
          </p:cNvPr>
          <p:cNvSpPr txBox="1"/>
          <p:nvPr/>
        </p:nvSpPr>
        <p:spPr>
          <a:xfrm>
            <a:off x="6056004" y="4179548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</p:spTree>
    <p:extLst>
      <p:ext uri="{BB962C8B-B14F-4D97-AF65-F5344CB8AC3E}">
        <p14:creationId xmlns:p14="http://schemas.microsoft.com/office/powerpoint/2010/main" val="334184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C045F7-8237-4772-9502-E1FB7E3FB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73" y="872361"/>
            <a:ext cx="4338128" cy="319893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90B1E2-FDC3-44C8-B00A-45E1F673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47257"/>
            <a:ext cx="8033983" cy="427877"/>
          </a:xfrm>
        </p:spPr>
        <p:txBody>
          <a:bodyPr/>
          <a:lstStyle/>
          <a:p>
            <a:r>
              <a:rPr lang="en-US" sz="2400" dirty="0"/>
              <a:t>Results – Left and Right Concrete Shield Temperature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3F251-166E-4E47-9A00-38404284C1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729A-B9EB-4AE9-B63C-B91CED03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4765D-6DF4-484D-9719-938A1F41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62" y="872361"/>
            <a:ext cx="4253738" cy="319893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C5FE7B-429A-4AD4-BBDA-7D965032F7AB}"/>
              </a:ext>
            </a:extLst>
          </p:cNvPr>
          <p:cNvSpPr txBox="1"/>
          <p:nvPr/>
        </p:nvSpPr>
        <p:spPr>
          <a:xfrm>
            <a:off x="116755" y="4897100"/>
            <a:ext cx="8798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 temperature recorded by NX Nastran was 92.32 Deg C while 90.099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Difference of 2.5%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A4741-8E76-4E59-ADD4-542A60959626}"/>
              </a:ext>
            </a:extLst>
          </p:cNvPr>
          <p:cNvSpPr txBox="1"/>
          <p:nvPr/>
        </p:nvSpPr>
        <p:spPr>
          <a:xfrm>
            <a:off x="1610147" y="4071298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F58AA-D070-453B-8C80-384F2ADD8D60}"/>
              </a:ext>
            </a:extLst>
          </p:cNvPr>
          <p:cNvSpPr txBox="1"/>
          <p:nvPr/>
        </p:nvSpPr>
        <p:spPr>
          <a:xfrm>
            <a:off x="6135548" y="4072805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</p:spTree>
    <p:extLst>
      <p:ext uri="{BB962C8B-B14F-4D97-AF65-F5344CB8AC3E}">
        <p14:creationId xmlns:p14="http://schemas.microsoft.com/office/powerpoint/2010/main" val="66642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0B1E2-FDC3-44C8-B00A-45E1F673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Results – Top and Bottom Concrete Shield Temperature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3F251-166E-4E47-9A00-38404284C1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729A-B9EB-4AE9-B63C-B91CED03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D8AAD82-1DE0-468E-9319-1C69A963A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41"/>
          <a:stretch/>
        </p:blipFill>
        <p:spPr>
          <a:xfrm>
            <a:off x="228600" y="719088"/>
            <a:ext cx="4103703" cy="43323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A794AC-EBDB-4F56-AFE4-009BB5774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62" y="719089"/>
            <a:ext cx="3943698" cy="43323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1BF5F2-51A1-4BFA-B321-C762731BA742}"/>
              </a:ext>
            </a:extLst>
          </p:cNvPr>
          <p:cNvSpPr txBox="1"/>
          <p:nvPr/>
        </p:nvSpPr>
        <p:spPr>
          <a:xfrm>
            <a:off x="165120" y="5502579"/>
            <a:ext cx="875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Max temperature recorded by NX Nastran was 94.23 Deg C while 90.786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Difference of 3.8%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F0D71B-914F-44D5-A937-F2B4E3CE3C85}"/>
              </a:ext>
            </a:extLst>
          </p:cNvPr>
          <p:cNvSpPr txBox="1"/>
          <p:nvPr/>
        </p:nvSpPr>
        <p:spPr>
          <a:xfrm>
            <a:off x="1192897" y="5051417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644A7D-85B6-41AB-8DF6-D0C77EDB663C}"/>
              </a:ext>
            </a:extLst>
          </p:cNvPr>
          <p:cNvSpPr txBox="1"/>
          <p:nvPr/>
        </p:nvSpPr>
        <p:spPr>
          <a:xfrm>
            <a:off x="6166273" y="5040914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</p:spTree>
    <p:extLst>
      <p:ext uri="{BB962C8B-B14F-4D97-AF65-F5344CB8AC3E}">
        <p14:creationId xmlns:p14="http://schemas.microsoft.com/office/powerpoint/2010/main" val="246548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0B1E2-FDC3-44C8-B00A-45E1F673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3899"/>
            <a:ext cx="8686800" cy="427877"/>
          </a:xfrm>
        </p:spPr>
        <p:txBody>
          <a:bodyPr/>
          <a:lstStyle/>
          <a:p>
            <a:r>
              <a:rPr lang="en-US" sz="2400" dirty="0"/>
              <a:t>Results – Front Concrete Shield Temperature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3F251-166E-4E47-9A00-38404284C1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729A-B9EB-4AE9-B63C-B91CED03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80836D-9E3E-4038-82B5-2377ED06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700" y="571777"/>
            <a:ext cx="2937122" cy="44441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0FE77D-71C4-4461-9E13-C186C77F3978}"/>
              </a:ext>
            </a:extLst>
          </p:cNvPr>
          <p:cNvSpPr txBox="1"/>
          <p:nvPr/>
        </p:nvSpPr>
        <p:spPr>
          <a:xfrm>
            <a:off x="113757" y="5450966"/>
            <a:ext cx="8314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Max temperature recorded by NX Nastran was 57.65 Deg C while 54.716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Difference of 5.09%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5D13D-A945-439B-A322-71366D6C5C8F}"/>
              </a:ext>
            </a:extLst>
          </p:cNvPr>
          <p:cNvSpPr txBox="1"/>
          <p:nvPr/>
        </p:nvSpPr>
        <p:spPr>
          <a:xfrm>
            <a:off x="846668" y="5024787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DC196A-6548-49BF-B1C5-A3481D5B5963}"/>
              </a:ext>
            </a:extLst>
          </p:cNvPr>
          <p:cNvSpPr txBox="1"/>
          <p:nvPr/>
        </p:nvSpPr>
        <p:spPr>
          <a:xfrm>
            <a:off x="4581956" y="5015883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0D987E09-01A7-4D63-AF65-EF3BC5060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251" y="571776"/>
            <a:ext cx="2557567" cy="445301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1720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0B1E2-FDC3-44C8-B00A-45E1F673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43142"/>
            <a:ext cx="8686800" cy="427877"/>
          </a:xfrm>
        </p:spPr>
        <p:txBody>
          <a:bodyPr/>
          <a:lstStyle/>
          <a:p>
            <a:r>
              <a:rPr lang="en-US" sz="2400" dirty="0"/>
              <a:t>Results – End Concrete Shield Temperature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3F251-166E-4E47-9A00-38404284C1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729A-B9EB-4AE9-B63C-B91CED03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BDB4F39-14BE-4123-9BC1-A97B5432D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152"/>
          <a:stretch/>
        </p:blipFill>
        <p:spPr>
          <a:xfrm>
            <a:off x="222250" y="604807"/>
            <a:ext cx="4189952" cy="413586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6F625-94A2-42F5-AC78-2D1A8E6EA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7" b="5147"/>
          <a:stretch/>
        </p:blipFill>
        <p:spPr>
          <a:xfrm>
            <a:off x="4655312" y="604807"/>
            <a:ext cx="4253738" cy="41358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8667E5-C076-4A84-B870-1D870B4E2886}"/>
              </a:ext>
            </a:extLst>
          </p:cNvPr>
          <p:cNvSpPr txBox="1"/>
          <p:nvPr/>
        </p:nvSpPr>
        <p:spPr>
          <a:xfrm>
            <a:off x="142197" y="5202341"/>
            <a:ext cx="8540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 temperature recorded by NX Nastran was 308.96 Deg C while 294.75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Difference of 4.8%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F2970-95EC-4D2D-88C7-273C411ED475}"/>
              </a:ext>
            </a:extLst>
          </p:cNvPr>
          <p:cNvSpPr txBox="1"/>
          <p:nvPr/>
        </p:nvSpPr>
        <p:spPr>
          <a:xfrm>
            <a:off x="1352695" y="4740676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BC08E-E0FC-41A7-9B55-64150B5A2E48}"/>
              </a:ext>
            </a:extLst>
          </p:cNvPr>
          <p:cNvSpPr txBox="1"/>
          <p:nvPr/>
        </p:nvSpPr>
        <p:spPr>
          <a:xfrm>
            <a:off x="6326071" y="4740676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</p:spTree>
    <p:extLst>
      <p:ext uri="{BB962C8B-B14F-4D97-AF65-F5344CB8AC3E}">
        <p14:creationId xmlns:p14="http://schemas.microsoft.com/office/powerpoint/2010/main" val="222564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0B1E2-FDC3-44C8-B00A-45E1F673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Temperature Profile Cross-section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3F251-166E-4E47-9A00-38404284C1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729A-B9EB-4AE9-B63C-B91CED03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8D2FBA-B9D7-4B37-A523-9B0E8BA37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843379"/>
            <a:ext cx="4192699" cy="40689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4CF5DE-E0C6-44D3-AA65-4553286D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843380"/>
            <a:ext cx="4343401" cy="40689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8F7449-9F92-4B1E-9486-4831FA9D9FE7}"/>
              </a:ext>
            </a:extLst>
          </p:cNvPr>
          <p:cNvSpPr txBox="1"/>
          <p:nvPr/>
        </p:nvSpPr>
        <p:spPr>
          <a:xfrm>
            <a:off x="146855" y="5304810"/>
            <a:ext cx="8548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Max temperature recorded by NX Nastran was 308.96 Deg C while 295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Difference of 4.73%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07B3FA-F6F2-4F7F-9E48-95300F9713AB}"/>
              </a:ext>
            </a:extLst>
          </p:cNvPr>
          <p:cNvSpPr txBox="1"/>
          <p:nvPr/>
        </p:nvSpPr>
        <p:spPr>
          <a:xfrm>
            <a:off x="1412195" y="4919788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AEFB7B-FD86-4ACD-AE77-C331D53A1E89}"/>
              </a:ext>
            </a:extLst>
          </p:cNvPr>
          <p:cNvSpPr txBox="1"/>
          <p:nvPr/>
        </p:nvSpPr>
        <p:spPr>
          <a:xfrm>
            <a:off x="6594544" y="4921295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</p:spTree>
    <p:extLst>
      <p:ext uri="{BB962C8B-B14F-4D97-AF65-F5344CB8AC3E}">
        <p14:creationId xmlns:p14="http://schemas.microsoft.com/office/powerpoint/2010/main" val="329862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0B1E2-FDC3-44C8-B00A-45E1F673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Data &amp; Plot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3F251-166E-4E47-9A00-38404284C1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729A-B9EB-4AE9-B63C-B91CED03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8BCA871-5E1C-4A71-960A-706B94588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127668"/>
              </p:ext>
            </p:extLst>
          </p:nvPr>
        </p:nvGraphicFramePr>
        <p:xfrm>
          <a:off x="369803" y="2724551"/>
          <a:ext cx="6980068" cy="314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6A66A5C-49A4-41F6-9BF5-0186339B2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98899"/>
              </p:ext>
            </p:extLst>
          </p:nvPr>
        </p:nvGraphicFramePr>
        <p:xfrm>
          <a:off x="369803" y="687964"/>
          <a:ext cx="6980067" cy="20116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785599">
                  <a:extLst>
                    <a:ext uri="{9D8B030D-6E8A-4147-A177-3AD203B41FA5}">
                      <a16:colId xmlns:a16="http://schemas.microsoft.com/office/drawing/2014/main" val="3982189064"/>
                    </a:ext>
                  </a:extLst>
                </a:gridCol>
                <a:gridCol w="1460944">
                  <a:extLst>
                    <a:ext uri="{9D8B030D-6E8A-4147-A177-3AD203B41FA5}">
                      <a16:colId xmlns:a16="http://schemas.microsoft.com/office/drawing/2014/main" val="2211684955"/>
                    </a:ext>
                  </a:extLst>
                </a:gridCol>
                <a:gridCol w="1460944">
                  <a:extLst>
                    <a:ext uri="{9D8B030D-6E8A-4147-A177-3AD203B41FA5}">
                      <a16:colId xmlns:a16="http://schemas.microsoft.com/office/drawing/2014/main" val="3696875986"/>
                    </a:ext>
                  </a:extLst>
                </a:gridCol>
                <a:gridCol w="1136290">
                  <a:extLst>
                    <a:ext uri="{9D8B030D-6E8A-4147-A177-3AD203B41FA5}">
                      <a16:colId xmlns:a16="http://schemas.microsoft.com/office/drawing/2014/main" val="3923760047"/>
                    </a:ext>
                  </a:extLst>
                </a:gridCol>
                <a:gridCol w="1136290">
                  <a:extLst>
                    <a:ext uri="{9D8B030D-6E8A-4147-A177-3AD203B41FA5}">
                      <a16:colId xmlns:a16="http://schemas.microsoft.com/office/drawing/2014/main" val="287574244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Regions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NX Nastran (Max Temp)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NX Nastran (Min Temp)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Ansys (Max Temp)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Ansys (Max Temp)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0136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Region 1</a:t>
                      </a:r>
                      <a:endParaRPr lang="en-US" sz="11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129.74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60.11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138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58.3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46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Region 2 &amp; 3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82.77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42.03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79.668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36.495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264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Aluminum Rect Block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53.67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52.295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33.759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191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Aluminum Cooling Block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49.638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39.606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47.894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35.803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9551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Inner Steel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49.393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41.666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47.6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37.6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509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Outer Steel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67.009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57.972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64.502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55.979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039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L &amp; R Concrete Shield</a:t>
                      </a:r>
                      <a:endParaRPr lang="en-US" sz="11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92.32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90.099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22.779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861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Top &amp; Bottom Conrete Shield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94.23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20.31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90.786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20.308</a:t>
                      </a:r>
                      <a:endParaRPr lang="en-US" sz="11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2236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Front Conrete Shield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57.65</a:t>
                      </a:r>
                      <a:endParaRPr lang="en-US" sz="11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20.06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54.716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20.061</a:t>
                      </a:r>
                      <a:endParaRPr lang="en-US" sz="11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645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End Conrete Shield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308.96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20.07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294.75</a:t>
                      </a:r>
                      <a:endParaRPr lang="en-US" sz="11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20.07</a:t>
                      </a:r>
                      <a:endParaRPr lang="en-US" sz="11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62972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9C3505E-6DF0-4C91-B6D4-44CEAF9B961B}"/>
              </a:ext>
            </a:extLst>
          </p:cNvPr>
          <p:cNvSpPr txBox="1"/>
          <p:nvPr/>
        </p:nvSpPr>
        <p:spPr>
          <a:xfrm>
            <a:off x="301841" y="5878350"/>
            <a:ext cx="8323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point both results at a 4% average percentage difference with NX Nastran seemingly more 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Difference mostly attributed to meshing pattern</a:t>
            </a:r>
          </a:p>
        </p:txBody>
      </p:sp>
    </p:spTree>
    <p:extLst>
      <p:ext uri="{BB962C8B-B14F-4D97-AF65-F5344CB8AC3E}">
        <p14:creationId xmlns:p14="http://schemas.microsoft.com/office/powerpoint/2010/main" val="637278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0B1E2-FDC3-44C8-B00A-45E1F673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3F251-166E-4E47-9A00-38404284C1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729A-B9EB-4AE9-B63C-B91CED03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8C333-3F6B-4735-B02F-779014F19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79629"/>
            <a:ext cx="8672513" cy="5605761"/>
          </a:xfrm>
        </p:spPr>
        <p:txBody>
          <a:bodyPr/>
          <a:lstStyle/>
          <a:p>
            <a:r>
              <a:rPr lang="en-US" sz="1500" b="1" dirty="0"/>
              <a:t>Meshing:</a:t>
            </a:r>
          </a:p>
          <a:p>
            <a:pPr lvl="1"/>
            <a:r>
              <a:rPr lang="en-US" sz="1500" dirty="0"/>
              <a:t>Although new to Nastran, I found the meshing process easier with relatively low mesh failure experienced especially when dealing with hex dominate meshes</a:t>
            </a:r>
          </a:p>
          <a:p>
            <a:pPr lvl="1"/>
            <a:r>
              <a:rPr lang="en-US" sz="1500" dirty="0"/>
              <a:t>By default, Nastran also offered more refined meshes which is a feature I believe offers an advantage to anyone just getting into FEA since this often results to a more conservative result. There are mesh refinement options on both software but in most cases meshing skill is often more of an art; gets better as one becomes more experience.</a:t>
            </a:r>
          </a:p>
          <a:p>
            <a:r>
              <a:rPr lang="en-US" sz="1500" b="1" dirty="0"/>
              <a:t>Setup time:</a:t>
            </a:r>
          </a:p>
          <a:p>
            <a:pPr lvl="1"/>
            <a:r>
              <a:rPr lang="en-US" sz="1500" dirty="0"/>
              <a:t>For this analysis, I found it easier to complete the setup on Ansys since I was more experienced with the software. However, one thing I found useful about the Nastran is the fact that both design and other needed setup changes could be completed within same environment. </a:t>
            </a:r>
          </a:p>
          <a:p>
            <a:pPr lvl="1"/>
            <a:r>
              <a:rPr lang="en-US" sz="1500" dirty="0"/>
              <a:t>Importing EDEP data was relatively easy on both. While Ansys used external data under the component system to do this, you just need to create a new field on Nastran sim. On both cases the process was relatively the same.</a:t>
            </a:r>
          </a:p>
          <a:p>
            <a:r>
              <a:rPr lang="en-US" sz="1500" b="1" dirty="0"/>
              <a:t>Run Time and Results</a:t>
            </a:r>
          </a:p>
          <a:p>
            <a:pPr lvl="1"/>
            <a:r>
              <a:rPr lang="en-US" sz="1500" dirty="0"/>
              <a:t>With relatively same meshing style and size applied on each component, it took about 30mins to complete this analysis on Ansys and approximately 39mins on Nastran.  </a:t>
            </a:r>
          </a:p>
          <a:p>
            <a:pPr lvl="1"/>
            <a:r>
              <a:rPr lang="en-US" sz="1500" dirty="0"/>
              <a:t>From the result shown earlier, Nastran had a slightly higher result on most cases, 3% higher on the average for most cases.</a:t>
            </a:r>
          </a:p>
          <a:p>
            <a:pPr lvl="1"/>
            <a:r>
              <a:rPr lang="en-US" sz="1500" dirty="0"/>
              <a:t>The difference mostly attributed to slight differences in the mesh and could be accounted for with a reasonable safety factor applied.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768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98AEB4-8B0A-4B89-BB2C-355720279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5669" y="905489"/>
            <a:ext cx="4609731" cy="4595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D17A22-4A66-450E-8735-42A26E041227}"/>
              </a:ext>
            </a:extLst>
          </p:cNvPr>
          <p:cNvSpPr txBox="1"/>
          <p:nvPr/>
        </p:nvSpPr>
        <p:spPr>
          <a:xfrm>
            <a:off x="355106" y="1216241"/>
            <a:ext cx="3950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Thermal Analysis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Conclusion/Findings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56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0B1E2-FDC3-44C8-B00A-45E1F673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3F251-166E-4E47-9A00-38404284C1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729A-B9EB-4AE9-B63C-B91CED03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8C333-3F6B-4735-B02F-779014F19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79629"/>
            <a:ext cx="8672513" cy="5605761"/>
          </a:xfrm>
        </p:spPr>
        <p:txBody>
          <a:bodyPr/>
          <a:lstStyle/>
          <a:p>
            <a:r>
              <a:rPr lang="en-US" sz="1600" b="1" dirty="0"/>
              <a:t>License Availability and training:</a:t>
            </a:r>
          </a:p>
          <a:p>
            <a:pPr lvl="1"/>
            <a:r>
              <a:rPr lang="en-US" sz="1400" dirty="0"/>
              <a:t>At the moment, I have not experienced any license issue with Nastran as there are relatively more available license and fewer user at the moment. There are also many training resources available online</a:t>
            </a:r>
          </a:p>
          <a:p>
            <a:pPr lvl="1"/>
            <a:r>
              <a:rPr lang="en-US" sz="1400" dirty="0"/>
              <a:t>Donald Mitchell has setup the training hub for the lab which has many videos that one could start with;</a:t>
            </a:r>
          </a:p>
          <a:p>
            <a:pPr lvl="1"/>
            <a:r>
              <a:rPr lang="en-US" sz="1400" dirty="0"/>
              <a:t>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72911-E101-466F-B318-50833515A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11" y="2148395"/>
            <a:ext cx="3351090" cy="39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Hadron Dump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1529B88-9CB5-47FC-B77B-B65D42E9F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7637" y="816554"/>
            <a:ext cx="4028986" cy="34799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950922-0FC9-4E16-87D9-83635A95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16554"/>
            <a:ext cx="4367104" cy="347991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631CA7-7C8C-4B05-A4D1-4047CA86D784}"/>
              </a:ext>
            </a:extLst>
          </p:cNvPr>
          <p:cNvSpPr/>
          <p:nvPr/>
        </p:nvSpPr>
        <p:spPr>
          <a:xfrm>
            <a:off x="222251" y="4433395"/>
            <a:ext cx="86043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  <a:latin typeface="&amp;quot"/>
              </a:rPr>
              <a:t>The graphite cylinder : 0.508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  <a:latin typeface="&amp;quot"/>
              </a:rPr>
              <a:t>The aluminum block : 56 cm x 5​6 cm x 172 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  <a:latin typeface="&amp;quot"/>
              </a:rPr>
              <a:t>The overall size : 70 cm x 70 cm x 172cm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  <a:latin typeface="&amp;quot"/>
              </a:rPr>
              <a:t>8 cooling lines; 4 inlet and 4 return lines used</a:t>
            </a:r>
            <a:endParaRPr lang="en-US" sz="1200" dirty="0">
              <a:solidFill>
                <a:srgbClr val="444444"/>
              </a:solidFill>
              <a:latin typeface="&amp;quo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444444"/>
                </a:solidFill>
                <a:effectLst/>
                <a:latin typeface="&amp;quot"/>
              </a:rPr>
              <a:t>Approximate</a:t>
            </a:r>
            <a:r>
              <a:rPr lang="en-US" sz="2000" dirty="0">
                <a:solidFill>
                  <a:srgbClr val="444444"/>
                </a:solidFill>
                <a:latin typeface="&amp;quot"/>
              </a:rPr>
              <a:t> total weight is 3824.7Kg </a:t>
            </a:r>
            <a:endParaRPr lang="en-US" sz="2000" b="0" i="0" u="none" strike="noStrike" dirty="0">
              <a:solidFill>
                <a:srgbClr val="444444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12290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Hadron Dump – Boundary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CB587F-0331-4DAE-9842-89E1A609AA13}"/>
              </a:ext>
            </a:extLst>
          </p:cNvPr>
          <p:cNvSpPr txBox="1"/>
          <p:nvPr/>
        </p:nvSpPr>
        <p:spPr>
          <a:xfrm>
            <a:off x="497150" y="4918229"/>
            <a:ext cx="8319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lines are shown in the image above, 4 inlet line at 33 deg C and </a:t>
            </a:r>
          </a:p>
          <a:p>
            <a:r>
              <a:rPr lang="en-US" dirty="0"/>
              <a:t>4 return lines at 39 deg 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E030DE6-1DE0-4C19-A496-359F7F55B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679629"/>
            <a:ext cx="8672513" cy="42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1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Hadron Dump – Boundary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D15E8D-48E2-4939-84CA-E716041FC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852495"/>
            <a:ext cx="8371334" cy="4305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17F96B-44CD-4C68-AEA1-83FB06FDE28E}"/>
              </a:ext>
            </a:extLst>
          </p:cNvPr>
          <p:cNvSpPr txBox="1"/>
          <p:nvPr/>
        </p:nvSpPr>
        <p:spPr>
          <a:xfrm>
            <a:off x="426128" y="5450889"/>
            <a:ext cx="848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 coefficient of 5 W/m^2 to account for convective air cooling occurring between the air gap </a:t>
            </a:r>
          </a:p>
        </p:txBody>
      </p:sp>
    </p:spTree>
    <p:extLst>
      <p:ext uri="{BB962C8B-B14F-4D97-AF65-F5344CB8AC3E}">
        <p14:creationId xmlns:p14="http://schemas.microsoft.com/office/powerpoint/2010/main" val="413271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Hadron Dump – Boundary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BD66C7A-AD50-4818-A6A5-924126F33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57708"/>
            <a:ext cx="5320012" cy="505716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91385B-BD7A-4747-923E-C877A180B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774" y="757707"/>
            <a:ext cx="3177697" cy="23938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FC93A6-0A34-40CC-8725-DFE74DACE44B}"/>
              </a:ext>
            </a:extLst>
          </p:cNvPr>
          <p:cNvSpPr txBox="1"/>
          <p:nvPr/>
        </p:nvSpPr>
        <p:spPr>
          <a:xfrm>
            <a:off x="5697845" y="3568105"/>
            <a:ext cx="31976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EDEP data where directly imported as shown above.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Convective coefficient of 5W/m^2 was equally applied to the external surfaces of the concrete</a:t>
            </a:r>
          </a:p>
        </p:txBody>
      </p:sp>
    </p:spTree>
    <p:extLst>
      <p:ext uri="{BB962C8B-B14F-4D97-AF65-F5344CB8AC3E}">
        <p14:creationId xmlns:p14="http://schemas.microsoft.com/office/powerpoint/2010/main" val="368290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Graphite Core Temperature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A871D31-9B16-45E1-91E1-72FA01385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588"/>
          <a:stretch/>
        </p:blipFill>
        <p:spPr>
          <a:xfrm>
            <a:off x="222250" y="748399"/>
            <a:ext cx="3985766" cy="37348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F595ED-BC93-4D68-8B49-785B8D05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412" y="748398"/>
            <a:ext cx="4747067" cy="37348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8B395A-EB6F-4379-9581-E410976247A9}"/>
              </a:ext>
            </a:extLst>
          </p:cNvPr>
          <p:cNvSpPr txBox="1"/>
          <p:nvPr/>
        </p:nvSpPr>
        <p:spPr>
          <a:xfrm>
            <a:off x="114479" y="5084963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 temperature recorded by NX Nastran was 129.74 deg C while 138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Difference of 5.98%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DBAF8-8486-4759-9C1B-3623A8E817FE}"/>
              </a:ext>
            </a:extLst>
          </p:cNvPr>
          <p:cNvSpPr txBox="1"/>
          <p:nvPr/>
        </p:nvSpPr>
        <p:spPr>
          <a:xfrm>
            <a:off x="1352695" y="4483223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BAB666-7A5F-44ED-B077-8557B87D3339}"/>
              </a:ext>
            </a:extLst>
          </p:cNvPr>
          <p:cNvSpPr txBox="1"/>
          <p:nvPr/>
        </p:nvSpPr>
        <p:spPr>
          <a:xfrm>
            <a:off x="5878096" y="4484730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</p:spTree>
    <p:extLst>
      <p:ext uri="{BB962C8B-B14F-4D97-AF65-F5344CB8AC3E}">
        <p14:creationId xmlns:p14="http://schemas.microsoft.com/office/powerpoint/2010/main" val="142830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Aluminum Region 2 &amp; 3 Temperature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C9E328-FA4B-4871-920B-01558832A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274"/>
          <a:stretch/>
        </p:blipFill>
        <p:spPr>
          <a:xfrm>
            <a:off x="222250" y="847264"/>
            <a:ext cx="4278729" cy="35383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6778F2-47FF-4CA7-BD0A-D5CADB814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47264"/>
            <a:ext cx="4486275" cy="35383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78BAF1-7C8A-45BA-803C-B30E7F44CA7B}"/>
              </a:ext>
            </a:extLst>
          </p:cNvPr>
          <p:cNvSpPr txBox="1"/>
          <p:nvPr/>
        </p:nvSpPr>
        <p:spPr>
          <a:xfrm>
            <a:off x="171253" y="5057132"/>
            <a:ext cx="884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 temperature recorded by NX Nastran was 82.77 Deg C while 79.668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Difference of 3.6%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89BC1-C65B-415B-B1BF-F98F2E89EA7A}"/>
              </a:ext>
            </a:extLst>
          </p:cNvPr>
          <p:cNvSpPr txBox="1"/>
          <p:nvPr/>
        </p:nvSpPr>
        <p:spPr>
          <a:xfrm>
            <a:off x="1530603" y="4385570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16D25-99FD-4B3A-83AC-97790551AFB5}"/>
              </a:ext>
            </a:extLst>
          </p:cNvPr>
          <p:cNvSpPr txBox="1"/>
          <p:nvPr/>
        </p:nvSpPr>
        <p:spPr>
          <a:xfrm>
            <a:off x="6056004" y="4387077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</p:spTree>
    <p:extLst>
      <p:ext uri="{BB962C8B-B14F-4D97-AF65-F5344CB8AC3E}">
        <p14:creationId xmlns:p14="http://schemas.microsoft.com/office/powerpoint/2010/main" val="8332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E51BB-E10E-4C48-8CC1-F050F7EF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167357"/>
            <a:ext cx="8915401" cy="427877"/>
          </a:xfrm>
        </p:spPr>
        <p:txBody>
          <a:bodyPr/>
          <a:lstStyle/>
          <a:p>
            <a:r>
              <a:rPr lang="en-US" dirty="0"/>
              <a:t>Results – Aluminum Rectangular Block Temperature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A81-7081-46FD-845B-213306058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08/20/20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C68A-A448-444D-978C-D7DC984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5E7CC5A-9054-4A38-A0F3-911A2A4E2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297"/>
          <a:stretch/>
        </p:blipFill>
        <p:spPr>
          <a:xfrm>
            <a:off x="222250" y="717342"/>
            <a:ext cx="4219113" cy="338766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ECD45-75DA-46EE-A398-09F7C2C80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17342"/>
            <a:ext cx="4448175" cy="338766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873068-E3C4-4DF2-9CC8-1C39F0D4DF15}"/>
              </a:ext>
            </a:extLst>
          </p:cNvPr>
          <p:cNvSpPr txBox="1"/>
          <p:nvPr/>
        </p:nvSpPr>
        <p:spPr>
          <a:xfrm>
            <a:off x="118432" y="4704446"/>
            <a:ext cx="8645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 temperature recorded by NX Nastran was 53.67 Deg C while 52.295 Deg C was reported by Ansys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Difference of 2.6%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C59DF-5BD0-4324-B1FC-B83A78F072B2}"/>
              </a:ext>
            </a:extLst>
          </p:cNvPr>
          <p:cNvSpPr txBox="1"/>
          <p:nvPr/>
        </p:nvSpPr>
        <p:spPr>
          <a:xfrm>
            <a:off x="1636780" y="4101470"/>
            <a:ext cx="165769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NX Nastran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D2A2F-40CA-4B66-8258-222E9DEE1688}"/>
              </a:ext>
            </a:extLst>
          </p:cNvPr>
          <p:cNvSpPr txBox="1"/>
          <p:nvPr/>
        </p:nvSpPr>
        <p:spPr>
          <a:xfrm>
            <a:off x="6162181" y="4102977"/>
            <a:ext cx="89595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Ansys</a:t>
            </a:r>
          </a:p>
        </p:txBody>
      </p:sp>
    </p:spTree>
    <p:extLst>
      <p:ext uri="{BB962C8B-B14F-4D97-AF65-F5344CB8AC3E}">
        <p14:creationId xmlns:p14="http://schemas.microsoft.com/office/powerpoint/2010/main" val="245527200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c9f3ab6-242c-461d-a351-c910a751d111">-561-678</_dlc_DocId>
    <_dlc_DocIdUrl xmlns="5c9f3ab6-242c-461d-a351-c910a751d111">
      <Url>https://web.fnal.gov/project/TargetSystems/NuMI-AIP/_layouts/15/DocIdRedir.aspx?ID=-561-678</Url>
      <Description>-561-678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561A6E2F40D4EA4FF847471633160" ma:contentTypeVersion="0" ma:contentTypeDescription="Create a new document." ma:contentTypeScope="" ma:versionID="46e97d920f852f1ca9ab0a4448e5111e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89a8fa62eebbf01eb57ac7f57ef42367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6807C80-75EC-4911-9871-C663630AAA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8A2B3-7D3C-4C73-A83B-A194148BC74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5c9f3ab6-242c-461d-a351-c910a751d11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6ABF5C-49EF-407B-AF10-86A80860E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37290D7-90A3-480A-A80B-E6C0AC51A36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23412</TotalTime>
  <Words>995</Words>
  <Application>Microsoft Office PowerPoint</Application>
  <PresentationFormat>On-screen Show (4:3)</PresentationFormat>
  <Paragraphs>210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&amp;quot</vt:lpstr>
      <vt:lpstr>Arial</vt:lpstr>
      <vt:lpstr>Calibri</vt:lpstr>
      <vt:lpstr>Helvetica</vt:lpstr>
      <vt:lpstr>Fermilab_PowerPoint_Template_090915</vt:lpstr>
      <vt:lpstr>PowerPoint Presentation</vt:lpstr>
      <vt:lpstr>Outline:</vt:lpstr>
      <vt:lpstr>PIP II Hadron Dump</vt:lpstr>
      <vt:lpstr>PIP II Hadron Dump – Boundary Conditions</vt:lpstr>
      <vt:lpstr>PIP II Hadron Dump – Boundary Conditions</vt:lpstr>
      <vt:lpstr>PIP II Hadron Dump – Boundary Conditions</vt:lpstr>
      <vt:lpstr>Results - Graphite Core Temperature  </vt:lpstr>
      <vt:lpstr>Results – Aluminum Region 2 &amp; 3 Temperature </vt:lpstr>
      <vt:lpstr>Results – Aluminum Rectangular Block Temperature </vt:lpstr>
      <vt:lpstr>Results – Aluminum Cooling Block Temperature </vt:lpstr>
      <vt:lpstr>Results – Inner Steel Temperature </vt:lpstr>
      <vt:lpstr>Results – Outer Steel Temperature </vt:lpstr>
      <vt:lpstr>Results – Left and Right Concrete Shield Temperature </vt:lpstr>
      <vt:lpstr>Results – Top and Bottom Concrete Shield Temperature </vt:lpstr>
      <vt:lpstr>Results – Front Concrete Shield Temperature </vt:lpstr>
      <vt:lpstr>Results – End Concrete Shield Temperature </vt:lpstr>
      <vt:lpstr>Overall Temperature Profile Cross-section</vt:lpstr>
      <vt:lpstr>Results Data &amp; Plot</vt:lpstr>
      <vt:lpstr>Conclusion: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Katsuya Yonehara</dc:creator>
  <cp:lastModifiedBy>Nnamdi Agbo</cp:lastModifiedBy>
  <cp:revision>111</cp:revision>
  <cp:lastPrinted>2019-07-30T13:49:04Z</cp:lastPrinted>
  <dcterms:created xsi:type="dcterms:W3CDTF">2019-07-15T20:29:34Z</dcterms:created>
  <dcterms:modified xsi:type="dcterms:W3CDTF">2020-08-20T18:33:20Z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0x010100415561A6E2F40D4EA4FF847471633160</vt:lpwstr>
  </property>
  <property fmtid="{D5CDD505-2E9C-101B-9397-08002B2CF9AE}" pid="3" name="_dlc_DocIdItemGuid">
    <vt:lpwstr>7ef1e2d0-5684-459e-a235-23d900e8164c</vt:lpwstr>
  </property>
</Properties>
</file>