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12"/>
  </p:notesMasterIdLst>
  <p:sldIdLst>
    <p:sldId id="1173" r:id="rId3"/>
    <p:sldId id="1175" r:id="rId4"/>
    <p:sldId id="1183" r:id="rId5"/>
    <p:sldId id="1181" r:id="rId6"/>
    <p:sldId id="1180" r:id="rId7"/>
    <p:sldId id="1182" r:id="rId8"/>
    <p:sldId id="1189" r:id="rId9"/>
    <p:sldId id="1186" r:id="rId10"/>
    <p:sldId id="118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115CA9"/>
    <a:srgbClr val="C31310"/>
    <a:srgbClr val="B53511"/>
    <a:srgbClr val="21FFF0"/>
    <a:srgbClr val="21FFF5"/>
    <a:srgbClr val="F400FF"/>
    <a:srgbClr val="16B7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05" autoAdjust="0"/>
    <p:restoredTop sz="89323" autoAdjust="0"/>
  </p:normalViewPr>
  <p:slideViewPr>
    <p:cSldViewPr snapToGrid="0" snapToObjects="1">
      <p:cViewPr varScale="1">
        <p:scale>
          <a:sx n="89" d="100"/>
          <a:sy n="89" d="100"/>
        </p:scale>
        <p:origin x="5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3" d="100"/>
        <a:sy n="173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5/27/2020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Snowmass AF [n]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AF [n]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5/27/2020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Snowmass AF7-Magnets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5/27/2020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Snowmass AF7-Magnets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nowmass21.org/lo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4487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62" y="579934"/>
            <a:ext cx="8671475" cy="5698132"/>
          </a:xfrm>
        </p:spPr>
        <p:txBody>
          <a:bodyPr>
            <a:normAutofit/>
          </a:bodyPr>
          <a:lstStyle/>
          <a:p>
            <a:r>
              <a:rPr lang="en-US" dirty="0"/>
              <a:t>Snowmass’21 Accelerator Frontier</a:t>
            </a:r>
            <a:br>
              <a:rPr lang="en-US" dirty="0"/>
            </a:br>
            <a:r>
              <a:rPr lang="en-US" dirty="0"/>
              <a:t>AF7 Accelerator Technology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432FF"/>
                </a:solidFill>
              </a:rPr>
              <a:t>Magnet </a:t>
            </a:r>
            <a:r>
              <a:rPr lang="en-US" dirty="0" err="1">
                <a:solidFill>
                  <a:srgbClr val="0432FF"/>
                </a:solidFill>
              </a:rPr>
              <a:t>LoI</a:t>
            </a:r>
            <a:br>
              <a:rPr lang="en-US" dirty="0">
                <a:solidFill>
                  <a:srgbClr val="0432FF"/>
                </a:solidFill>
              </a:rPr>
            </a:br>
            <a:r>
              <a:rPr lang="en-US" dirty="0">
                <a:solidFill>
                  <a:srgbClr val="0432FF"/>
                </a:solidFill>
              </a:rPr>
              <a:t>Introduction</a:t>
            </a:r>
            <a:br>
              <a:rPr lang="en-US" dirty="0">
                <a:solidFill>
                  <a:srgbClr val="0432FF"/>
                </a:solidFill>
              </a:rPr>
            </a:br>
            <a:br>
              <a:rPr lang="en-US" dirty="0">
                <a:solidFill>
                  <a:srgbClr val="0432FF"/>
                </a:solidFill>
              </a:rPr>
            </a:br>
            <a:r>
              <a:rPr lang="en-US" sz="2800" i="1" dirty="0">
                <a:solidFill>
                  <a:srgbClr val="0432FF"/>
                </a:solidFill>
              </a:rPr>
              <a:t>S. Izquierdo Bermudez, G. Sabbi, A. Zlobin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August 27, 2020</a:t>
            </a:r>
          </a:p>
        </p:txBody>
      </p:sp>
    </p:spTree>
    <p:extLst>
      <p:ext uri="{BB962C8B-B14F-4D97-AF65-F5344CB8AC3E}">
        <p14:creationId xmlns:p14="http://schemas.microsoft.com/office/powerpoint/2010/main" val="425256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393" y="1000868"/>
            <a:ext cx="7445188" cy="5201424"/>
          </a:xfr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Introduction: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Overview of Snowmass ‘21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Accelerator Frontier/Magnet Technologies (AF7) Sub-group: Goals and Technical Areas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Snowmass-21 Letters of Interest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Community Planning meeting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err="1"/>
              <a:t>LoI</a:t>
            </a:r>
            <a:r>
              <a:rPr lang="en-US" dirty="0"/>
              <a:t> Meeting Goals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Current status of AF7 Letters of Interests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Presentations of selected </a:t>
            </a:r>
            <a:r>
              <a:rPr lang="en-US" dirty="0" err="1"/>
              <a:t>LoI</a:t>
            </a:r>
            <a:r>
              <a:rPr lang="en-US" dirty="0"/>
              <a:t> by authors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Questions/Discussion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7F4EA-47CE-4CED-89A5-A9195657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972532-1827-4077-B45A-4D29A09A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102368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Snowmass ‘21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71" y="1000868"/>
            <a:ext cx="8498313" cy="5262979"/>
          </a:xfr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Snowmass’21 </a:t>
            </a:r>
            <a:r>
              <a:rPr lang="en-US" sz="2400" dirty="0">
                <a:solidFill>
                  <a:srgbClr val="0432FF"/>
                </a:solidFill>
              </a:rPr>
              <a:t>(</a:t>
            </a:r>
            <a:r>
              <a:rPr lang="en-US" sz="24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https://snowmass21.org/</a:t>
            </a:r>
            <a:r>
              <a:rPr lang="en-US" sz="2400" dirty="0">
                <a:solidFill>
                  <a:srgbClr val="0432FF"/>
                </a:solidFill>
              </a:rPr>
              <a:t>) </a:t>
            </a:r>
            <a:r>
              <a:rPr lang="en-US" sz="2400" dirty="0"/>
              <a:t>is a </a:t>
            </a:r>
            <a:r>
              <a:rPr lang="en-US" sz="2400" dirty="0">
                <a:solidFill>
                  <a:srgbClr val="0432FF"/>
                </a:solidFill>
              </a:rPr>
              <a:t>Particle Physics Community Planning Exercise </a:t>
            </a:r>
            <a:r>
              <a:rPr lang="en-US" sz="2400" dirty="0"/>
              <a:t>organized by the Division of Particles and Fields (DPF) of the American Physical Society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Seeks </a:t>
            </a:r>
            <a:r>
              <a:rPr lang="en-US" sz="2200" dirty="0">
                <a:solidFill>
                  <a:srgbClr val="0432FF"/>
                </a:solidFill>
              </a:rPr>
              <a:t>broad community input </a:t>
            </a:r>
            <a:r>
              <a:rPr lang="en-US" sz="2200" dirty="0"/>
              <a:t>from US and international partners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Primarily a </a:t>
            </a:r>
            <a:r>
              <a:rPr lang="en-US" sz="2400" dirty="0">
                <a:solidFill>
                  <a:srgbClr val="0432FF"/>
                </a:solidFill>
              </a:rPr>
              <a:t>scientific study, organized in 10 “Frontiers” </a:t>
            </a:r>
            <a:r>
              <a:rPr lang="en-US" sz="2400" dirty="0"/>
              <a:t>comprising both physics areas and supporting technologies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Each Frontier is organized in topical groups and sub-groups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432FF"/>
                </a:solidFill>
              </a:rPr>
              <a:t>Magnet technologies are covered within the Accelerator Technology group of the Accelerator Frontier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The P5 (Particle Physics Project Prioritization Panel) will take the scientific input from Snowmass and </a:t>
            </a:r>
            <a:r>
              <a:rPr lang="en-US" sz="2400" dirty="0">
                <a:solidFill>
                  <a:srgbClr val="0432FF"/>
                </a:solidFill>
              </a:rPr>
              <a:t>develop a 10-year strategic plan for U.S. particle physics </a:t>
            </a:r>
            <a:r>
              <a:rPr lang="en-US" sz="2400" dirty="0"/>
              <a:t>within a 20-year global vision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0B7A182-C720-4A43-A170-FDEAE167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0DC553D-9F59-4B9C-9122-E4E30623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323475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60" y="168792"/>
            <a:ext cx="8922487" cy="640792"/>
          </a:xfrm>
        </p:spPr>
        <p:txBody>
          <a:bodyPr>
            <a:normAutofit/>
          </a:bodyPr>
          <a:lstStyle/>
          <a:p>
            <a:r>
              <a:rPr lang="en-US" dirty="0"/>
              <a:t>AF7: Accelerator Technology – Subgroup Magnets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6" y="1464109"/>
            <a:ext cx="8570111" cy="1569660"/>
          </a:xfr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2400" dirty="0">
                <a:solidFill>
                  <a:srgbClr val="0432FF"/>
                </a:solidFill>
              </a:rPr>
              <a:t>Address the potential contributions of magnet technology to future HEP facilities, the R&amp;D required to enable these opportunities, the time and cost scales of these efforts, and the needs for associated fabrication infrastructure and test facilities.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56142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99A8A59-97C9-49ED-A3CA-E25D6BC27FAD}"/>
              </a:ext>
            </a:extLst>
          </p:cNvPr>
          <p:cNvSpPr txBox="1">
            <a:spLocks/>
          </p:cNvSpPr>
          <p:nvPr/>
        </p:nvSpPr>
        <p:spPr>
          <a:xfrm>
            <a:off x="110756" y="896195"/>
            <a:ext cx="8922487" cy="60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Goal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787357-1EE0-44D2-BD12-EEB684F8FDF4}"/>
              </a:ext>
            </a:extLst>
          </p:cNvPr>
          <p:cNvSpPr txBox="1">
            <a:spLocks/>
          </p:cNvSpPr>
          <p:nvPr/>
        </p:nvSpPr>
        <p:spPr>
          <a:xfrm>
            <a:off x="125260" y="3024827"/>
            <a:ext cx="8922487" cy="60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Conveners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612454-93E6-4EDC-AC77-AB133865E05F}"/>
              </a:ext>
            </a:extLst>
          </p:cNvPr>
          <p:cNvSpPr txBox="1">
            <a:spLocks/>
          </p:cNvSpPr>
          <p:nvPr/>
        </p:nvSpPr>
        <p:spPr>
          <a:xfrm>
            <a:off x="368473" y="3652746"/>
            <a:ext cx="2880987" cy="67197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Susana Izquierdo Bermudez 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CERN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1BFB89C-26A5-4B1F-89C5-DAB705840ACB}"/>
              </a:ext>
            </a:extLst>
          </p:cNvPr>
          <p:cNvSpPr txBox="1">
            <a:spLocks/>
          </p:cNvSpPr>
          <p:nvPr/>
        </p:nvSpPr>
        <p:spPr>
          <a:xfrm>
            <a:off x="3690122" y="3652746"/>
            <a:ext cx="1810646" cy="67197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GianLuca Sabbi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LBNL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EA1A683-8FE1-422A-80D0-78B0F9F25AEA}"/>
              </a:ext>
            </a:extLst>
          </p:cNvPr>
          <p:cNvSpPr txBox="1">
            <a:spLocks/>
          </p:cNvSpPr>
          <p:nvPr/>
        </p:nvSpPr>
        <p:spPr>
          <a:xfrm>
            <a:off x="6132647" y="3652746"/>
            <a:ext cx="2446528" cy="67197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Alexander Zlobin </a:t>
            </a:r>
          </a:p>
          <a:p>
            <a:pPr marL="0" indent="0" algn="ctr">
              <a:spcBef>
                <a:spcPts val="200"/>
              </a:spcBef>
              <a:buNone/>
            </a:pPr>
            <a:r>
              <a:rPr lang="en-US" sz="1800" dirty="0"/>
              <a:t>FNAL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B8DF244-BB19-41C0-85C7-2611F3FBB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122" y="4324724"/>
            <a:ext cx="1810646" cy="191430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9EFB77D-CE52-46C5-9385-3E7E635E6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576" y="4324725"/>
            <a:ext cx="1810669" cy="191431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2C64095-7C2F-433F-A4E7-76800B0E1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631" y="4341832"/>
            <a:ext cx="1810669" cy="1914310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AD743461-6BEF-471F-B47D-0A9F9BD0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FCF5AE0-82F3-438A-AB85-1F3130B6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40509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AF7 Technical Areas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978888"/>
              </p:ext>
            </p:extLst>
          </p:nvPr>
        </p:nvGraphicFramePr>
        <p:xfrm>
          <a:off x="1001078" y="1070124"/>
          <a:ext cx="7141844" cy="5077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8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0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Category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System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43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Machines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vert="vert27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Hadron collider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(FCChh, HE-LHC, SppC, etc.)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Arc D/Q/</a:t>
                      </a:r>
                      <a:r>
                        <a:rPr lang="en-US" sz="1400" dirty="0" err="1">
                          <a:effectLst/>
                        </a:rPr>
                        <a:t>corr</a:t>
                      </a:r>
                      <a:r>
                        <a:rPr lang="en-US" sz="1400" dirty="0">
                          <a:effectLst/>
                        </a:rPr>
                        <a:t>, IR Q/D, Detector, Misc. magnets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Linear collider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(ILC, CLIC, etc.)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IR, Detectors, Undulators, Misc. magnets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Muon collider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 and IR, muon production and cooling, Detectors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Lepton-hadron collider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(LHeC, FCCeh, EIC, etc.)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SR and IR, Detectors, other systems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High Intensity Proton Source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Fast cycling magnets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Gamma-Gamma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Undulators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Dark Matter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Large aperture dipole detectors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37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Materials and Technologies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vert="vert27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Superconducting and structural materials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Wires, cables, insulation, magnetic materials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9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Magnet technologies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Magnetic and mechanical structures, protection, fabrication, instrumentation, measurements and tests, cost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Magnet cooling, accelerator cryogenics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Cryostat, heat transfer and removal, quench protection, cost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Test Facilities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Magnets, cryogenics, instrumentation, test cost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26" marR="752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8DA2D26-E6A6-4773-8175-D68EF67B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47BCA-1332-4221-A2A3-6901C271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392126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168792"/>
            <a:ext cx="8642468" cy="832076"/>
          </a:xfrm>
        </p:spPr>
        <p:txBody>
          <a:bodyPr/>
          <a:lstStyle/>
          <a:p>
            <a:r>
              <a:rPr lang="en-US" dirty="0"/>
              <a:t>Snowmass’21 Letters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55528"/>
            <a:ext cx="8327985" cy="4832092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Letters of Interest (LoIs) are </a:t>
            </a:r>
            <a:r>
              <a:rPr lang="en-US" sz="2400" dirty="0">
                <a:solidFill>
                  <a:srgbClr val="0432FF"/>
                </a:solidFill>
              </a:rPr>
              <a:t>2-page informal documents </a:t>
            </a:r>
            <a:r>
              <a:rPr lang="en-US" sz="2400" dirty="0"/>
              <a:t>intended as a first step of the Snowmass study. </a:t>
            </a:r>
          </a:p>
          <a:p>
            <a:r>
              <a:rPr lang="en-US" sz="2400" dirty="0"/>
              <a:t>LoIs could </a:t>
            </a:r>
            <a:r>
              <a:rPr lang="en-US" sz="2400" dirty="0">
                <a:solidFill>
                  <a:srgbClr val="0432FF"/>
                </a:solidFill>
              </a:rPr>
              <a:t>include opinions, interests and proposals that could further be studied. </a:t>
            </a:r>
          </a:p>
          <a:p>
            <a:pPr lvl="0"/>
            <a:r>
              <a:rPr lang="en-US" sz="2400" dirty="0"/>
              <a:t>To be submitted at </a:t>
            </a:r>
            <a:r>
              <a:rPr lang="en-US" sz="2400" dirty="0">
                <a:hlinkClick r:id="rId2"/>
              </a:rPr>
              <a:t>https://snowmass21.org/loi</a:t>
            </a:r>
            <a:r>
              <a:rPr lang="en-US" sz="2400" dirty="0"/>
              <a:t> by August 31</a:t>
            </a:r>
          </a:p>
          <a:p>
            <a:pPr lvl="0"/>
            <a:r>
              <a:rPr lang="en-US" sz="2400" dirty="0"/>
              <a:t>They will </a:t>
            </a:r>
            <a:r>
              <a:rPr lang="en-US" sz="2400" u="sng" dirty="0"/>
              <a:t>serve the following purposes</a:t>
            </a:r>
            <a:r>
              <a:rPr lang="en-US" sz="2400" dirty="0"/>
              <a:t>:</a:t>
            </a:r>
          </a:p>
          <a:p>
            <a:pPr lvl="1"/>
            <a:r>
              <a:rPr lang="en-US" sz="2200" dirty="0"/>
              <a:t>Provide an initial picture of </a:t>
            </a:r>
            <a:r>
              <a:rPr lang="en-US" sz="2200" dirty="0">
                <a:solidFill>
                  <a:srgbClr val="0432FF"/>
                </a:solidFill>
              </a:rPr>
              <a:t>ongoing R&amp;D efforts </a:t>
            </a:r>
            <a:r>
              <a:rPr lang="en-US" sz="2200" dirty="0"/>
              <a:t>as well as  </a:t>
            </a:r>
            <a:r>
              <a:rPr lang="en-US" sz="2200" dirty="0">
                <a:solidFill>
                  <a:srgbClr val="0432FF"/>
                </a:solidFill>
              </a:rPr>
              <a:t>ideas and proposals for future work</a:t>
            </a:r>
          </a:p>
          <a:p>
            <a:pPr lvl="1"/>
            <a:r>
              <a:rPr lang="en-US" sz="2200" dirty="0"/>
              <a:t>Provide a </a:t>
            </a:r>
            <a:r>
              <a:rPr lang="en-US" sz="2200" dirty="0">
                <a:solidFill>
                  <a:srgbClr val="0432FF"/>
                </a:solidFill>
              </a:rPr>
              <a:t>basis for discussion and forming larger collaborations </a:t>
            </a:r>
          </a:p>
          <a:p>
            <a:pPr lvl="1"/>
            <a:r>
              <a:rPr lang="en-US" sz="2200" dirty="0"/>
              <a:t>Initial </a:t>
            </a:r>
            <a:r>
              <a:rPr lang="en-US" sz="2200" dirty="0">
                <a:solidFill>
                  <a:srgbClr val="0432FF"/>
                </a:solidFill>
              </a:rPr>
              <a:t>“abstracts” toward submission of full write-ups </a:t>
            </a:r>
            <a:r>
              <a:rPr lang="en-US" sz="2200" dirty="0"/>
              <a:t>to the Snowmass proceedings  </a:t>
            </a:r>
          </a:p>
          <a:p>
            <a:pPr lvl="1"/>
            <a:r>
              <a:rPr lang="en-US" sz="2200" dirty="0"/>
              <a:t>Help </a:t>
            </a:r>
            <a:r>
              <a:rPr lang="en-US" sz="2200" dirty="0">
                <a:solidFill>
                  <a:srgbClr val="0432FF"/>
                </a:solidFill>
              </a:rPr>
              <a:t>prepare for the Snowmass Community Planning Meeting</a:t>
            </a:r>
            <a:endParaRPr lang="en-US" sz="2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52112B-2212-4A1E-A2A3-29E367D0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EEFDBD-2FFD-4A8C-BA13-80653844B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387220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168792"/>
            <a:ext cx="8642468" cy="832076"/>
          </a:xfrm>
        </p:spPr>
        <p:txBody>
          <a:bodyPr/>
          <a:lstStyle/>
          <a:p>
            <a:r>
              <a:rPr lang="en-US" dirty="0"/>
              <a:t>Snowmass Community Planning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14" y="1053810"/>
            <a:ext cx="8534172" cy="4878259"/>
          </a:xfr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Dates: </a:t>
            </a:r>
            <a:r>
              <a:rPr lang="en-US" sz="2400" u="sng" dirty="0"/>
              <a:t>October 5-8, 2020 </a:t>
            </a:r>
            <a:r>
              <a:rPr lang="en-US" sz="2400" dirty="0"/>
              <a:t>(by videoconference)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2400" u="sng" dirty="0"/>
              <a:t>Goals</a:t>
            </a:r>
            <a:r>
              <a:rPr lang="en-US" sz="24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Inspire the community about the field;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Encourage the community to engage broadly in the Snowmass process;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Inform the community plans in other regions and related fields;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Inform the community current and planned Snowmass activities;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Listen to the community;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Provide space for members to discuss and develop new ideas;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Establish cross working-group connections and identify gaps; and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Make a work plan toward CSS (Community Summer Study) 2021.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432FF"/>
                </a:solidFill>
              </a:rPr>
              <a:t>Indico Site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https://indico.fnal.gov/event/44870/</a:t>
            </a:r>
            <a:r>
              <a:rPr lang="en-US" sz="2400" dirty="0"/>
              <a:t>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432FF"/>
                </a:solidFill>
              </a:rPr>
              <a:t>Registration is open</a:t>
            </a:r>
            <a:r>
              <a:rPr lang="en-US" sz="2400" dirty="0"/>
              <a:t>: please register at your earliest convenience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2ADC501-14A0-4654-B1E1-B502C0A4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8E8C250-493B-4439-B9DF-00024204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336267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168792"/>
            <a:ext cx="8642468" cy="832076"/>
          </a:xfrm>
        </p:spPr>
        <p:txBody>
          <a:bodyPr/>
          <a:lstStyle/>
          <a:p>
            <a:r>
              <a:rPr lang="en-US" dirty="0" err="1"/>
              <a:t>LoI</a:t>
            </a:r>
            <a:r>
              <a:rPr lang="en-US" dirty="0"/>
              <a:t> Meeting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95" y="1112546"/>
            <a:ext cx="8327985" cy="4819781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Exchange information on </a:t>
            </a:r>
            <a:r>
              <a:rPr lang="en-US" sz="2400" dirty="0" err="1"/>
              <a:t>LoI</a:t>
            </a:r>
            <a:r>
              <a:rPr lang="en-US" sz="2400" dirty="0"/>
              <a:t> status/plans by different individuals and organizations in the US and abroad</a:t>
            </a:r>
          </a:p>
          <a:p>
            <a:pPr lvl="0"/>
            <a:r>
              <a:rPr lang="en-US" sz="2400" dirty="0"/>
              <a:t>Facilitate the coordination and submission of additional LoIs</a:t>
            </a:r>
          </a:p>
          <a:p>
            <a:pPr marL="0" lvl="0" indent="0">
              <a:buNone/>
            </a:pPr>
            <a:endParaRPr lang="en-US" sz="800" dirty="0"/>
          </a:p>
          <a:p>
            <a:pPr marL="0" lvl="0" indent="0">
              <a:buNone/>
            </a:pPr>
            <a:r>
              <a:rPr lang="en-US" sz="2400" dirty="0"/>
              <a:t>Organization: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400" dirty="0"/>
              <a:t>Current Status of </a:t>
            </a:r>
            <a:r>
              <a:rPr lang="en-US" sz="2400" dirty="0" err="1"/>
              <a:t>LoI</a:t>
            </a:r>
            <a:r>
              <a:rPr lang="en-US" sz="2400" dirty="0"/>
              <a:t> submissions for AF7/Magnets</a:t>
            </a:r>
          </a:p>
          <a:p>
            <a:pPr lvl="0"/>
            <a:r>
              <a:rPr lang="en-US" sz="2400" dirty="0"/>
              <a:t>Highlights of selected LoIs submitted or in preparation</a:t>
            </a:r>
          </a:p>
          <a:p>
            <a:pPr lvl="1"/>
            <a:r>
              <a:rPr lang="en-US" sz="2000" dirty="0"/>
              <a:t>These are meant as examples to stimulate ideas and collaborations</a:t>
            </a:r>
          </a:p>
          <a:p>
            <a:pPr lvl="1"/>
            <a:r>
              <a:rPr lang="en-US" sz="2000" dirty="0"/>
              <a:t>We start with broader/programmatic </a:t>
            </a:r>
            <a:r>
              <a:rPr lang="en-US" sz="2000" dirty="0" err="1"/>
              <a:t>LoI</a:t>
            </a:r>
            <a:r>
              <a:rPr lang="en-US" sz="2000" dirty="0"/>
              <a:t>  then go to specific topics</a:t>
            </a:r>
          </a:p>
          <a:p>
            <a:pPr lvl="1"/>
            <a:r>
              <a:rPr lang="en-US" sz="2000" dirty="0"/>
              <a:t>Order of presentations also tries to account for different time zones</a:t>
            </a:r>
          </a:p>
          <a:p>
            <a:pPr lvl="1"/>
            <a:r>
              <a:rPr lang="en-US" sz="2000" dirty="0"/>
              <a:t>Please stay on time! ~5 min for programmatic and ~2 min for topical</a:t>
            </a:r>
          </a:p>
          <a:p>
            <a:r>
              <a:rPr lang="en-US" sz="2400" dirty="0"/>
              <a:t>Questions and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6B04F7-F80D-4239-BF34-CB179221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01FB9C0-9FA4-4F60-B9E3-2199E973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64409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0A90-09EE-4720-AFFD-173A3D43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168792"/>
            <a:ext cx="8642468" cy="832076"/>
          </a:xfrm>
        </p:spPr>
        <p:txBody>
          <a:bodyPr/>
          <a:lstStyle/>
          <a:p>
            <a:r>
              <a:rPr lang="en-US" dirty="0"/>
              <a:t>AF7 </a:t>
            </a:r>
            <a:r>
              <a:rPr lang="en-US" dirty="0" err="1"/>
              <a:t>LoI</a:t>
            </a:r>
            <a:r>
              <a:rPr lang="en-US" dirty="0"/>
              <a:t> Status as of 8/26/2020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E5CE-E095-4FB1-B11F-89E1E930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13" y="1014070"/>
            <a:ext cx="8327985" cy="461665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err="1"/>
              <a:t>LoI</a:t>
            </a:r>
            <a:r>
              <a:rPr lang="en-US" sz="2400" dirty="0"/>
              <a:t> submitted (available at https://snowmass21.org/loi)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9D7C5-AF1D-4A6C-B4EE-B8B2344F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9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5F7FE7E-6E99-4ADD-B210-3CA401A4E297}"/>
              </a:ext>
            </a:extLst>
          </p:cNvPr>
          <p:cNvSpPr txBox="1">
            <a:spLocks/>
          </p:cNvSpPr>
          <p:nvPr/>
        </p:nvSpPr>
        <p:spPr>
          <a:xfrm>
            <a:off x="369447" y="4256188"/>
            <a:ext cx="8327985" cy="201285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Additional </a:t>
            </a:r>
            <a:r>
              <a:rPr lang="en-US" sz="2400" dirty="0" err="1"/>
              <a:t>LoIs</a:t>
            </a:r>
            <a:r>
              <a:rPr lang="en-US" sz="2400" dirty="0"/>
              <a:t> are currently in preparation: based on the information we have received, expect about 30 total</a:t>
            </a:r>
          </a:p>
          <a:p>
            <a:r>
              <a:rPr lang="en-US" sz="2400" dirty="0"/>
              <a:t>Several </a:t>
            </a:r>
            <a:r>
              <a:rPr lang="en-US" sz="2400" dirty="0" err="1"/>
              <a:t>LoI</a:t>
            </a:r>
            <a:r>
              <a:rPr lang="en-US" sz="2400" dirty="0"/>
              <a:t> authors have agreed to present brief summaries of their proposals to provide a basis for discussion and facilitate the coordination and submission of additional </a:t>
            </a:r>
            <a:r>
              <a:rPr lang="en-US" sz="2400" dirty="0" err="1"/>
              <a:t>LoI</a:t>
            </a:r>
            <a:r>
              <a:rPr lang="en-US" sz="2400" dirty="0"/>
              <a:t>. 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3B525F-51AC-4DE4-9116-A360FD15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8/27/2020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40F67D0-5966-4833-8151-0021FDED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4900" y="6343824"/>
            <a:ext cx="5277081" cy="365125"/>
          </a:xfrm>
        </p:spPr>
        <p:txBody>
          <a:bodyPr/>
          <a:lstStyle/>
          <a:p>
            <a:r>
              <a:rPr lang="en-US" sz="1400" dirty="0"/>
              <a:t>Snowmass’21 AF7-Magnets </a:t>
            </a:r>
            <a:r>
              <a:rPr lang="en-US" sz="1400" dirty="0" err="1"/>
              <a:t>LoI</a:t>
            </a:r>
            <a:r>
              <a:rPr lang="en-US" sz="1400" dirty="0"/>
              <a:t> Meeting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62A10B-1BAE-46B8-BD9E-62B1151FD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13" y="1645344"/>
            <a:ext cx="8519883" cy="254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0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152075</TotalTime>
  <Words>858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Custom Design</vt:lpstr>
      <vt:lpstr>Snowmass’21 Accelerator Frontier AF7 Accelerator Technology  Magnet LoI Introduction  S. Izquierdo Bermudez, G. Sabbi, A. Zlobin  August 27, 2020</vt:lpstr>
      <vt:lpstr>Meeting Agenda</vt:lpstr>
      <vt:lpstr>Introduction to Snowmass ‘21</vt:lpstr>
      <vt:lpstr>AF7: Accelerator Technology – Subgroup Magnets </vt:lpstr>
      <vt:lpstr>AF7 Technical Areas</vt:lpstr>
      <vt:lpstr>Snowmass’21 Letters of Interest</vt:lpstr>
      <vt:lpstr>Snowmass Community Planning Meeting</vt:lpstr>
      <vt:lpstr>LoI Meeting Goals</vt:lpstr>
      <vt:lpstr>AF7 LoI Status as of 8/26/2020</vt:lpstr>
    </vt:vector>
  </TitlesOfParts>
  <Company>The 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S64GLS</cp:lastModifiedBy>
  <cp:revision>3573</cp:revision>
  <cp:lastPrinted>2020-03-12T15:19:45Z</cp:lastPrinted>
  <dcterms:created xsi:type="dcterms:W3CDTF">2014-06-24T05:51:31Z</dcterms:created>
  <dcterms:modified xsi:type="dcterms:W3CDTF">2020-08-26T23:59:53Z</dcterms:modified>
</cp:coreProperties>
</file>