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47"/>
  </p:notesMasterIdLst>
  <p:sldIdLst>
    <p:sldId id="1212" r:id="rId3"/>
    <p:sldId id="1188" r:id="rId4"/>
    <p:sldId id="1227" r:id="rId5"/>
    <p:sldId id="1228" r:id="rId6"/>
    <p:sldId id="1229" r:id="rId7"/>
    <p:sldId id="1230" r:id="rId8"/>
    <p:sldId id="1231" r:id="rId9"/>
    <p:sldId id="1232" r:id="rId10"/>
    <p:sldId id="1208" r:id="rId11"/>
    <p:sldId id="387" r:id="rId12"/>
    <p:sldId id="759" r:id="rId13"/>
    <p:sldId id="256" r:id="rId14"/>
    <p:sldId id="1210" r:id="rId15"/>
    <p:sldId id="1175" r:id="rId16"/>
    <p:sldId id="1224" r:id="rId17"/>
    <p:sldId id="1214" r:id="rId18"/>
    <p:sldId id="1217" r:id="rId19"/>
    <p:sldId id="1218" r:id="rId20"/>
    <p:sldId id="1180" r:id="rId21"/>
    <p:sldId id="1211" r:id="rId22"/>
    <p:sldId id="1215" r:id="rId23"/>
    <p:sldId id="1216" r:id="rId24"/>
    <p:sldId id="1196" r:id="rId25"/>
    <p:sldId id="1197" r:id="rId26"/>
    <p:sldId id="1177" r:id="rId27"/>
    <p:sldId id="1220" r:id="rId28"/>
    <p:sldId id="1204" r:id="rId29"/>
    <p:sldId id="1221" r:id="rId30"/>
    <p:sldId id="1193" r:id="rId31"/>
    <p:sldId id="1198" r:id="rId32"/>
    <p:sldId id="1222" r:id="rId33"/>
    <p:sldId id="1225" r:id="rId34"/>
    <p:sldId id="1223" r:id="rId35"/>
    <p:sldId id="1191" r:id="rId36"/>
    <p:sldId id="1176" r:id="rId37"/>
    <p:sldId id="1226" r:id="rId38"/>
    <p:sldId id="1192" r:id="rId39"/>
    <p:sldId id="1184" r:id="rId40"/>
    <p:sldId id="750" r:id="rId41"/>
    <p:sldId id="768" r:id="rId42"/>
    <p:sldId id="760" r:id="rId43"/>
    <p:sldId id="769" r:id="rId44"/>
    <p:sldId id="1200" r:id="rId45"/>
    <p:sldId id="1179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115CA9"/>
    <a:srgbClr val="C31310"/>
    <a:srgbClr val="B53511"/>
    <a:srgbClr val="21FFF0"/>
    <a:srgbClr val="21FFF5"/>
    <a:srgbClr val="F400FF"/>
    <a:srgbClr val="16B7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05" autoAdjust="0"/>
    <p:restoredTop sz="89323" autoAdjust="0"/>
  </p:normalViewPr>
  <p:slideViewPr>
    <p:cSldViewPr snapToGrid="0" snapToObjects="1">
      <p:cViewPr varScale="1">
        <p:scale>
          <a:sx n="63" d="100"/>
          <a:sy n="63" d="100"/>
        </p:scale>
        <p:origin x="31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8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616E7-6442-8C42-AB7D-1A52A9F103E5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C62E9-0A14-0247-BAF3-2DD368B97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7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16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55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16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16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16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16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5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16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16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44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16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28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41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8D107-578B-489A-A0E6-626447510DA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93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/>
              <a:t>(e.g. extended write-ups, collaboration opportunities, open questions for discussion)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16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3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77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AF7-Magnets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7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Snowmass AF [n]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3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Snowmass AF [n]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58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AF7-Magnets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48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AF7-magnets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0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5/27/2020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Snowmass AF7-Magnets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A7BBD36-3257-8E4A-8984-B9E452B60D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70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5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12863"/>
            <a:ext cx="4038600" cy="481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2863"/>
            <a:ext cx="4038600" cy="481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5/27/2020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Snowmass AF [n]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73930-EDB2-5B4C-99D8-72732A3B2E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05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AF7-Magnets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60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AF7-Magnets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45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Snowmass AF [n]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7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Snowmass AF [n]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58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AF7-Magnets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85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Snowmass AF [n]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6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AF7-magnets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80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AF7-Magnets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Snowmass AF [n]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69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Snowmass AF [n]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543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Snowmass AF [n]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64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Snowmass AF [n]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2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AF7-Magnets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AF7-Magnets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78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AF7-Magnets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3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AF7-Magnets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45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AF7-magnets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2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AF7-magnets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19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AF7-Magnets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97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8792"/>
            <a:ext cx="9144000" cy="832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1958"/>
            <a:ext cx="8229600" cy="5174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5/27/2020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Snowmass AF7-Magnets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0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  <p:sldLayoutId id="2147483676" r:id="rId14"/>
    <p:sldLayoutId id="2147483677" r:id="rId1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400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5/27/2020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Snowmass AF7-Magnets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7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11" Type="http://schemas.openxmlformats.org/officeDocument/2006/relationships/image" Target="../media/image23.jpeg"/><Relationship Id="rId5" Type="http://schemas.openxmlformats.org/officeDocument/2006/relationships/image" Target="../media/image17.JP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11" Type="http://schemas.openxmlformats.org/officeDocument/2006/relationships/image" Target="../media/image31.jpeg"/><Relationship Id="rId5" Type="http://schemas.openxmlformats.org/officeDocument/2006/relationships/image" Target="../media/image27.jpeg"/><Relationship Id="rId10" Type="http://schemas.openxmlformats.org/officeDocument/2006/relationships/image" Target="../media/image30.png"/><Relationship Id="rId4" Type="http://schemas.openxmlformats.org/officeDocument/2006/relationships/image" Target="../media/image26.jpeg"/><Relationship Id="rId9" Type="http://schemas.openxmlformats.org/officeDocument/2006/relationships/image" Target="../media/image2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nima.2019.162561" TargetMode="Externa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t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tiff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gif"/><Relationship Id="rId9" Type="http://schemas.openxmlformats.org/officeDocument/2006/relationships/image" Target="../media/image45.png"/><Relationship Id="rId1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743626/" TargetMode="External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hyperlink" Target="https://jacow.org/napac2016/papers/mob2co03.pdf" TargetMode="External"/><Relationship Id="rId7" Type="http://schemas.microsoft.com/office/2007/relationships/hdphoto" Target="../media/hdphoto1.wdp"/><Relationship Id="rId2" Type="http://schemas.openxmlformats.org/officeDocument/2006/relationships/hyperlink" Target="https://doi.org/10.1109/TASC.2017.265615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hyperlink" Target="mailto:p-mcintyre@tamu.ed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93.png"/><Relationship Id="rId3" Type="http://schemas.openxmlformats.org/officeDocument/2006/relationships/image" Target="../media/image86.jpeg"/><Relationship Id="rId7" Type="http://schemas.openxmlformats.org/officeDocument/2006/relationships/image" Target="../media/image88.png"/><Relationship Id="rId12" Type="http://schemas.openxmlformats.org/officeDocument/2006/relationships/image" Target="../media/image92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91.png"/><Relationship Id="rId5" Type="http://schemas.openxmlformats.org/officeDocument/2006/relationships/image" Target="../media/image81.png"/><Relationship Id="rId10" Type="http://schemas.openxmlformats.org/officeDocument/2006/relationships/image" Target="../media/image90.png"/><Relationship Id="rId4" Type="http://schemas.openxmlformats.org/officeDocument/2006/relationships/image" Target="../media/image87.png"/><Relationship Id="rId9" Type="http://schemas.openxmlformats.org/officeDocument/2006/relationships/image" Target="../media/image89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12" Type="http://schemas.openxmlformats.org/officeDocument/2006/relationships/image" Target="../media/image104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103.jpeg"/><Relationship Id="rId5" Type="http://schemas.openxmlformats.org/officeDocument/2006/relationships/image" Target="../media/image98.jpeg"/><Relationship Id="rId10" Type="http://schemas.openxmlformats.org/officeDocument/2006/relationships/image" Target="../media/image102.png"/><Relationship Id="rId4" Type="http://schemas.openxmlformats.org/officeDocument/2006/relationships/image" Target="../media/image97.jpeg"/><Relationship Id="rId9" Type="http://schemas.openxmlformats.org/officeDocument/2006/relationships/image" Target="../media/image82.jpeg"/><Relationship Id="rId1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2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10.png"/><Relationship Id="rId7" Type="http://schemas.openxmlformats.org/officeDocument/2006/relationships/image" Target="../media/image2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emf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2" y="579934"/>
            <a:ext cx="8671475" cy="5698132"/>
          </a:xfrm>
        </p:spPr>
        <p:txBody>
          <a:bodyPr>
            <a:normAutofit/>
          </a:bodyPr>
          <a:lstStyle/>
          <a:p>
            <a:r>
              <a:rPr lang="en-US" dirty="0"/>
              <a:t>Snowmass’21 Accelerator Frontier</a:t>
            </a:r>
            <a:br>
              <a:rPr lang="en-US" dirty="0"/>
            </a:br>
            <a:r>
              <a:rPr lang="en-US" dirty="0"/>
              <a:t>AF7 Accelerator Technology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0432FF"/>
                </a:solidFill>
              </a:rPr>
              <a:t>Magnet </a:t>
            </a:r>
            <a:r>
              <a:rPr lang="en-US" dirty="0" err="1">
                <a:solidFill>
                  <a:srgbClr val="0432FF"/>
                </a:solidFill>
              </a:rPr>
              <a:t>LoI</a:t>
            </a:r>
            <a:r>
              <a:rPr lang="en-US" dirty="0">
                <a:solidFill>
                  <a:srgbClr val="0432FF"/>
                </a:solidFill>
              </a:rPr>
              <a:t>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Status and Plans</a:t>
            </a:r>
            <a:br>
              <a:rPr lang="en-US" dirty="0">
                <a:solidFill>
                  <a:srgbClr val="0432FF"/>
                </a:solidFill>
              </a:rPr>
            </a:br>
            <a:br>
              <a:rPr lang="en-US" dirty="0">
                <a:solidFill>
                  <a:srgbClr val="0432FF"/>
                </a:solidFill>
              </a:rPr>
            </a:br>
            <a:r>
              <a:rPr lang="en-US" sz="2800" i="1" dirty="0" err="1">
                <a:solidFill>
                  <a:srgbClr val="0432FF"/>
                </a:solidFill>
              </a:rPr>
              <a:t>LoI</a:t>
            </a:r>
            <a:r>
              <a:rPr lang="en-US" sz="2800" i="1" dirty="0">
                <a:solidFill>
                  <a:srgbClr val="0432FF"/>
                </a:solidFill>
              </a:rPr>
              <a:t> Authors</a:t>
            </a:r>
            <a:br>
              <a:rPr lang="en-US" dirty="0"/>
            </a:br>
            <a:br>
              <a:rPr lang="en-US" dirty="0"/>
            </a:br>
            <a:r>
              <a:rPr lang="en-US" i="1" dirty="0"/>
              <a:t>August 27, 2020</a:t>
            </a:r>
          </a:p>
        </p:txBody>
      </p:sp>
    </p:spTree>
    <p:extLst>
      <p:ext uri="{BB962C8B-B14F-4D97-AF65-F5344CB8AC3E}">
        <p14:creationId xmlns:p14="http://schemas.microsoft.com/office/powerpoint/2010/main" val="3339572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Status (August 2020)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HL-LHC Nb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  <a:r>
              <a:rPr lang="en-US" b="1" dirty="0">
                <a:solidFill>
                  <a:srgbClr val="FF0000"/>
                </a:solidFill>
              </a:rPr>
              <a:t>Sn program has set a new benchmark</a:t>
            </a:r>
            <a:r>
              <a:rPr lang="en-US" dirty="0"/>
              <a:t>: we have completed the initial model and prototype magnet development for operation in the 11-12 T field range and the next step is to capitalize on it, </a:t>
            </a:r>
            <a:r>
              <a:rPr lang="en-US" b="1" dirty="0"/>
              <a:t>use this benchmark to develop industrial, robust and efficient techniques</a:t>
            </a:r>
            <a:endParaRPr lang="en-US" dirty="0"/>
          </a:p>
          <a:p>
            <a:r>
              <a:rPr lang="en-US" dirty="0"/>
              <a:t>We have a few demonstrators showing that Nb</a:t>
            </a:r>
            <a:r>
              <a:rPr lang="en-US" baseline="-25000" dirty="0"/>
              <a:t>3</a:t>
            </a:r>
            <a:r>
              <a:rPr lang="en-US" dirty="0"/>
              <a:t>Sn has the potential to operate at fields beyond 14 T, the next step is to </a:t>
            </a:r>
            <a:r>
              <a:rPr lang="en-US" b="1" dirty="0"/>
              <a:t>confirm this potential with model magnets and prototypes</a:t>
            </a:r>
            <a:endParaRPr lang="en-US" dirty="0"/>
          </a:p>
          <a:p>
            <a:r>
              <a:rPr lang="en-US" dirty="0"/>
              <a:t>We have not yet had the opportunity to explore the potentials of HTS, the next step is to </a:t>
            </a:r>
            <a:r>
              <a:rPr lang="en-US" b="1" dirty="0"/>
              <a:t>develop and test demonstrators to assess this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333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FF037F94-8341-B040-ABA9-34D1C56E9642}"/>
              </a:ext>
            </a:extLst>
          </p:cNvPr>
          <p:cNvGrpSpPr/>
          <p:nvPr/>
        </p:nvGrpSpPr>
        <p:grpSpPr>
          <a:xfrm>
            <a:off x="808170" y="3097905"/>
            <a:ext cx="8399661" cy="1306996"/>
            <a:chOff x="765312" y="3026465"/>
            <a:chExt cx="8399661" cy="130699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C1FBB90-FA3C-3343-B025-39C237F51638}"/>
                </a:ext>
              </a:extLst>
            </p:cNvPr>
            <p:cNvSpPr/>
            <p:nvPr/>
          </p:nvSpPr>
          <p:spPr>
            <a:xfrm>
              <a:off x="1123331" y="3120910"/>
              <a:ext cx="7513982" cy="108334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A22930F-C96A-7E43-A1BA-D19F5B342C66}"/>
                </a:ext>
              </a:extLst>
            </p:cNvPr>
            <p:cNvCxnSpPr>
              <a:cxnSpLocks/>
            </p:cNvCxnSpPr>
            <p:nvPr/>
          </p:nvCxnSpPr>
          <p:spPr>
            <a:xfrm>
              <a:off x="8623026" y="3026465"/>
              <a:ext cx="0" cy="13069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7BB006-6F4B-0D45-A617-0C614FA56D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312" y="4204251"/>
              <a:ext cx="822685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A18CD6A-2A0F-DF4E-B36F-E3F1C87BEDD7}"/>
                </a:ext>
              </a:extLst>
            </p:cNvPr>
            <p:cNvSpPr txBox="1"/>
            <p:nvPr/>
          </p:nvSpPr>
          <p:spPr>
            <a:xfrm>
              <a:off x="8672530" y="3619234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" pitchFamily="2" charset="0"/>
                </a:rPr>
                <a:t>II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2FF1CBE-2D2C-DB44-B7B9-22F3F8263E67}"/>
              </a:ext>
            </a:extLst>
          </p:cNvPr>
          <p:cNvGrpSpPr/>
          <p:nvPr/>
        </p:nvGrpSpPr>
        <p:grpSpPr>
          <a:xfrm>
            <a:off x="-28582" y="4219165"/>
            <a:ext cx="8582384" cy="1948069"/>
            <a:chOff x="-14288" y="4104861"/>
            <a:chExt cx="8582384" cy="194806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0826146-801C-FB42-895C-4E4A9CC0A683}"/>
                </a:ext>
              </a:extLst>
            </p:cNvPr>
            <p:cNvCxnSpPr>
              <a:cxnSpLocks/>
            </p:cNvCxnSpPr>
            <p:nvPr/>
          </p:nvCxnSpPr>
          <p:spPr>
            <a:xfrm>
              <a:off x="662607" y="4104861"/>
              <a:ext cx="1" cy="1948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E48F571-ED6B-104B-A08D-B013FE4D74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1242" y="5966789"/>
              <a:ext cx="822685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F905BFE-9BB2-1643-BC73-0FD5064E20A8}"/>
                </a:ext>
              </a:extLst>
            </p:cNvPr>
            <p:cNvSpPr/>
            <p:nvPr/>
          </p:nvSpPr>
          <p:spPr>
            <a:xfrm>
              <a:off x="662607" y="4275504"/>
              <a:ext cx="7788955" cy="169127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0EB96E-8782-9847-AD05-D13418ECD16D}"/>
                </a:ext>
              </a:extLst>
            </p:cNvPr>
            <p:cNvSpPr txBox="1"/>
            <p:nvPr/>
          </p:nvSpPr>
          <p:spPr>
            <a:xfrm>
              <a:off x="-14288" y="5358685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" pitchFamily="2" charset="0"/>
                </a:rPr>
                <a:t>III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5EDF410-2351-384C-AB7B-411D4D736E01}"/>
              </a:ext>
            </a:extLst>
          </p:cNvPr>
          <p:cNvGrpSpPr/>
          <p:nvPr/>
        </p:nvGrpSpPr>
        <p:grpSpPr>
          <a:xfrm>
            <a:off x="823191" y="2257423"/>
            <a:ext cx="7774165" cy="936000"/>
            <a:chOff x="594583" y="2214559"/>
            <a:chExt cx="7774165" cy="93600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9AD7312-7F0D-684D-A09C-437E9F8D9B4D}"/>
                </a:ext>
              </a:extLst>
            </p:cNvPr>
            <p:cNvCxnSpPr>
              <a:cxnSpLocks/>
            </p:cNvCxnSpPr>
            <p:nvPr/>
          </p:nvCxnSpPr>
          <p:spPr>
            <a:xfrm>
              <a:off x="983349" y="2214559"/>
              <a:ext cx="0" cy="936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055D89F-D8DE-0241-B499-997652B868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4766" y="3049656"/>
              <a:ext cx="75139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13D258F-129C-0145-8DF4-53474BF7CCDB}"/>
                </a:ext>
              </a:extLst>
            </p:cNvPr>
            <p:cNvSpPr/>
            <p:nvPr/>
          </p:nvSpPr>
          <p:spPr>
            <a:xfrm>
              <a:off x="990289" y="2286000"/>
              <a:ext cx="7298946" cy="763656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F8E8C36-F893-0342-A240-97569D8A5528}"/>
                </a:ext>
              </a:extLst>
            </p:cNvPr>
            <p:cNvSpPr txBox="1"/>
            <p:nvPr/>
          </p:nvSpPr>
          <p:spPr>
            <a:xfrm>
              <a:off x="594583" y="2446395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" pitchFamily="2" charset="0"/>
                </a:rPr>
                <a:t>I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HFM </a:t>
            </a:r>
            <a:r>
              <a:rPr lang="en-US" sz="3600" i="1" dirty="0"/>
              <a:t>Mission Statement</a:t>
            </a:r>
            <a:r>
              <a:rPr lang="en-US" sz="3600" dirty="0"/>
              <a:t> (2021-2027)</a:t>
            </a:r>
            <a:endParaRPr lang="en-US" sz="3600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1829" y="957481"/>
            <a:ext cx="7878347" cy="5183171"/>
          </a:xfrm>
        </p:spPr>
        <p:txBody>
          <a:bodyPr>
            <a:normAutofit/>
          </a:bodyPr>
          <a:lstStyle/>
          <a:p>
            <a:r>
              <a:rPr lang="en-US" dirty="0"/>
              <a:t>Push Nb</a:t>
            </a:r>
            <a:r>
              <a:rPr lang="en-US" baseline="-25000" dirty="0"/>
              <a:t>3</a:t>
            </a:r>
            <a:r>
              <a:rPr lang="en-US" dirty="0"/>
              <a:t>Sn magnet technology to its practical limit, both in terms of maximum performance as well as production scale</a:t>
            </a:r>
          </a:p>
          <a:p>
            <a:pPr lvl="1"/>
            <a:r>
              <a:rPr lang="en-US" b="1" dirty="0"/>
              <a:t>Demonstrate Nb</a:t>
            </a:r>
            <a:r>
              <a:rPr lang="en-US" b="1" baseline="-25000" dirty="0"/>
              <a:t>3</a:t>
            </a:r>
            <a:r>
              <a:rPr lang="en-US" b="1" dirty="0"/>
              <a:t>Sn full potential </a:t>
            </a:r>
            <a:r>
              <a:rPr lang="en-US" dirty="0"/>
              <a:t>in terms of ultimate performance (target 16 T)</a:t>
            </a:r>
          </a:p>
          <a:p>
            <a:pPr lvl="1"/>
            <a:r>
              <a:rPr lang="en-US" b="1" dirty="0"/>
              <a:t>Develop Nb</a:t>
            </a:r>
            <a:r>
              <a:rPr lang="en-US" b="1" baseline="-25000" dirty="0"/>
              <a:t>3</a:t>
            </a:r>
            <a:r>
              <a:rPr lang="en-US" b="1" dirty="0"/>
              <a:t>Sn magnets for collider-scale production</a:t>
            </a:r>
            <a:r>
              <a:rPr lang="en-US" dirty="0"/>
              <a:t>, through robust design, industrial processes and cost reduction (benchmark 12 T)</a:t>
            </a:r>
          </a:p>
          <a:p>
            <a:r>
              <a:rPr lang="en-US" b="1" dirty="0"/>
              <a:t>Provide a proof-of-principle for HTS magnet technology </a:t>
            </a:r>
            <a:r>
              <a:rPr lang="en-US" dirty="0"/>
              <a:t>beyond the reach of Nb</a:t>
            </a:r>
            <a:r>
              <a:rPr lang="en-US" baseline="-25000" dirty="0"/>
              <a:t>3</a:t>
            </a:r>
            <a:r>
              <a:rPr lang="en-US" dirty="0"/>
              <a:t>Sn, and sufficient field quality for accelerator application (target in excess of 20 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90A635-0A94-CA45-9D50-970566AD88D3}"/>
              </a:ext>
            </a:extLst>
          </p:cNvPr>
          <p:cNvSpPr txBox="1"/>
          <p:nvPr/>
        </p:nvSpPr>
        <p:spPr>
          <a:xfrm>
            <a:off x="1907279" y="6217105"/>
            <a:ext cx="5329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Times" pitchFamily="2" charset="0"/>
              </a:rPr>
              <a:t>OMNE TRIVM PERFECTVM</a:t>
            </a:r>
          </a:p>
        </p:txBody>
      </p:sp>
    </p:spTree>
    <p:extLst>
      <p:ext uri="{BB962C8B-B14F-4D97-AF65-F5344CB8AC3E}">
        <p14:creationId xmlns:p14="http://schemas.microsoft.com/office/powerpoint/2010/main" val="331427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43216E7-1EBC-B148-B173-EA29524ADA2F}"/>
              </a:ext>
            </a:extLst>
          </p:cNvPr>
          <p:cNvSpPr/>
          <p:nvPr/>
        </p:nvSpPr>
        <p:spPr>
          <a:xfrm>
            <a:off x="3607904" y="1779102"/>
            <a:ext cx="1759226" cy="2872408"/>
          </a:xfrm>
          <a:custGeom>
            <a:avLst/>
            <a:gdLst>
              <a:gd name="connsiteX0" fmla="*/ 0 w 1759226"/>
              <a:gd name="connsiteY0" fmla="*/ 0 h 2872408"/>
              <a:gd name="connsiteX1" fmla="*/ 735496 w 1759226"/>
              <a:gd name="connsiteY1" fmla="*/ 1838739 h 2872408"/>
              <a:gd name="connsiteX2" fmla="*/ 1381539 w 1759226"/>
              <a:gd name="connsiteY2" fmla="*/ 2862469 h 2872408"/>
              <a:gd name="connsiteX3" fmla="*/ 1759226 w 1759226"/>
              <a:gd name="connsiteY3" fmla="*/ 2872408 h 2872408"/>
              <a:gd name="connsiteX4" fmla="*/ 735496 w 1759226"/>
              <a:gd name="connsiteY4" fmla="*/ 188843 h 2872408"/>
              <a:gd name="connsiteX5" fmla="*/ 0 w 1759226"/>
              <a:gd name="connsiteY5" fmla="*/ 0 h 287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9226" h="2872408">
                <a:moveTo>
                  <a:pt x="0" y="0"/>
                </a:moveTo>
                <a:lnTo>
                  <a:pt x="735496" y="1838739"/>
                </a:lnTo>
                <a:lnTo>
                  <a:pt x="1381539" y="2862469"/>
                </a:lnTo>
                <a:lnTo>
                  <a:pt x="1759226" y="2872408"/>
                </a:lnTo>
                <a:lnTo>
                  <a:pt x="735496" y="188843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6AE76867-B603-8D4F-A0A7-607C45967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/>
          <a:stretch/>
        </p:blipFill>
        <p:spPr>
          <a:xfrm>
            <a:off x="1208748" y="1093301"/>
            <a:ext cx="6624799" cy="507573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ACCE09E-2056-8245-B99B-19516CBF589E}"/>
              </a:ext>
            </a:extLst>
          </p:cNvPr>
          <p:cNvGrpSpPr/>
          <p:nvPr/>
        </p:nvGrpSpPr>
        <p:grpSpPr>
          <a:xfrm>
            <a:off x="4375318" y="1663513"/>
            <a:ext cx="3810056" cy="1667654"/>
            <a:chOff x="4375318" y="1067168"/>
            <a:chExt cx="3810056" cy="1667654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314BA47-6C68-7F49-A89B-21F60C680A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75318" y="1709123"/>
              <a:ext cx="0" cy="1025699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757AF1-C632-0447-A2C4-C453D1099864}"/>
                </a:ext>
              </a:extLst>
            </p:cNvPr>
            <p:cNvSpPr txBox="1"/>
            <p:nvPr/>
          </p:nvSpPr>
          <p:spPr>
            <a:xfrm>
              <a:off x="4423681" y="1067168"/>
              <a:ext cx="37616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Value-engineered Nb</a:t>
              </a:r>
              <a:r>
                <a:rPr lang="en-US" sz="2000" baseline="-25000" dirty="0">
                  <a:solidFill>
                    <a:srgbClr val="FF0000"/>
                  </a:solidFill>
                </a:rPr>
                <a:t>3</a:t>
              </a:r>
              <a:r>
                <a:rPr lang="en-US" sz="2000" dirty="0">
                  <a:solidFill>
                    <a:srgbClr val="FF0000"/>
                  </a:solidFill>
                </a:rPr>
                <a:t>Sn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A95D5A1-936E-7B4E-9B0B-71C06604AD4B}"/>
              </a:ext>
            </a:extLst>
          </p:cNvPr>
          <p:cNvGrpSpPr/>
          <p:nvPr/>
        </p:nvGrpSpPr>
        <p:grpSpPr>
          <a:xfrm>
            <a:off x="5102840" y="4252247"/>
            <a:ext cx="3680511" cy="400110"/>
            <a:chOff x="5102840" y="3655902"/>
            <a:chExt cx="3680511" cy="40011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C67143C-7B74-9042-A3F4-6F58B1D326D6}"/>
                </a:ext>
              </a:extLst>
            </p:cNvPr>
            <p:cNvCxnSpPr>
              <a:cxnSpLocks/>
            </p:cNvCxnSpPr>
            <p:nvPr/>
          </p:nvCxnSpPr>
          <p:spPr>
            <a:xfrm>
              <a:off x="5102840" y="4056012"/>
              <a:ext cx="201011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101D293-7975-6549-882F-8E8F66AB7E02}"/>
                </a:ext>
              </a:extLst>
            </p:cNvPr>
            <p:cNvSpPr txBox="1"/>
            <p:nvPr/>
          </p:nvSpPr>
          <p:spPr>
            <a:xfrm>
              <a:off x="5303851" y="3655902"/>
              <a:ext cx="3479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>
                  <a:solidFill>
                    <a:srgbClr val="FF0000"/>
                  </a:solidFill>
                </a:rPr>
                <a:t>Ultimate</a:t>
              </a:r>
              <a:r>
                <a:rPr lang="en-US" sz="2000" dirty="0">
                  <a:solidFill>
                    <a:srgbClr val="FF0000"/>
                  </a:solidFill>
                </a:rPr>
                <a:t> Nb</a:t>
              </a:r>
              <a:r>
                <a:rPr lang="en-US" sz="2000" baseline="-25000" dirty="0">
                  <a:solidFill>
                    <a:srgbClr val="FF0000"/>
                  </a:solidFill>
                </a:rPr>
                <a:t>3</a:t>
              </a:r>
              <a:r>
                <a:rPr lang="en-US" sz="2000" dirty="0">
                  <a:solidFill>
                    <a:srgbClr val="FF0000"/>
                  </a:solidFill>
                </a:rPr>
                <a:t>Sn performance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D4BA678-C03F-C440-917C-40E0623A32A4}"/>
              </a:ext>
            </a:extLst>
          </p:cNvPr>
          <p:cNvGrpSpPr/>
          <p:nvPr/>
        </p:nvGrpSpPr>
        <p:grpSpPr>
          <a:xfrm>
            <a:off x="5461059" y="4663243"/>
            <a:ext cx="3126349" cy="406051"/>
            <a:chOff x="5461059" y="4066898"/>
            <a:chExt cx="3126349" cy="40605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8AE9C2-1B48-0D4A-8E08-51BA1B0E5632}"/>
                </a:ext>
              </a:extLst>
            </p:cNvPr>
            <p:cNvSpPr txBox="1"/>
            <p:nvPr/>
          </p:nvSpPr>
          <p:spPr>
            <a:xfrm>
              <a:off x="6407223" y="4072839"/>
              <a:ext cx="2180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7030A0"/>
                  </a:solidFill>
                </a:rPr>
                <a:t>HTS target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41870BB-AC0B-5747-A586-5FB9EAB66B61}"/>
                </a:ext>
              </a:extLst>
            </p:cNvPr>
            <p:cNvCxnSpPr>
              <a:cxnSpLocks/>
            </p:cNvCxnSpPr>
            <p:nvPr/>
          </p:nvCxnSpPr>
          <p:spPr>
            <a:xfrm>
              <a:off x="5461059" y="4066898"/>
              <a:ext cx="847447" cy="186104"/>
            </a:xfrm>
            <a:prstGeom prst="straightConnector1">
              <a:avLst/>
            </a:prstGeom>
            <a:ln w="44450">
              <a:solidFill>
                <a:srgbClr val="7030A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EBFE6EF-A67F-3C4F-8595-3AC0A0C476B4}"/>
              </a:ext>
            </a:extLst>
          </p:cNvPr>
          <p:cNvSpPr txBox="1"/>
          <p:nvPr/>
        </p:nvSpPr>
        <p:spPr>
          <a:xfrm>
            <a:off x="2964174" y="1597727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LHC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070BD-E8B4-A544-90B4-6D555B7C3144}"/>
              </a:ext>
            </a:extLst>
          </p:cNvPr>
          <p:cNvSpPr txBox="1"/>
          <p:nvPr/>
        </p:nvSpPr>
        <p:spPr>
          <a:xfrm>
            <a:off x="3399192" y="3440027"/>
            <a:ext cx="923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HL-LHC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25D5D1-94D6-E440-91A8-54240ACE44AA}"/>
              </a:ext>
            </a:extLst>
          </p:cNvPr>
          <p:cNvSpPr txBox="1"/>
          <p:nvPr/>
        </p:nvSpPr>
        <p:spPr>
          <a:xfrm>
            <a:off x="3963037" y="4342347"/>
            <a:ext cx="1026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Fresca2</a:t>
            </a:r>
          </a:p>
          <a:p>
            <a:r>
              <a:rPr lang="en-US" sz="1600" dirty="0"/>
              <a:t>MDPCT1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ED5BE2-FAB7-8F40-95E8-465D99885F46}"/>
              </a:ext>
            </a:extLst>
          </p:cNvPr>
          <p:cNvSpPr txBox="1"/>
          <p:nvPr/>
        </p:nvSpPr>
        <p:spPr>
          <a:xfrm>
            <a:off x="1373849" y="6273181"/>
            <a:ext cx="6396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NOTE: we move in parallel along both fronts !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970B669-00F8-1847-936F-9D3E8870C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HFM </a:t>
            </a:r>
            <a:r>
              <a:rPr lang="en-US" sz="3600" i="1" dirty="0"/>
              <a:t>Mission Statement</a:t>
            </a:r>
            <a:r>
              <a:rPr lang="en-US" sz="3600" dirty="0"/>
              <a:t> (2021-2027)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EEF4706-9D82-9540-AD86-35FC0AE8E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E079A70-AA2A-1243-81B9-B8C4561A4B82}"/>
              </a:ext>
            </a:extLst>
          </p:cNvPr>
          <p:cNvGrpSpPr/>
          <p:nvPr/>
        </p:nvGrpSpPr>
        <p:grpSpPr>
          <a:xfrm>
            <a:off x="5288526" y="3397353"/>
            <a:ext cx="1407615" cy="1025701"/>
            <a:chOff x="5288526" y="3397353"/>
            <a:chExt cx="1407615" cy="102570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D949FA-F76B-7C4F-B498-863C1C5EEC08}"/>
                </a:ext>
              </a:extLst>
            </p:cNvPr>
            <p:cNvSpPr txBox="1"/>
            <p:nvPr/>
          </p:nvSpPr>
          <p:spPr>
            <a:xfrm>
              <a:off x="5461059" y="3397353"/>
              <a:ext cx="1235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Next phase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F27DA73-CD02-3D40-9491-94450AFF37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7130" y="3766685"/>
              <a:ext cx="0" cy="656369"/>
            </a:xfrm>
            <a:prstGeom prst="straightConnector1">
              <a:avLst/>
            </a:prstGeom>
            <a:ln w="44450">
              <a:solidFill>
                <a:srgbClr val="00B05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78B70DF3-3931-0545-A0AC-F11F0A940BA3}"/>
                </a:ext>
              </a:extLst>
            </p:cNvPr>
            <p:cNvSpPr/>
            <p:nvPr/>
          </p:nvSpPr>
          <p:spPr>
            <a:xfrm>
              <a:off x="5288526" y="3515833"/>
              <a:ext cx="157208" cy="159468"/>
            </a:xfrm>
            <a:prstGeom prst="triangl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382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E5CE-E095-4FB1-B11F-89E1E9300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6514"/>
            <a:ext cx="8229600" cy="4610493"/>
          </a:xfrm>
        </p:spPr>
        <p:txBody>
          <a:bodyPr>
            <a:spAutoFit/>
          </a:bodyPr>
          <a:lstStyle/>
          <a:p>
            <a:r>
              <a:rPr lang="en-US" dirty="0"/>
              <a:t>A paper is in drafting phase, shared with the collaborators (description of the HFM program)</a:t>
            </a:r>
          </a:p>
          <a:p>
            <a:r>
              <a:rPr lang="en-US" dirty="0"/>
              <a:t>Discussions are on-going with present and potential collaborators </a:t>
            </a:r>
          </a:p>
          <a:p>
            <a:r>
              <a:rPr lang="en-US" dirty="0"/>
              <a:t>The program is intended as a collaborative effort, and will benefit from coordination and communication (worldwide)</a:t>
            </a:r>
          </a:p>
          <a:p>
            <a:pPr lvl="1"/>
            <a:r>
              <a:rPr lang="en-US" dirty="0"/>
              <a:t>How to build the structure of the program (work packages)</a:t>
            </a:r>
          </a:p>
          <a:p>
            <a:pPr lvl="1"/>
            <a:r>
              <a:rPr lang="en-US" dirty="0"/>
              <a:t>How to coordinate ands communicate</a:t>
            </a:r>
          </a:p>
          <a:p>
            <a:pPr lvl="2"/>
            <a:r>
              <a:rPr lang="en-US" dirty="0"/>
              <a:t>A governance 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F4EA-47CE-4CED-89A5-A9195657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13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AF3404-94BF-4CAA-84E7-413C22E2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518" y="6343825"/>
            <a:ext cx="6006353" cy="345384"/>
          </a:xfrm>
        </p:spPr>
        <p:txBody>
          <a:bodyPr/>
          <a:lstStyle/>
          <a:p>
            <a:r>
              <a:rPr lang="en-US" sz="1400" dirty="0"/>
              <a:t>Snowmass AF7-Magnets</a:t>
            </a:r>
          </a:p>
        </p:txBody>
      </p:sp>
    </p:spTree>
    <p:extLst>
      <p:ext uri="{BB962C8B-B14F-4D97-AF65-F5344CB8AC3E}">
        <p14:creationId xmlns:p14="http://schemas.microsoft.com/office/powerpoint/2010/main" val="2440707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R&amp;D work for Superconducting Magnet for Future Accelerator Applications</a:t>
            </a:r>
            <a:endParaRPr lang="ja-JP" altLang="ja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E5CE-E095-4FB1-B11F-89E1E9300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1850"/>
            <a:ext cx="9144000" cy="3748719"/>
          </a:xfrm>
        </p:spPr>
        <p:txBody>
          <a:bodyPr wrap="square">
            <a:spAutoFit/>
          </a:bodyPr>
          <a:lstStyle/>
          <a:p>
            <a:r>
              <a:rPr lang="en-US" altLang="ja-JP" sz="2400" dirty="0"/>
              <a:t>Toru Ogitsu</a:t>
            </a:r>
            <a:r>
              <a:rPr lang="en-US" altLang="ja-JP" sz="2400" baseline="30000" dirty="0"/>
              <a:t>1a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Tatsushi</a:t>
            </a:r>
            <a:r>
              <a:rPr lang="en-US" altLang="ja-JP" sz="2400" dirty="0"/>
              <a:t> Nakamoto</a:t>
            </a:r>
            <a:r>
              <a:rPr lang="en-US" altLang="ja-JP" sz="2400" baseline="30000" dirty="0"/>
              <a:t>1</a:t>
            </a:r>
            <a:r>
              <a:rPr lang="en-US" altLang="ja-JP" sz="2400" dirty="0"/>
              <a:t>, Ken-</a:t>
            </a:r>
            <a:r>
              <a:rPr lang="en-US" altLang="ja-JP" sz="2400" dirty="0" err="1"/>
              <a:t>ichi</a:t>
            </a:r>
            <a:r>
              <a:rPr lang="en-US" altLang="ja-JP" sz="2400" dirty="0"/>
              <a:t> Sasaki</a:t>
            </a:r>
            <a:r>
              <a:rPr lang="en-US" altLang="ja-JP" sz="2400" baseline="30000" dirty="0"/>
              <a:t>1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Michinaka</a:t>
            </a:r>
            <a:r>
              <a:rPr lang="en-US" altLang="ja-JP" sz="2400" dirty="0"/>
              <a:t> Sugano</a:t>
            </a:r>
            <a:r>
              <a:rPr lang="en-US" altLang="ja-JP" sz="2400" baseline="30000" dirty="0"/>
              <a:t>1</a:t>
            </a:r>
            <a:r>
              <a:rPr lang="en-US" altLang="ja-JP" sz="2400" dirty="0"/>
              <a:t>, Masami Iio</a:t>
            </a:r>
            <a:r>
              <a:rPr lang="en-US" altLang="ja-JP" sz="2400" baseline="30000" dirty="0"/>
              <a:t>1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Kento</a:t>
            </a:r>
            <a:r>
              <a:rPr lang="en-US" altLang="ja-JP" sz="2400" dirty="0"/>
              <a:t> Suzuki</a:t>
            </a:r>
            <a:r>
              <a:rPr lang="en-US" altLang="ja-JP" sz="2400" baseline="30000" dirty="0"/>
              <a:t>1</a:t>
            </a:r>
            <a:r>
              <a:rPr lang="en-US" altLang="ja-JP" sz="2400" dirty="0"/>
              <a:t>, Makoto Yoshida</a:t>
            </a:r>
            <a:r>
              <a:rPr lang="en-US" altLang="ja-JP" sz="2400" baseline="30000" dirty="0"/>
              <a:t>2</a:t>
            </a:r>
            <a:r>
              <a:rPr lang="en-US" altLang="ja-JP" sz="2400" dirty="0"/>
              <a:t>, Satoshi Awaji</a:t>
            </a:r>
            <a:r>
              <a:rPr lang="en-US" altLang="ja-JP" sz="2400" baseline="30000" dirty="0"/>
              <a:t>3b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Naoyuki</a:t>
            </a:r>
            <a:r>
              <a:rPr lang="en-US" altLang="ja-JP" sz="2400" dirty="0"/>
              <a:t> Amemiya</a:t>
            </a:r>
            <a:r>
              <a:rPr lang="en-US" altLang="ja-JP" sz="2400" baseline="30000" dirty="0"/>
              <a:t>4c</a:t>
            </a:r>
            <a:r>
              <a:rPr lang="en-US" altLang="ja-JP" sz="2400" dirty="0"/>
              <a:t>, Yusuke Sogabe</a:t>
            </a:r>
            <a:r>
              <a:rPr lang="en-US" altLang="ja-JP" sz="2400" baseline="30000" dirty="0"/>
              <a:t>4</a:t>
            </a:r>
            <a:r>
              <a:rPr lang="en-US" altLang="ja-JP" sz="2400" dirty="0"/>
              <a:t>; </a:t>
            </a:r>
            <a:endParaRPr lang="ja-JP" altLang="ja-JP" sz="2400"/>
          </a:p>
          <a:p>
            <a:pPr lvl="1"/>
            <a:r>
              <a:rPr lang="en-US" altLang="ja-JP" sz="1800" baseline="30000" dirty="0"/>
              <a:t>1 </a:t>
            </a:r>
            <a:r>
              <a:rPr lang="en-US" altLang="ja-JP" sz="1800" dirty="0"/>
              <a:t>KEK Cryogenics Science Center, </a:t>
            </a:r>
            <a:r>
              <a:rPr lang="en-US" altLang="ja-JP" sz="1800" baseline="30000" dirty="0"/>
              <a:t>2 </a:t>
            </a:r>
            <a:r>
              <a:rPr lang="en-US" altLang="ja-JP" sz="1800" dirty="0"/>
              <a:t>KEK Institute of Particle and Nuclear Physics, </a:t>
            </a:r>
            <a:endParaRPr lang="ja-JP" altLang="ja-JP" sz="1800"/>
          </a:p>
          <a:p>
            <a:pPr lvl="1"/>
            <a:r>
              <a:rPr lang="en-US" altLang="ja-JP" sz="1800" baseline="30000" dirty="0"/>
              <a:t>3 </a:t>
            </a:r>
            <a:r>
              <a:rPr lang="en-US" altLang="ja-JP" sz="1800" dirty="0"/>
              <a:t>Tohoku University High Field Laboratory for Superconducting Materials, </a:t>
            </a:r>
            <a:endParaRPr lang="ja-JP" altLang="ja-JP" sz="1800"/>
          </a:p>
          <a:p>
            <a:pPr lvl="1"/>
            <a:r>
              <a:rPr lang="en-US" altLang="ja-JP" sz="1800" baseline="30000" dirty="0"/>
              <a:t>4 </a:t>
            </a:r>
            <a:r>
              <a:rPr lang="en-US" altLang="ja-JP" sz="1800" dirty="0"/>
              <a:t>Kyoto University Graduate School of Engineering Department of Electrical Engineering</a:t>
            </a:r>
            <a:endParaRPr lang="en-US" sz="2400" dirty="0"/>
          </a:p>
          <a:p>
            <a:pPr lvl="0"/>
            <a:r>
              <a:rPr lang="en-US" sz="2400" dirty="0"/>
              <a:t>Technical Highlights</a:t>
            </a:r>
          </a:p>
          <a:p>
            <a:pPr lvl="1"/>
            <a:r>
              <a:rPr lang="en-US" sz="1800" dirty="0"/>
              <a:t>High Field Superconducting Accelerator Magnet Technologies</a:t>
            </a:r>
          </a:p>
          <a:p>
            <a:pPr lvl="1"/>
            <a:r>
              <a:rPr lang="en-US" sz="1800" dirty="0"/>
              <a:t>Radiation Hard Superconducting Magnet Technologies</a:t>
            </a:r>
          </a:p>
          <a:p>
            <a:pPr lvl="0"/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F4EA-47CE-4CED-89A5-A9195657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14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AF3404-94BF-4CAA-84E7-413C22E2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518" y="6343825"/>
            <a:ext cx="6006353" cy="345384"/>
          </a:xfrm>
        </p:spPr>
        <p:txBody>
          <a:bodyPr/>
          <a:lstStyle/>
          <a:p>
            <a:r>
              <a:rPr lang="en-US" sz="1400" dirty="0"/>
              <a:t>Snowmass AF7-Magnets</a:t>
            </a: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C2D0781D-AA2D-EC46-B59F-E62BC8F6E664}"/>
              </a:ext>
            </a:extLst>
          </p:cNvPr>
          <p:cNvGraphicFramePr>
            <a:graphicFrameLocks noGrp="1"/>
          </p:cNvGraphicFramePr>
          <p:nvPr/>
        </p:nvGraphicFramePr>
        <p:xfrm>
          <a:off x="182880" y="4660559"/>
          <a:ext cx="8869680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1590">
                  <a:extLst>
                    <a:ext uri="{9D8B030D-6E8A-4147-A177-3AD203B41FA5}">
                      <a16:colId xmlns:a16="http://schemas.microsoft.com/office/drawing/2014/main" val="823170233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36027193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413390856"/>
                    </a:ext>
                  </a:extLst>
                </a:gridCol>
                <a:gridCol w="3509010">
                  <a:extLst>
                    <a:ext uri="{9D8B030D-6E8A-4147-A177-3AD203B41FA5}">
                      <a16:colId xmlns:a16="http://schemas.microsoft.com/office/drawing/2014/main" val="152509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Technology</a:t>
                      </a:r>
                      <a:endParaRPr kumimoji="1" lang="ja-JP" alt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Near Term Target</a:t>
                      </a:r>
                      <a:endParaRPr kumimoji="1" lang="ja-JP" alt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Mid Term Target</a:t>
                      </a:r>
                      <a:endParaRPr kumimoji="1" lang="ja-JP" alt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Ultimate Target</a:t>
                      </a:r>
                      <a:endParaRPr kumimoji="1" lang="ja-JP" alt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959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High Field</a:t>
                      </a:r>
                      <a:endParaRPr kumimoji="1" lang="ja-JP" alt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High Field High </a:t>
                      </a:r>
                      <a:r>
                        <a:rPr kumimoji="1" lang="en-US" altLang="ja-JP" sz="1800" dirty="0" err="1"/>
                        <a:t>Jc</a:t>
                      </a:r>
                      <a:r>
                        <a:rPr kumimoji="1" lang="en-US" altLang="ja-JP" sz="1800" dirty="0"/>
                        <a:t> Reinforced Nb</a:t>
                      </a:r>
                      <a:r>
                        <a:rPr kumimoji="1" lang="en-US" altLang="ja-JP" sz="1800" baseline="-25000" dirty="0"/>
                        <a:t>3</a:t>
                      </a:r>
                      <a:r>
                        <a:rPr kumimoji="1" lang="en-US" altLang="ja-JP" sz="1800" dirty="0"/>
                        <a:t>Sn</a:t>
                      </a:r>
                      <a:endParaRPr kumimoji="1" lang="ja-JP" alt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12T Large Aperture R&amp;D Dipole </a:t>
                      </a:r>
                      <a:endParaRPr kumimoji="1" lang="ja-JP" altLang="en-US" sz="180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1800" dirty="0"/>
                        <a:t>High Field Radiation Hard SC Magnets for Future High Energy and High Intensity Accelerators (FCC, Muon Collider..)</a:t>
                      </a:r>
                      <a:endParaRPr kumimoji="1" lang="ja-JP" alt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658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Radiation 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Radiation Hard HTS Mag. Technologies</a:t>
                      </a:r>
                      <a:endParaRPr kumimoji="1" lang="ja-JP" alt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J-PARC MLF 2</a:t>
                      </a:r>
                      <a:r>
                        <a:rPr kumimoji="1" lang="en-US" altLang="ja-JP" sz="1800" baseline="30000" dirty="0"/>
                        <a:t>nd</a:t>
                      </a:r>
                      <a:r>
                        <a:rPr kumimoji="1" lang="en-US" altLang="ja-JP" sz="1800" dirty="0"/>
                        <a:t> Target</a:t>
                      </a:r>
                      <a:endParaRPr kumimoji="1" lang="ja-JP" altLang="en-US" sz="18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136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688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R&amp;D work for Superconducting Magnet for Future Accelerator Applications</a:t>
            </a:r>
            <a:endParaRPr lang="ja-JP" altLang="ja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E5CE-E095-4FB1-B11F-89E1E9300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6514"/>
            <a:ext cx="9144000" cy="461665"/>
          </a:xfrm>
        </p:spPr>
        <p:txBody>
          <a:bodyPr wrap="square">
            <a:spAutoFit/>
          </a:bodyPr>
          <a:lstStyle/>
          <a:p>
            <a:r>
              <a:rPr lang="en-US" sz="2400" dirty="0"/>
              <a:t>High Field Superconducting Accelerator Magnet Technologies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F4EA-47CE-4CED-89A5-A9195657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15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AF3404-94BF-4CAA-84E7-413C22E2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518" y="6343825"/>
            <a:ext cx="6006353" cy="345384"/>
          </a:xfrm>
        </p:spPr>
        <p:txBody>
          <a:bodyPr/>
          <a:lstStyle/>
          <a:p>
            <a:r>
              <a:rPr lang="en-US" sz="1400" dirty="0"/>
              <a:t>Snowmass AF7-Magnets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58F5341-F13E-D04B-8439-49A013F400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170" y="1775701"/>
            <a:ext cx="1978321" cy="129804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26432C7-099D-0247-9747-9E7A59380F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074" y="3820151"/>
            <a:ext cx="1005656" cy="98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2E15F79-3279-9645-8140-1C0EA7418B40}"/>
              </a:ext>
            </a:extLst>
          </p:cNvPr>
          <p:cNvSpPr txBox="1"/>
          <p:nvPr/>
        </p:nvSpPr>
        <p:spPr>
          <a:xfrm>
            <a:off x="139766" y="3095590"/>
            <a:ext cx="254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HL-LHC D1 Development</a:t>
            </a:r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68359DC-E58D-AB41-87C2-8684EC0A8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74" y="4877666"/>
            <a:ext cx="1005656" cy="102010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CDD181D-9833-8746-9B0D-E1A01E276AB6}"/>
              </a:ext>
            </a:extLst>
          </p:cNvPr>
          <p:cNvSpPr txBox="1"/>
          <p:nvPr/>
        </p:nvSpPr>
        <p:spPr>
          <a:xfrm>
            <a:off x="99067" y="3791744"/>
            <a:ext cx="5665800" cy="255454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en-US" altLang="ja-JP" sz="2000" dirty="0"/>
          </a:p>
          <a:p>
            <a:r>
              <a:rPr kumimoji="1" lang="en-US" altLang="ja-JP" sz="2000" dirty="0"/>
              <a:t>High Field High </a:t>
            </a:r>
            <a:r>
              <a:rPr kumimoji="1" lang="en-US" altLang="ja-JP" sz="2000" dirty="0" err="1"/>
              <a:t>Jc</a:t>
            </a:r>
            <a:r>
              <a:rPr kumimoji="1" lang="en-US" altLang="ja-JP" sz="2000" dirty="0"/>
              <a:t> </a:t>
            </a:r>
            <a:r>
              <a:rPr kumimoji="1" lang="en-US" altLang="ja-JP" dirty="0"/>
              <a:t>Nb</a:t>
            </a:r>
            <a:r>
              <a:rPr kumimoji="1" lang="en-US" altLang="ja-JP" baseline="-25000" dirty="0"/>
              <a:t>3</a:t>
            </a:r>
            <a:r>
              <a:rPr kumimoji="1" lang="en-US" altLang="ja-JP" dirty="0"/>
              <a:t>Sn</a:t>
            </a:r>
            <a:r>
              <a:rPr kumimoji="1" lang="en-US" altLang="ja-JP" sz="2000" dirty="0"/>
              <a:t> R&amp;D </a:t>
            </a:r>
            <a:r>
              <a:rPr kumimoji="1" lang="en-US" altLang="ja-JP" sz="1400" dirty="0"/>
              <a:t>(with Mechanical Reinforcement)</a:t>
            </a:r>
            <a:endParaRPr kumimoji="1" lang="ja-JP" altLang="en-US" sz="2000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947A1062-8763-884F-92A3-985B272EE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2568" y="1756888"/>
            <a:ext cx="1903371" cy="141169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CF70537-6920-C243-8329-17505455341E}"/>
              </a:ext>
            </a:extLst>
          </p:cNvPr>
          <p:cNvSpPr txBox="1"/>
          <p:nvPr/>
        </p:nvSpPr>
        <p:spPr>
          <a:xfrm>
            <a:off x="2754910" y="3139439"/>
            <a:ext cx="2115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FCC D1 Design Study</a:t>
            </a:r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7B0B1F9-74EA-5B40-9D7B-DD22CFA62818}"/>
              </a:ext>
            </a:extLst>
          </p:cNvPr>
          <p:cNvSpPr txBox="1"/>
          <p:nvPr/>
        </p:nvSpPr>
        <p:spPr>
          <a:xfrm>
            <a:off x="1520597" y="5142002"/>
            <a:ext cx="1641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Strain-</a:t>
            </a:r>
            <a:r>
              <a:rPr kumimoji="1" lang="en-US" altLang="ja-JP" sz="1600" dirty="0" err="1"/>
              <a:t>Jc</a:t>
            </a:r>
            <a:r>
              <a:rPr kumimoji="1" lang="en-US" altLang="ja-JP" sz="1600" dirty="0"/>
              <a:t> Measurement Instruments</a:t>
            </a:r>
            <a:endParaRPr kumimoji="1" lang="ja-JP" altLang="en-US" sz="16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F3F44A8-56A2-A049-BC4E-5EB33240CCAA}"/>
              </a:ext>
            </a:extLst>
          </p:cNvPr>
          <p:cNvSpPr txBox="1"/>
          <p:nvPr/>
        </p:nvSpPr>
        <p:spPr>
          <a:xfrm>
            <a:off x="3011891" y="5490762"/>
            <a:ext cx="2902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Internal Strain Measurement by Neutron Diffraction at J-PARC</a:t>
            </a:r>
            <a:endParaRPr kumimoji="1" lang="ja-JP" altLang="en-US" sz="160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4510E595-13A2-B54D-81BB-D4C7CFDEFF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639" y="3867036"/>
            <a:ext cx="2360167" cy="1635471"/>
          </a:xfrm>
          <a:prstGeom prst="rect">
            <a:avLst/>
          </a:prstGeom>
        </p:spPr>
      </p:pic>
      <p:pic>
        <p:nvPicPr>
          <p:cNvPr id="22" name="図 21" descr="屋内, キッチン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058EAFA4-F4CB-B24D-8B84-31ADF251C3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152" y="3867036"/>
            <a:ext cx="944786" cy="1278210"/>
          </a:xfrm>
          <a:prstGeom prst="rect">
            <a:avLst/>
          </a:prstGeom>
        </p:spPr>
      </p:pic>
      <p:pic>
        <p:nvPicPr>
          <p:cNvPr id="24" name="図 23" descr="テーブル, 屋内, 食品, 座る が含まれている画像&#10;&#10;自動的に生成された説明">
            <a:extLst>
              <a:ext uri="{FF2B5EF4-FFF2-40B4-BE49-F238E27FC236}">
                <a16:creationId xmlns:a16="http://schemas.microsoft.com/office/drawing/2014/main" id="{C0639064-E058-DF44-83E1-E68CA712D9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97356" y="4321378"/>
            <a:ext cx="1597763" cy="658402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81C1A01-83BA-AE4C-B364-6D9BE59ECA0D}"/>
              </a:ext>
            </a:extLst>
          </p:cNvPr>
          <p:cNvSpPr txBox="1"/>
          <p:nvPr/>
        </p:nvSpPr>
        <p:spPr>
          <a:xfrm>
            <a:off x="5195826" y="2057737"/>
            <a:ext cx="3000088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12 T large aperture (100mm) Nb</a:t>
            </a:r>
            <a:r>
              <a:rPr kumimoji="1" lang="en-US" altLang="ja-JP" baseline="-25000" dirty="0"/>
              <a:t>3</a:t>
            </a:r>
            <a:r>
              <a:rPr kumimoji="1" lang="en-US" altLang="ja-JP" dirty="0"/>
              <a:t>Sn dipole magnet development (FCC D1 Model)</a:t>
            </a:r>
          </a:p>
        </p:txBody>
      </p:sp>
      <p:sp>
        <p:nvSpPr>
          <p:cNvPr id="26" name="右矢印 25">
            <a:extLst>
              <a:ext uri="{FF2B5EF4-FFF2-40B4-BE49-F238E27FC236}">
                <a16:creationId xmlns:a16="http://schemas.microsoft.com/office/drawing/2014/main" id="{EA69B430-11B5-594F-AE10-A4D871F1115E}"/>
              </a:ext>
            </a:extLst>
          </p:cNvPr>
          <p:cNvSpPr/>
          <p:nvPr/>
        </p:nvSpPr>
        <p:spPr>
          <a:xfrm>
            <a:off x="2406714" y="2394055"/>
            <a:ext cx="281442" cy="2514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矢印 26">
            <a:extLst>
              <a:ext uri="{FF2B5EF4-FFF2-40B4-BE49-F238E27FC236}">
                <a16:creationId xmlns:a16="http://schemas.microsoft.com/office/drawing/2014/main" id="{BD6B2212-5DDE-9A4C-AF1E-AA6DFB1D48C2}"/>
              </a:ext>
            </a:extLst>
          </p:cNvPr>
          <p:cNvSpPr/>
          <p:nvPr/>
        </p:nvSpPr>
        <p:spPr>
          <a:xfrm>
            <a:off x="4792499" y="2391704"/>
            <a:ext cx="281442" cy="2514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>
            <a:extLst>
              <a:ext uri="{FF2B5EF4-FFF2-40B4-BE49-F238E27FC236}">
                <a16:creationId xmlns:a16="http://schemas.microsoft.com/office/drawing/2014/main" id="{869C8965-376D-3F40-AE96-1D0111031F4C}"/>
              </a:ext>
            </a:extLst>
          </p:cNvPr>
          <p:cNvSpPr/>
          <p:nvPr/>
        </p:nvSpPr>
        <p:spPr>
          <a:xfrm rot="5400000">
            <a:off x="6414089" y="3348104"/>
            <a:ext cx="932594" cy="3381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0E43BC3-EE8F-D941-AF7D-892FAE12AF6C}"/>
              </a:ext>
            </a:extLst>
          </p:cNvPr>
          <p:cNvSpPr txBox="1"/>
          <p:nvPr/>
        </p:nvSpPr>
        <p:spPr>
          <a:xfrm>
            <a:off x="6071837" y="4037087"/>
            <a:ext cx="2902998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16 T dipole magnet R&amp;D with 4 T Nb</a:t>
            </a:r>
            <a:r>
              <a:rPr kumimoji="1" lang="en-US" altLang="ja-JP" baseline="-25000" dirty="0"/>
              <a:t>3</a:t>
            </a:r>
            <a:r>
              <a:rPr kumimoji="1" lang="en-US" altLang="ja-JP" dirty="0"/>
              <a:t>Sn insert</a:t>
            </a:r>
          </a:p>
        </p:txBody>
      </p:sp>
      <p:sp>
        <p:nvSpPr>
          <p:cNvPr id="31" name="右矢印 30">
            <a:extLst>
              <a:ext uri="{FF2B5EF4-FFF2-40B4-BE49-F238E27FC236}">
                <a16:creationId xmlns:a16="http://schemas.microsoft.com/office/drawing/2014/main" id="{A4D862B3-E38D-9347-83FA-159F09A61BDB}"/>
              </a:ext>
            </a:extLst>
          </p:cNvPr>
          <p:cNvSpPr/>
          <p:nvPr/>
        </p:nvSpPr>
        <p:spPr>
          <a:xfrm rot="18235593">
            <a:off x="5110692" y="3204783"/>
            <a:ext cx="856992" cy="36283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右矢印 31">
            <a:extLst>
              <a:ext uri="{FF2B5EF4-FFF2-40B4-BE49-F238E27FC236}">
                <a16:creationId xmlns:a16="http://schemas.microsoft.com/office/drawing/2014/main" id="{4FF157A6-027A-4C41-AD06-82E37AC1E0A6}"/>
              </a:ext>
            </a:extLst>
          </p:cNvPr>
          <p:cNvSpPr/>
          <p:nvPr/>
        </p:nvSpPr>
        <p:spPr>
          <a:xfrm rot="5400000">
            <a:off x="6607213" y="4886454"/>
            <a:ext cx="610451" cy="3108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C12785E-4F29-9F46-929F-EAED0B62F412}"/>
              </a:ext>
            </a:extLst>
          </p:cNvPr>
          <p:cNvSpPr txBox="1"/>
          <p:nvPr/>
        </p:nvSpPr>
        <p:spPr>
          <a:xfrm>
            <a:off x="6171904" y="5411463"/>
            <a:ext cx="2902998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 T dipole magnet R&amp;D with 8 T HTS insert</a:t>
            </a:r>
          </a:p>
        </p:txBody>
      </p:sp>
    </p:spTree>
    <p:extLst>
      <p:ext uri="{BB962C8B-B14F-4D97-AF65-F5344CB8AC3E}">
        <p14:creationId xmlns:p14="http://schemas.microsoft.com/office/powerpoint/2010/main" val="506022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0B35EC9-C1D7-2841-9F25-D44F737CD725}"/>
              </a:ext>
            </a:extLst>
          </p:cNvPr>
          <p:cNvSpPr txBox="1"/>
          <p:nvPr/>
        </p:nvSpPr>
        <p:spPr>
          <a:xfrm>
            <a:off x="5826180" y="1600063"/>
            <a:ext cx="3237809" cy="230832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J-PARC MLF Second Target with High Intensity Muon Source</a:t>
            </a:r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EC95D31-C634-A04A-BFE3-BF6A666B3D56}"/>
              </a:ext>
            </a:extLst>
          </p:cNvPr>
          <p:cNvSpPr txBox="1"/>
          <p:nvPr/>
        </p:nvSpPr>
        <p:spPr>
          <a:xfrm>
            <a:off x="50761" y="1441939"/>
            <a:ext cx="2921370" cy="258532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COMET Capture Solenoid Development</a:t>
            </a:r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4BA68E5-915E-3D43-A5E0-930CC2E155C0}"/>
              </a:ext>
            </a:extLst>
          </p:cNvPr>
          <p:cNvSpPr txBox="1"/>
          <p:nvPr/>
        </p:nvSpPr>
        <p:spPr>
          <a:xfrm>
            <a:off x="3226782" y="1583228"/>
            <a:ext cx="2276400" cy="230832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J-PARC MLF Second Target Design Study</a:t>
            </a:r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1B8280B9-B46D-074F-9964-15C3957F98BE}"/>
              </a:ext>
            </a:extLst>
          </p:cNvPr>
          <p:cNvSpPr/>
          <p:nvPr/>
        </p:nvSpPr>
        <p:spPr>
          <a:xfrm>
            <a:off x="4271804" y="4134721"/>
            <a:ext cx="1493043" cy="230832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Inorganic Insulation Study</a:t>
            </a:r>
            <a:endParaRPr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A526171-7E3C-F348-A24B-C72A75665528}"/>
              </a:ext>
            </a:extLst>
          </p:cNvPr>
          <p:cNvSpPr/>
          <p:nvPr/>
        </p:nvSpPr>
        <p:spPr>
          <a:xfrm>
            <a:off x="2175363" y="4143406"/>
            <a:ext cx="2030673" cy="230832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Neutron Irradiation on Superconductor </a:t>
            </a:r>
            <a:endParaRPr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0D00D33-1D01-5E48-8E98-ECA364CA603D}"/>
              </a:ext>
            </a:extLst>
          </p:cNvPr>
          <p:cNvSpPr/>
          <p:nvPr/>
        </p:nvSpPr>
        <p:spPr>
          <a:xfrm>
            <a:off x="70732" y="4419331"/>
            <a:ext cx="2030673" cy="203132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Gamma Irradiation on Organic Material </a:t>
            </a:r>
            <a:endParaRPr lang="ja-JP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R&amp;D work for Superconducting Magnet for Future Accelerator Applications</a:t>
            </a:r>
            <a:endParaRPr lang="ja-JP" altLang="ja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E5CE-E095-4FB1-B11F-89E1E9300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6514"/>
            <a:ext cx="9144000" cy="461665"/>
          </a:xfrm>
        </p:spPr>
        <p:txBody>
          <a:bodyPr wrap="square">
            <a:spAutoFit/>
          </a:bodyPr>
          <a:lstStyle/>
          <a:p>
            <a:r>
              <a:rPr lang="en-US" sz="2400" dirty="0"/>
              <a:t>Radiation Hard Superconducting Magnet Technologies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F4EA-47CE-4CED-89A5-A9195657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AF3404-94BF-4CAA-84E7-413C22E2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6217" y="6355378"/>
            <a:ext cx="6006353" cy="345384"/>
          </a:xfrm>
        </p:spPr>
        <p:txBody>
          <a:bodyPr/>
          <a:lstStyle/>
          <a:p>
            <a:r>
              <a:rPr lang="en-US" sz="1400" dirty="0"/>
              <a:t>Snowmass AF7-Magnets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7C41477-999C-CE4B-9ED6-0C76B7BB01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1" y="1515426"/>
            <a:ext cx="2875802" cy="193296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2FFA0EB-6B68-F041-93B4-27A319FF60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193" y="4520102"/>
            <a:ext cx="1762223" cy="13355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2253F54-FCD1-B94E-9B2D-C1ABB9695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640" y="4235186"/>
            <a:ext cx="1900455" cy="1580030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EB1A5771-B167-4E4B-9C72-987B6922FD56}"/>
              </a:ext>
            </a:extLst>
          </p:cNvPr>
          <p:cNvGrpSpPr/>
          <p:nvPr/>
        </p:nvGrpSpPr>
        <p:grpSpPr>
          <a:xfrm>
            <a:off x="4174125" y="4074405"/>
            <a:ext cx="1719565" cy="1522101"/>
            <a:chOff x="-308027" y="-275705"/>
            <a:chExt cx="5223545" cy="4403033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B10258B5-AFC3-734F-B03A-2D3619F0A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433" y="1895328"/>
              <a:ext cx="3046123" cy="223200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5503F899-255E-5644-A4D9-2C0013F3E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95" y="1052736"/>
              <a:ext cx="4374248" cy="655837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A2EDED78-1E36-194D-BEDB-57D0BFD6226A}"/>
                </a:ext>
              </a:extLst>
            </p:cNvPr>
            <p:cNvSpPr/>
            <p:nvPr/>
          </p:nvSpPr>
          <p:spPr>
            <a:xfrm>
              <a:off x="-308027" y="-275705"/>
              <a:ext cx="5223545" cy="6737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400" b="1" dirty="0">
                  <a:solidFill>
                    <a:srgbClr val="003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sym typeface="Wingdings" panose="05000000000000000000" pitchFamily="2" charset="2"/>
                </a:rPr>
                <a:t>SCS4050-AP (</a:t>
              </a:r>
              <a:r>
                <a:rPr lang="en-US" altLang="ja-JP" sz="1400" b="1" dirty="0" err="1">
                  <a:solidFill>
                    <a:srgbClr val="003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sym typeface="Wingdings" panose="05000000000000000000" pitchFamily="2" charset="2"/>
                </a:rPr>
                <a:t>SuperPower</a:t>
              </a:r>
              <a:r>
                <a:rPr lang="en-US" altLang="ja-JP" sz="1400" b="1" dirty="0">
                  <a:solidFill>
                    <a:srgbClr val="003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sym typeface="Wingdings" panose="05000000000000000000" pitchFamily="2" charset="2"/>
                </a:rPr>
                <a:t>)</a:t>
              </a:r>
            </a:p>
          </p:txBody>
        </p:sp>
      </p:grpSp>
      <p:pic>
        <p:nvPicPr>
          <p:cNvPr id="29" name="図 28">
            <a:extLst>
              <a:ext uri="{FF2B5EF4-FFF2-40B4-BE49-F238E27FC236}">
                <a16:creationId xmlns:a16="http://schemas.microsoft.com/office/drawing/2014/main" id="{712D134F-F87C-1849-82F6-48735F26F8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539832" y="1357737"/>
            <a:ext cx="1659793" cy="2266906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FA08A9D8-5646-A44D-A462-465045D3646E}"/>
              </a:ext>
            </a:extLst>
          </p:cNvPr>
          <p:cNvCxnSpPr>
            <a:cxnSpLocks/>
          </p:cNvCxnSpPr>
          <p:nvPr/>
        </p:nvCxnSpPr>
        <p:spPr>
          <a:xfrm>
            <a:off x="3357933" y="1868161"/>
            <a:ext cx="2120518" cy="1177005"/>
          </a:xfrm>
          <a:prstGeom prst="straightConnector1">
            <a:avLst/>
          </a:prstGeom>
          <a:ln w="28575" cap="rnd">
            <a:solidFill>
              <a:srgbClr val="FFFF00"/>
            </a:solidFill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899D964-29F6-5C41-A2DC-7D06F8F7B995}"/>
              </a:ext>
            </a:extLst>
          </p:cNvPr>
          <p:cNvSpPr txBox="1"/>
          <p:nvPr/>
        </p:nvSpPr>
        <p:spPr>
          <a:xfrm rot="1751703">
            <a:off x="3318150" y="2007348"/>
            <a:ext cx="1778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1MW Proton Beam</a:t>
            </a:r>
            <a:endParaRPr kumimoji="1" lang="ja-JP" altLang="en-US" sz="14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7A1D63A-5BBC-1E4E-B815-BDDA94C1751C}"/>
              </a:ext>
            </a:extLst>
          </p:cNvPr>
          <p:cNvSpPr txBox="1"/>
          <p:nvPr/>
        </p:nvSpPr>
        <p:spPr>
          <a:xfrm>
            <a:off x="5837398" y="4139386"/>
            <a:ext cx="1405250" cy="230832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HTS Quench Protection Study</a:t>
            </a:r>
          </a:p>
          <a:p>
            <a:r>
              <a:rPr kumimoji="1" lang="en-US" altLang="ja-JP" dirty="0"/>
              <a:t>(Al Stabilizer</a:t>
            </a:r>
          </a:p>
          <a:p>
            <a:r>
              <a:rPr kumimoji="1" lang="en-US" altLang="ja-JP" dirty="0"/>
              <a:t>See Sasaki’s Proposal)</a:t>
            </a:r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5BEA891F-B286-2248-8CE1-7567A7F1F0C4}"/>
              </a:ext>
            </a:extLst>
          </p:cNvPr>
          <p:cNvSpPr/>
          <p:nvPr/>
        </p:nvSpPr>
        <p:spPr>
          <a:xfrm>
            <a:off x="29916" y="4102819"/>
            <a:ext cx="7285284" cy="238320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US-JP R&amp;Ds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4A67852B-8D34-4644-A3CF-5827E7DB49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4449" y="1637715"/>
            <a:ext cx="2984382" cy="166293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右矢印 38">
            <a:extLst>
              <a:ext uri="{FF2B5EF4-FFF2-40B4-BE49-F238E27FC236}">
                <a16:creationId xmlns:a16="http://schemas.microsoft.com/office/drawing/2014/main" id="{DFF7C7AE-7CC0-0049-9769-E7EA40A57106}"/>
              </a:ext>
            </a:extLst>
          </p:cNvPr>
          <p:cNvSpPr/>
          <p:nvPr/>
        </p:nvSpPr>
        <p:spPr>
          <a:xfrm>
            <a:off x="2972131" y="2526030"/>
            <a:ext cx="254651" cy="2033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右矢印 39">
            <a:extLst>
              <a:ext uri="{FF2B5EF4-FFF2-40B4-BE49-F238E27FC236}">
                <a16:creationId xmlns:a16="http://schemas.microsoft.com/office/drawing/2014/main" id="{CC9892B1-3C29-5F4A-9235-C69D604A64DF}"/>
              </a:ext>
            </a:extLst>
          </p:cNvPr>
          <p:cNvSpPr/>
          <p:nvPr/>
        </p:nvSpPr>
        <p:spPr>
          <a:xfrm>
            <a:off x="5537165" y="2620245"/>
            <a:ext cx="254651" cy="2033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右矢印 40">
            <a:extLst>
              <a:ext uri="{FF2B5EF4-FFF2-40B4-BE49-F238E27FC236}">
                <a16:creationId xmlns:a16="http://schemas.microsoft.com/office/drawing/2014/main" id="{A1680DAC-842B-5345-AE29-0F8C077BCB22}"/>
              </a:ext>
            </a:extLst>
          </p:cNvPr>
          <p:cNvSpPr/>
          <p:nvPr/>
        </p:nvSpPr>
        <p:spPr>
          <a:xfrm rot="19884261">
            <a:off x="5574984" y="3860538"/>
            <a:ext cx="254651" cy="2033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F9D9AE8-75AF-F64E-B995-B56D29ED6E54}"/>
              </a:ext>
            </a:extLst>
          </p:cNvPr>
          <p:cNvSpPr txBox="1"/>
          <p:nvPr/>
        </p:nvSpPr>
        <p:spPr>
          <a:xfrm>
            <a:off x="7392397" y="4112424"/>
            <a:ext cx="1671591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High Field Radiation Hard SC Magnet Technologies</a:t>
            </a:r>
            <a:endParaRPr kumimoji="1" lang="ja-JP" altLang="en-US"/>
          </a:p>
        </p:txBody>
      </p:sp>
      <p:sp>
        <p:nvSpPr>
          <p:cNvPr id="43" name="右矢印 42">
            <a:extLst>
              <a:ext uri="{FF2B5EF4-FFF2-40B4-BE49-F238E27FC236}">
                <a16:creationId xmlns:a16="http://schemas.microsoft.com/office/drawing/2014/main" id="{C09D5ADF-015E-1645-90EB-2A7ECB966A9B}"/>
              </a:ext>
            </a:extLst>
          </p:cNvPr>
          <p:cNvSpPr/>
          <p:nvPr/>
        </p:nvSpPr>
        <p:spPr>
          <a:xfrm rot="5400000">
            <a:off x="8069603" y="3864929"/>
            <a:ext cx="204416" cy="3209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右矢印 43">
            <a:extLst>
              <a:ext uri="{FF2B5EF4-FFF2-40B4-BE49-F238E27FC236}">
                <a16:creationId xmlns:a16="http://schemas.microsoft.com/office/drawing/2014/main" id="{D8B8D309-3884-594C-9898-71058030A795}"/>
              </a:ext>
            </a:extLst>
          </p:cNvPr>
          <p:cNvSpPr/>
          <p:nvPr/>
        </p:nvSpPr>
        <p:spPr>
          <a:xfrm rot="5400000">
            <a:off x="8125984" y="5250748"/>
            <a:ext cx="204416" cy="3209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5" name="Content Placeholder 9">
            <a:extLst>
              <a:ext uri="{FF2B5EF4-FFF2-40B4-BE49-F238E27FC236}">
                <a16:creationId xmlns:a16="http://schemas.microsoft.com/office/drawing/2014/main" id="{0A6D39DE-4225-C944-A266-82B4123939F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0482" y="4188796"/>
            <a:ext cx="1345832" cy="450049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88120A5F-FF13-D743-980E-DD6935FA0FB3}"/>
              </a:ext>
            </a:extLst>
          </p:cNvPr>
          <p:cNvSpPr txBox="1"/>
          <p:nvPr/>
        </p:nvSpPr>
        <p:spPr>
          <a:xfrm>
            <a:off x="7392397" y="5498528"/>
            <a:ext cx="1671591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FCC IRQ</a:t>
            </a:r>
          </a:p>
          <a:p>
            <a:r>
              <a:rPr kumimoji="1" lang="en-US" altLang="ja-JP" dirty="0"/>
              <a:t>Muon Collider</a:t>
            </a:r>
          </a:p>
          <a:p>
            <a:r>
              <a:rPr kumimoji="1" lang="en-US" altLang="ja-JP" dirty="0"/>
              <a:t>Etc..</a:t>
            </a:r>
            <a:endParaRPr kumimoji="1" lang="ja-JP" altLang="en-US"/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A5E7A197-9F3F-7D43-8EED-257A07B91B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6214" y="4961994"/>
            <a:ext cx="1132656" cy="84949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10455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1991" y="202600"/>
            <a:ext cx="9144000" cy="1008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/>
              <a:t>Status and Plan of the High Field Magnet R&amp;D </a:t>
            </a:r>
            <a:br>
              <a:rPr lang="en-US" altLang="zh-CN" sz="2700" b="1" dirty="0"/>
            </a:br>
            <a:r>
              <a:rPr lang="en-US" altLang="zh-CN" sz="2700" b="1" dirty="0"/>
              <a:t>for Future Accelerators </a:t>
            </a:r>
            <a:br>
              <a:rPr lang="en-US" altLang="zh-CN" sz="2700" b="1" dirty="0"/>
            </a:br>
            <a:r>
              <a:rPr lang="en-US" altLang="zh-CN" sz="1800" dirty="0" err="1"/>
              <a:t>Qingjin</a:t>
            </a:r>
            <a:r>
              <a:rPr lang="en-US" altLang="zh-CN" sz="1800" dirty="0"/>
              <a:t> Xu (IHEP-CAS) and </a:t>
            </a:r>
            <a:r>
              <a:rPr lang="en-US" altLang="zh-CN" sz="1800" dirty="0" err="1"/>
              <a:t>Yanwei</a:t>
            </a:r>
            <a:r>
              <a:rPr lang="en-US" altLang="zh-CN" sz="1800" dirty="0"/>
              <a:t> Ma (IEE-CAS)</a:t>
            </a:r>
            <a:endParaRPr lang="zh-CN" altLang="en-US" sz="1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84" y="363007"/>
            <a:ext cx="1127048" cy="677999"/>
          </a:xfrm>
          <a:prstGeom prst="rect">
            <a:avLst/>
          </a:prstGeom>
        </p:spPr>
      </p:pic>
      <p:pic>
        <p:nvPicPr>
          <p:cNvPr id="6" name="Picture 2" descr="https://gss1.bdstatic.com/-vo3dSag_xI4khGkpoWK1HF6hhy/baike/w%3D268%3Bg%3D0/sign=9baf3e864ded2e73fce9812abf3ac6b6/f11f3a292df5e0fe34f058035b6034a85fdf72c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7227" y="393277"/>
            <a:ext cx="735082" cy="6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0" descr="Fig. 5. CEPC-SppC tunnel layout, showing CEPC (right) on the inside the ring and the much larger SppC on the outer side. Image credit: IHEP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0562" y="4132461"/>
            <a:ext cx="3005364" cy="240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698" y="1625979"/>
            <a:ext cx="4211960" cy="240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3"/>
          <a:stretch/>
        </p:blipFill>
        <p:spPr>
          <a:xfrm>
            <a:off x="6411427" y="4105505"/>
            <a:ext cx="2488973" cy="2431247"/>
          </a:xfrm>
          <a:prstGeom prst="rect">
            <a:avLst/>
          </a:prstGeom>
        </p:spPr>
      </p:pic>
      <p:sp>
        <p:nvSpPr>
          <p:cNvPr id="10" name="Rectangle 10"/>
          <p:cNvSpPr/>
          <p:nvPr/>
        </p:nvSpPr>
        <p:spPr>
          <a:xfrm>
            <a:off x="3463696" y="6472430"/>
            <a:ext cx="26282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b="1" i="1" dirty="0"/>
              <a:t>6-m width Tunnel for CEPC-SPPC </a:t>
            </a:r>
            <a:endParaRPr lang="zh-CN" altLang="en-US" sz="1400" b="1" i="1" dirty="0"/>
          </a:p>
        </p:txBody>
      </p:sp>
      <p:graphicFrame>
        <p:nvGraphicFramePr>
          <p:cNvPr id="11" name="Objet 7"/>
          <p:cNvGraphicFramePr>
            <a:graphicFrameLocks noChangeAspect="1"/>
          </p:cNvGraphicFramePr>
          <p:nvPr/>
        </p:nvGraphicFramePr>
        <p:xfrm>
          <a:off x="5795509" y="2822310"/>
          <a:ext cx="2354338" cy="280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公式" r:id="rId8" imgW="1701720" imgH="203040" progId="Equation.3">
                  <p:embed/>
                </p:oleObj>
              </mc:Choice>
              <mc:Fallback>
                <p:oleObj name="公式" r:id="rId8" imgW="1701720" imgH="203040" progId="Equation.3">
                  <p:embed/>
                  <p:pic>
                    <p:nvPicPr>
                      <p:cNvPr id="11" name="Obje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509" y="2822310"/>
                        <a:ext cx="2354338" cy="28033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/>
          <p:cNvSpPr/>
          <p:nvPr/>
        </p:nvSpPr>
        <p:spPr>
          <a:xfrm>
            <a:off x="6828183" y="6474461"/>
            <a:ext cx="18586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b="1" i="1" dirty="0"/>
              <a:t>SPPC Dipole with IBS</a:t>
            </a:r>
            <a:endParaRPr lang="zh-CN" altLang="en-US" sz="1400" b="1" i="1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003" y="5524669"/>
            <a:ext cx="453544" cy="436100"/>
          </a:xfrm>
          <a:prstGeom prst="ellipse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272689" y="5800134"/>
            <a:ext cx="61587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SPPC </a:t>
            </a:r>
          </a:p>
          <a:p>
            <a:r>
              <a:rPr lang="en-US" altLang="zh-CN" sz="10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collider</a:t>
            </a:r>
            <a:endParaRPr lang="zh-CN" altLang="en-US" sz="1050" b="1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763244" y="5797840"/>
            <a:ext cx="61587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CEPC </a:t>
            </a:r>
          </a:p>
          <a:p>
            <a:r>
              <a:rPr lang="en-US" altLang="zh-CN" sz="10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collider</a:t>
            </a:r>
            <a:endParaRPr lang="zh-CN" altLang="en-US" sz="1050" b="1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25441" y="4967763"/>
            <a:ext cx="61106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CEPC</a:t>
            </a:r>
          </a:p>
          <a:p>
            <a:r>
              <a:rPr lang="en-US" altLang="zh-CN" sz="10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booster</a:t>
            </a:r>
            <a:endParaRPr lang="zh-CN" altLang="en-US" sz="1050" b="1" dirty="0">
              <a:solidFill>
                <a:srgbClr val="FF0000"/>
              </a:solidFill>
            </a:endParaRPr>
          </a:p>
        </p:txBody>
      </p:sp>
      <p:pic>
        <p:nvPicPr>
          <p:cNvPr id="18" name="Picture 148" descr="Several sites in China are currently under study for a possible 100âkm-circumference collider. Image credit: IHEP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863" y="4132461"/>
            <a:ext cx="2929903" cy="236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374218" y="6474461"/>
            <a:ext cx="2864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b="1" i="1" dirty="0"/>
              <a:t>Site study of the CEPC-SPPC</a:t>
            </a:r>
            <a:endParaRPr lang="zh-CN" altLang="en-US" sz="1400" b="1" i="1" dirty="0"/>
          </a:p>
        </p:txBody>
      </p:sp>
      <p:sp>
        <p:nvSpPr>
          <p:cNvPr id="20" name="内容占位符 2"/>
          <p:cNvSpPr txBox="1">
            <a:spLocks/>
          </p:cNvSpPr>
          <p:nvPr/>
        </p:nvSpPr>
        <p:spPr>
          <a:xfrm>
            <a:off x="185812" y="1752113"/>
            <a:ext cx="4591998" cy="2258530"/>
          </a:xfrm>
          <a:prstGeom prst="rect">
            <a:avLst/>
          </a:prstGeom>
          <a:ln w="25400">
            <a:solidFill>
              <a:srgbClr val="0000CC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5000"/>
              </a:lnSpc>
            </a:pPr>
            <a:r>
              <a:rPr lang="en-US" altLang="zh-CN" sz="2000" b="1" i="1" dirty="0">
                <a:solidFill>
                  <a:schemeClr val="tx1"/>
                </a:solidFill>
              </a:rPr>
              <a:t>SPPC Magnet Design Scope</a:t>
            </a:r>
          </a:p>
          <a:p>
            <a:pPr algn="just">
              <a:lnSpc>
                <a:spcPct val="85000"/>
              </a:lnSpc>
            </a:pPr>
            <a:r>
              <a:rPr lang="en-US" altLang="zh-CN" sz="2000" i="1" dirty="0"/>
              <a:t>Field strength: </a:t>
            </a:r>
            <a:r>
              <a:rPr lang="en-US" altLang="zh-CN" sz="2000" i="1" dirty="0">
                <a:solidFill>
                  <a:srgbClr val="FF0000"/>
                </a:solidFill>
              </a:rPr>
              <a:t>12-24 Tesla </a:t>
            </a:r>
            <a:r>
              <a:rPr lang="en-US" altLang="zh-CN" sz="2000" i="1" dirty="0"/>
              <a:t>to get </a:t>
            </a:r>
            <a:r>
              <a:rPr lang="en-US" altLang="zh-CN" sz="2000" i="1" dirty="0">
                <a:solidFill>
                  <a:srgbClr val="FF0000"/>
                </a:solidFill>
              </a:rPr>
              <a:t>75-150 </a:t>
            </a:r>
            <a:r>
              <a:rPr lang="en-US" altLang="zh-CN" sz="2000" i="1" dirty="0" err="1">
                <a:solidFill>
                  <a:srgbClr val="FF0000"/>
                </a:solidFill>
              </a:rPr>
              <a:t>TeV</a:t>
            </a:r>
            <a:r>
              <a:rPr lang="en-US" altLang="zh-CN" sz="2000" i="1" dirty="0">
                <a:solidFill>
                  <a:srgbClr val="FF0000"/>
                </a:solidFill>
              </a:rPr>
              <a:t> </a:t>
            </a:r>
            <a:r>
              <a:rPr lang="en-US" altLang="zh-CN" sz="2000" i="1" dirty="0"/>
              <a:t>in a </a:t>
            </a:r>
            <a:r>
              <a:rPr lang="en-US" altLang="zh-CN" sz="2000" i="1" dirty="0">
                <a:solidFill>
                  <a:srgbClr val="FF0000"/>
                </a:solidFill>
              </a:rPr>
              <a:t>100-km tunnel</a:t>
            </a:r>
          </a:p>
          <a:p>
            <a:pPr algn="just">
              <a:lnSpc>
                <a:spcPct val="85000"/>
              </a:lnSpc>
            </a:pPr>
            <a:r>
              <a:rPr lang="en-US" altLang="zh-CN" sz="2000" i="1" dirty="0"/>
              <a:t>Baseline </a:t>
            </a:r>
            <a:r>
              <a:rPr lang="en-US" altLang="zh-CN" sz="2000" i="1" dirty="0">
                <a:solidFill>
                  <a:srgbClr val="FF0000"/>
                </a:solidFill>
              </a:rPr>
              <a:t>Iron-Based Superconductor (IBS), Nb</a:t>
            </a:r>
            <a:r>
              <a:rPr lang="en-US" altLang="zh-CN" sz="2000" i="1" baseline="-25000" dirty="0">
                <a:solidFill>
                  <a:srgbClr val="FF0000"/>
                </a:solidFill>
              </a:rPr>
              <a:t>3</a:t>
            </a:r>
            <a:r>
              <a:rPr lang="en-US" altLang="zh-CN" sz="2000" i="1" dirty="0">
                <a:solidFill>
                  <a:srgbClr val="FF0000"/>
                </a:solidFill>
              </a:rPr>
              <a:t>Sn/</a:t>
            </a:r>
            <a:r>
              <a:rPr lang="en-US" altLang="zh-CN" sz="2000" i="1" dirty="0" err="1">
                <a:solidFill>
                  <a:srgbClr val="FF0000"/>
                </a:solidFill>
              </a:rPr>
              <a:t>ReBCO</a:t>
            </a:r>
            <a:r>
              <a:rPr lang="en-US" altLang="zh-CN" sz="2000" i="1" dirty="0">
                <a:solidFill>
                  <a:srgbClr val="FF0000"/>
                </a:solidFill>
              </a:rPr>
              <a:t> etc. </a:t>
            </a:r>
            <a:r>
              <a:rPr lang="en-US" altLang="zh-CN" sz="2000" i="1" dirty="0"/>
              <a:t>as options</a:t>
            </a:r>
          </a:p>
          <a:p>
            <a:pPr algn="just">
              <a:lnSpc>
                <a:spcPct val="85000"/>
              </a:lnSpc>
            </a:pPr>
            <a:r>
              <a:rPr lang="en-US" altLang="zh-CN" sz="2000" i="1" dirty="0"/>
              <a:t>Aperture diameter: </a:t>
            </a:r>
            <a:r>
              <a:rPr lang="en-US" altLang="zh-CN" sz="2000" i="1" dirty="0">
                <a:solidFill>
                  <a:srgbClr val="FF0000"/>
                </a:solidFill>
              </a:rPr>
              <a:t>40~50 mm </a:t>
            </a:r>
          </a:p>
          <a:p>
            <a:pPr algn="just">
              <a:lnSpc>
                <a:spcPct val="85000"/>
              </a:lnSpc>
            </a:pPr>
            <a:r>
              <a:rPr lang="en-US" altLang="zh-CN" sz="2000" i="1" dirty="0"/>
              <a:t>Field quality: </a:t>
            </a:r>
            <a:r>
              <a:rPr lang="en-US" altLang="zh-CN" sz="2000" i="1" dirty="0">
                <a:solidFill>
                  <a:srgbClr val="FF0000"/>
                </a:solidFill>
              </a:rPr>
              <a:t>10</a:t>
            </a:r>
            <a:r>
              <a:rPr lang="en-US" altLang="zh-CN" sz="2000" i="1" baseline="30000" dirty="0">
                <a:solidFill>
                  <a:srgbClr val="FF0000"/>
                </a:solidFill>
              </a:rPr>
              <a:t>-4</a:t>
            </a:r>
            <a:r>
              <a:rPr lang="en-US" altLang="zh-CN" sz="2000" i="1" dirty="0">
                <a:solidFill>
                  <a:srgbClr val="FF0000"/>
                </a:solidFill>
              </a:rPr>
              <a:t> </a:t>
            </a:r>
            <a:r>
              <a:rPr lang="en-US" altLang="zh-CN" sz="2000" i="1" dirty="0"/>
              <a:t>at the 2/3 radius</a:t>
            </a:r>
            <a:endParaRPr lang="zh-CN" altLang="zh-CN" sz="2000" i="1" dirty="0"/>
          </a:p>
        </p:txBody>
      </p:sp>
    </p:spTree>
    <p:extLst>
      <p:ext uri="{BB962C8B-B14F-4D97-AF65-F5344CB8AC3E}">
        <p14:creationId xmlns:p14="http://schemas.microsoft.com/office/powerpoint/2010/main" val="2638577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step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5166" y="4000530"/>
            <a:ext cx="2116960" cy="216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step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2047" y="3016828"/>
            <a:ext cx="1988506" cy="206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6825" y="1666494"/>
            <a:ext cx="2057400" cy="2095897"/>
          </a:xfrm>
          <a:prstGeom prst="rect">
            <a:avLst/>
          </a:prstGeom>
        </p:spPr>
      </p:pic>
      <p:sp>
        <p:nvSpPr>
          <p:cNvPr id="34" name="文本框 28"/>
          <p:cNvSpPr txBox="1">
            <a:spLocks noChangeArrowheads="1"/>
          </p:cNvSpPr>
          <p:nvPr/>
        </p:nvSpPr>
        <p:spPr bwMode="auto">
          <a:xfrm>
            <a:off x="763321" y="3112438"/>
            <a:ext cx="23931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NbTi+Nb</a:t>
            </a:r>
            <a:r>
              <a:rPr lang="en-US" altLang="zh-CN" b="1" baseline="-25000" dirty="0">
                <a:solidFill>
                  <a:srgbClr val="FF0000"/>
                </a:solidFill>
              </a:rPr>
              <a:t>3</a:t>
            </a:r>
            <a:r>
              <a:rPr lang="en-US" altLang="zh-CN" b="1" dirty="0">
                <a:solidFill>
                  <a:srgbClr val="FF0000"/>
                </a:solidFill>
              </a:rPr>
              <a:t>Sn 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2*</a:t>
            </a:r>
            <a:r>
              <a:rPr lang="az-Cyrl-AZ" altLang="zh-CN" b="1" dirty="0">
                <a:solidFill>
                  <a:srgbClr val="FF0000"/>
                </a:solidFill>
              </a:rPr>
              <a:t>ф</a:t>
            </a:r>
            <a:r>
              <a:rPr lang="en-US" altLang="zh-CN" b="1" dirty="0">
                <a:solidFill>
                  <a:srgbClr val="FF0000"/>
                </a:solidFill>
              </a:rPr>
              <a:t>10 </a:t>
            </a:r>
            <a:r>
              <a:rPr lang="en-US" altLang="zh-CN" b="1" dirty="0"/>
              <a:t>aperture</a:t>
            </a:r>
          </a:p>
          <a:p>
            <a:pPr algn="ctr"/>
            <a:r>
              <a:rPr lang="en-US" altLang="zh-CN" b="1" dirty="0"/>
              <a:t>10T @ 4.2K</a:t>
            </a:r>
          </a:p>
        </p:txBody>
      </p:sp>
      <p:sp>
        <p:nvSpPr>
          <p:cNvPr id="5" name="燕尾形 4"/>
          <p:cNvSpPr/>
          <p:nvPr/>
        </p:nvSpPr>
        <p:spPr>
          <a:xfrm>
            <a:off x="622628" y="6313544"/>
            <a:ext cx="7821595" cy="121144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7" name="燕尾形 26"/>
          <p:cNvSpPr/>
          <p:nvPr/>
        </p:nvSpPr>
        <p:spPr>
          <a:xfrm rot="16200000" flipV="1">
            <a:off x="-1790377" y="3911035"/>
            <a:ext cx="4936657" cy="110647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508651" y="6139958"/>
            <a:ext cx="611065" cy="412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b="1" i="1" dirty="0"/>
              <a:t>year</a:t>
            </a:r>
          </a:p>
        </p:txBody>
      </p:sp>
      <p:sp>
        <p:nvSpPr>
          <p:cNvPr id="7" name="矩形 6"/>
          <p:cNvSpPr/>
          <p:nvPr/>
        </p:nvSpPr>
        <p:spPr>
          <a:xfrm>
            <a:off x="1561114" y="6371188"/>
            <a:ext cx="652743" cy="4129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b="1" i="1" dirty="0"/>
              <a:t>2018</a:t>
            </a:r>
            <a:endParaRPr lang="zh-CN" altLang="en-US" b="1" i="1" dirty="0"/>
          </a:p>
        </p:txBody>
      </p:sp>
      <p:sp>
        <p:nvSpPr>
          <p:cNvPr id="29" name="矩形 28"/>
          <p:cNvSpPr/>
          <p:nvPr/>
        </p:nvSpPr>
        <p:spPr>
          <a:xfrm>
            <a:off x="7415524" y="6371188"/>
            <a:ext cx="652743" cy="4129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b="1" i="1" dirty="0"/>
              <a:t>2028</a:t>
            </a:r>
            <a:endParaRPr lang="zh-CN" altLang="en-US" b="1" i="1" dirty="0"/>
          </a:p>
        </p:txBody>
      </p:sp>
      <p:sp>
        <p:nvSpPr>
          <p:cNvPr id="30" name="矩形 29"/>
          <p:cNvSpPr/>
          <p:nvPr/>
        </p:nvSpPr>
        <p:spPr>
          <a:xfrm>
            <a:off x="93784" y="1118262"/>
            <a:ext cx="1016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b="1" i="1" dirty="0"/>
              <a:t>Field  (T)  </a:t>
            </a:r>
          </a:p>
        </p:txBody>
      </p:sp>
      <p:sp>
        <p:nvSpPr>
          <p:cNvPr id="32" name="矩形 31"/>
          <p:cNvSpPr/>
          <p:nvPr/>
        </p:nvSpPr>
        <p:spPr>
          <a:xfrm>
            <a:off x="188139" y="5088842"/>
            <a:ext cx="418704" cy="4385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b="1" i="1" dirty="0"/>
              <a:t>10</a:t>
            </a:r>
            <a:endParaRPr lang="zh-CN" altLang="en-US" b="1" i="1" dirty="0"/>
          </a:p>
        </p:txBody>
      </p:sp>
      <p:sp>
        <p:nvSpPr>
          <p:cNvPr id="33" name="矩形 32"/>
          <p:cNvSpPr/>
          <p:nvPr/>
        </p:nvSpPr>
        <p:spPr>
          <a:xfrm>
            <a:off x="203924" y="2247250"/>
            <a:ext cx="418704" cy="4129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b="1" i="1" dirty="0"/>
              <a:t>20</a:t>
            </a:r>
            <a:endParaRPr lang="zh-CN" altLang="en-US" b="1" i="1" dirty="0"/>
          </a:p>
        </p:txBody>
      </p:sp>
      <p:sp>
        <p:nvSpPr>
          <p:cNvPr id="11" name="下箭头 10"/>
          <p:cNvSpPr/>
          <p:nvPr/>
        </p:nvSpPr>
        <p:spPr>
          <a:xfrm rot="14349822">
            <a:off x="3142646" y="4184561"/>
            <a:ext cx="424415" cy="7348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28"/>
          <p:cNvSpPr txBox="1">
            <a:spLocks noChangeArrowheads="1"/>
          </p:cNvSpPr>
          <p:nvPr/>
        </p:nvSpPr>
        <p:spPr bwMode="auto">
          <a:xfrm>
            <a:off x="3499707" y="2138326"/>
            <a:ext cx="23931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Nb</a:t>
            </a:r>
            <a:r>
              <a:rPr lang="en-US" altLang="zh-CN" b="1" baseline="-25000" dirty="0">
                <a:solidFill>
                  <a:srgbClr val="FF0000"/>
                </a:solidFill>
              </a:rPr>
              <a:t>3</a:t>
            </a:r>
            <a:r>
              <a:rPr lang="en-US" altLang="zh-CN" b="1" dirty="0">
                <a:solidFill>
                  <a:srgbClr val="FF0000"/>
                </a:solidFill>
              </a:rPr>
              <a:t>Sn+HTS 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2*</a:t>
            </a:r>
            <a:r>
              <a:rPr lang="az-Cyrl-AZ" altLang="zh-CN" b="1" dirty="0">
                <a:solidFill>
                  <a:srgbClr val="FF0000"/>
                </a:solidFill>
              </a:rPr>
              <a:t>ф</a:t>
            </a:r>
            <a:r>
              <a:rPr lang="en-US" altLang="zh-CN" b="1" dirty="0">
                <a:solidFill>
                  <a:srgbClr val="FF0000"/>
                </a:solidFill>
              </a:rPr>
              <a:t>30 </a:t>
            </a:r>
            <a:r>
              <a:rPr lang="en-US" altLang="zh-CN" b="1" dirty="0"/>
              <a:t>aperture</a:t>
            </a:r>
          </a:p>
          <a:p>
            <a:pPr algn="ctr"/>
            <a:r>
              <a:rPr lang="en-US" altLang="zh-CN" b="1" dirty="0"/>
              <a:t>15T @ 4.2K</a:t>
            </a:r>
          </a:p>
        </p:txBody>
      </p:sp>
      <p:sp>
        <p:nvSpPr>
          <p:cNvPr id="41" name="文本框 28"/>
          <p:cNvSpPr txBox="1">
            <a:spLocks noChangeArrowheads="1"/>
          </p:cNvSpPr>
          <p:nvPr/>
        </p:nvSpPr>
        <p:spPr bwMode="auto">
          <a:xfrm>
            <a:off x="6247830" y="3689530"/>
            <a:ext cx="23931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Nb</a:t>
            </a:r>
            <a:r>
              <a:rPr lang="en-US" altLang="zh-CN" b="1" baseline="-25000" dirty="0">
                <a:solidFill>
                  <a:srgbClr val="FF0000"/>
                </a:solidFill>
              </a:rPr>
              <a:t>3</a:t>
            </a:r>
            <a:r>
              <a:rPr lang="en-US" altLang="zh-CN" b="1" dirty="0">
                <a:solidFill>
                  <a:srgbClr val="FF0000"/>
                </a:solidFill>
              </a:rPr>
              <a:t>Sn+HTS or HTS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2*</a:t>
            </a:r>
            <a:r>
              <a:rPr lang="az-Cyrl-AZ" altLang="zh-CN" b="1" dirty="0">
                <a:solidFill>
                  <a:srgbClr val="FF0000"/>
                </a:solidFill>
              </a:rPr>
              <a:t>ф</a:t>
            </a:r>
            <a:r>
              <a:rPr lang="en-US" altLang="zh-CN" b="1" dirty="0">
                <a:solidFill>
                  <a:srgbClr val="FF0000"/>
                </a:solidFill>
              </a:rPr>
              <a:t>45 </a:t>
            </a:r>
            <a:r>
              <a:rPr lang="en-US" altLang="zh-CN" b="1" dirty="0"/>
              <a:t>aperture</a:t>
            </a:r>
          </a:p>
          <a:p>
            <a:pPr algn="ctr"/>
            <a:r>
              <a:rPr lang="en-US" altLang="zh-CN" b="1" dirty="0"/>
              <a:t>20T @ 4.2K</a:t>
            </a:r>
          </a:p>
          <a:p>
            <a:pPr algn="ctr"/>
            <a:r>
              <a:rPr lang="en-US" altLang="zh-CN" b="1" dirty="0"/>
              <a:t>With 10</a:t>
            </a:r>
            <a:r>
              <a:rPr lang="en-US" altLang="zh-CN" b="1" baseline="30000" dirty="0"/>
              <a:t>-4 </a:t>
            </a:r>
            <a:r>
              <a:rPr lang="en-US" altLang="zh-CN" b="1" dirty="0"/>
              <a:t>field quality</a:t>
            </a:r>
          </a:p>
        </p:txBody>
      </p:sp>
      <p:sp>
        <p:nvSpPr>
          <p:cNvPr id="44" name="下箭头 43"/>
          <p:cNvSpPr/>
          <p:nvPr/>
        </p:nvSpPr>
        <p:spPr>
          <a:xfrm rot="14349822">
            <a:off x="5793991" y="2899631"/>
            <a:ext cx="424415" cy="7348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标题 1"/>
          <p:cNvSpPr txBox="1">
            <a:spLocks/>
          </p:cNvSpPr>
          <p:nvPr/>
        </p:nvSpPr>
        <p:spPr>
          <a:xfrm>
            <a:off x="1991" y="202600"/>
            <a:ext cx="9144000" cy="1008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/>
              <a:t>Status and Plan of the High Field Magnet R&amp;D </a:t>
            </a:r>
            <a:br>
              <a:rPr lang="en-US" altLang="zh-CN" sz="2700" b="1" dirty="0"/>
            </a:br>
            <a:r>
              <a:rPr lang="en-US" altLang="zh-CN" sz="2700" b="1" dirty="0"/>
              <a:t>for Future Accelerators </a:t>
            </a:r>
            <a:br>
              <a:rPr lang="en-US" altLang="zh-CN" sz="2700" b="1" dirty="0"/>
            </a:br>
            <a:r>
              <a:rPr lang="en-US" altLang="zh-CN" sz="1800" dirty="0" err="1"/>
              <a:t>Qingjin</a:t>
            </a:r>
            <a:r>
              <a:rPr lang="en-US" altLang="zh-CN" sz="1800" dirty="0"/>
              <a:t> Xu (IHEP-CAS) and </a:t>
            </a:r>
            <a:r>
              <a:rPr lang="en-US" altLang="zh-CN" sz="1800" dirty="0" err="1"/>
              <a:t>Yanwei</a:t>
            </a:r>
            <a:r>
              <a:rPr lang="en-US" altLang="zh-CN" sz="1800" dirty="0"/>
              <a:t> Ma (IEE-CAS)</a:t>
            </a:r>
            <a:endParaRPr lang="zh-CN" altLang="en-US" sz="1800" dirty="0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84" y="363007"/>
            <a:ext cx="1127048" cy="677999"/>
          </a:xfrm>
          <a:prstGeom prst="rect">
            <a:avLst/>
          </a:prstGeom>
        </p:spPr>
      </p:pic>
      <p:pic>
        <p:nvPicPr>
          <p:cNvPr id="42" name="Picture 2" descr="https://gss1.bdstatic.com/-vo3dSag_xI4khGkpoWK1HF6hhy/baike/w%3D268%3Bg%3D0/sign=9baf3e864ded2e73fce9812abf3ac6b6/f11f3a292df5e0fe34f058035b6034a85fdf72cc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7227" y="393277"/>
            <a:ext cx="735082" cy="6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标题 2"/>
          <p:cNvSpPr txBox="1">
            <a:spLocks/>
          </p:cNvSpPr>
          <p:nvPr/>
        </p:nvSpPr>
        <p:spPr>
          <a:xfrm>
            <a:off x="1992" y="1465832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kumimoji="1" sz="2400" b="1">
                <a:solidFill>
                  <a:srgbClr val="FF0000"/>
                </a:solidFill>
                <a:ea typeface="宋体" pitchFamily="2" charset="-122"/>
              </a:defRPr>
            </a:lvl1pPr>
          </a:lstStyle>
          <a:p>
            <a:r>
              <a:rPr lang="en-US" altLang="zh-CN" dirty="0"/>
              <a:t>R&amp;D Roadmap for next years</a:t>
            </a:r>
          </a:p>
        </p:txBody>
      </p:sp>
    </p:spTree>
    <p:extLst>
      <p:ext uri="{BB962C8B-B14F-4D97-AF65-F5344CB8AC3E}">
        <p14:creationId xmlns:p14="http://schemas.microsoft.com/office/powerpoint/2010/main" val="3876801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9"/>
          <p:cNvSpPr>
            <a:spLocks noChangeArrowheads="1"/>
          </p:cNvSpPr>
          <p:nvPr/>
        </p:nvSpPr>
        <p:spPr bwMode="auto">
          <a:xfrm>
            <a:off x="299804" y="1729050"/>
            <a:ext cx="8366460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kumimoji="1" lang="en-US" altLang="zh-CN" sz="2400" b="1" dirty="0">
                <a:solidFill>
                  <a:srgbClr val="FF0000"/>
                </a:solidFill>
                <a:ea typeface="宋体" pitchFamily="2" charset="-122"/>
              </a:rPr>
              <a:t>Now China has two 5-Year Programs for IBS and high-field magnets, starting in 2018 and 2019, respectively.</a:t>
            </a:r>
            <a:endParaRPr kumimoji="1" lang="zh-CN" altLang="en-US" sz="2400" b="1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4514" y="2741183"/>
            <a:ext cx="2748466" cy="2490425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1725"/>
              </a:lnSpc>
            </a:pPr>
            <a:r>
              <a:rPr lang="en-US" altLang="zh-CN" sz="12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Proposal for</a:t>
            </a:r>
          </a:p>
          <a:p>
            <a:pPr algn="ctr">
              <a:lnSpc>
                <a:spcPts val="1725"/>
              </a:lnSpc>
            </a:pPr>
            <a:r>
              <a:rPr lang="en-US" altLang="zh-CN" sz="12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Strategic Priority Research Program</a:t>
            </a:r>
          </a:p>
          <a:p>
            <a:pPr algn="ctr">
              <a:lnSpc>
                <a:spcPts val="1725"/>
              </a:lnSpc>
            </a:pPr>
            <a:r>
              <a:rPr lang="en-US" altLang="zh-CN" sz="12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Chinese Academy of Sciences (CAS)</a:t>
            </a:r>
          </a:p>
          <a:p>
            <a:pPr algn="ctr">
              <a:lnSpc>
                <a:spcPts val="1725"/>
              </a:lnSpc>
            </a:pPr>
            <a:r>
              <a:rPr lang="en-US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and Technology Frontier Research</a:t>
            </a:r>
          </a:p>
          <a:p>
            <a:pPr algn="ctr">
              <a:lnSpc>
                <a:spcPts val="1725"/>
              </a:lnSpc>
            </a:pPr>
            <a:r>
              <a:rPr lang="en-US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High Field Applications of High Temperature Superconductors</a:t>
            </a:r>
          </a:p>
          <a:p>
            <a:pPr algn="ctr">
              <a:lnSpc>
                <a:spcPts val="1725"/>
              </a:lnSpc>
            </a:pPr>
            <a:endParaRPr lang="en-US" altLang="zh-CN" sz="1200" b="1" kern="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725"/>
              </a:lnSpc>
            </a:pPr>
            <a:r>
              <a:rPr lang="en-US" altLang="zh-CN" sz="12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Ranked No. 1 in 7 candidates </a:t>
            </a:r>
          </a:p>
          <a:p>
            <a:pPr algn="ctr">
              <a:lnSpc>
                <a:spcPts val="1725"/>
              </a:lnSpc>
            </a:pPr>
            <a:r>
              <a:rPr lang="en-US" altLang="zh-CN" sz="12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Academic Committee of CAS </a:t>
            </a:r>
          </a:p>
          <a:p>
            <a:pPr algn="ctr">
              <a:lnSpc>
                <a:spcPts val="1725"/>
              </a:lnSpc>
            </a:pPr>
            <a:r>
              <a:rPr lang="en-US" altLang="zh-CN" sz="12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360M RMB for 2018-2023 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554" y="2796743"/>
            <a:ext cx="2809400" cy="2372253"/>
          </a:xfrm>
          <a:prstGeom prst="rect">
            <a:avLst/>
          </a:prstGeom>
        </p:spPr>
      </p:pic>
      <p:sp>
        <p:nvSpPr>
          <p:cNvPr id="3" name="左大括号 2">
            <a:extLst>
              <a:ext uri="{FF2B5EF4-FFF2-40B4-BE49-F238E27FC236}">
                <a16:creationId xmlns:a16="http://schemas.microsoft.com/office/drawing/2014/main" id="{5B0BC4F7-36AA-4275-986E-32BD05F62562}"/>
              </a:ext>
            </a:extLst>
          </p:cNvPr>
          <p:cNvSpPr/>
          <p:nvPr/>
        </p:nvSpPr>
        <p:spPr>
          <a:xfrm>
            <a:off x="6342746" y="4223099"/>
            <a:ext cx="139148" cy="717251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7384F74-0BB7-4B4D-BC3F-3D95C8F6B540}"/>
              </a:ext>
            </a:extLst>
          </p:cNvPr>
          <p:cNvSpPr txBox="1"/>
          <p:nvPr/>
        </p:nvSpPr>
        <p:spPr>
          <a:xfrm>
            <a:off x="6481894" y="3967253"/>
            <a:ext cx="2505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AutoNum type="arabicPeriod"/>
            </a:pPr>
            <a:r>
              <a:rPr lang="en-US" altLang="zh-C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Mainly </a:t>
            </a:r>
            <a:r>
              <a:rPr lang="en-US" altLang="zh-CN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US" altLang="zh-C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PIT wires &amp; tapes</a:t>
            </a:r>
          </a:p>
          <a:p>
            <a:pPr marL="257175" indent="-257175">
              <a:lnSpc>
                <a:spcPct val="150000"/>
              </a:lnSpc>
              <a:buAutoNum type="arabicPeriod"/>
            </a:pPr>
            <a:r>
              <a:rPr lang="en-US" altLang="zh-CN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zh-C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coated conductors</a:t>
            </a:r>
          </a:p>
          <a:p>
            <a:pPr>
              <a:lnSpc>
                <a:spcPct val="150000"/>
              </a:lnSpc>
            </a:pPr>
            <a:r>
              <a:rPr lang="en-US" altLang="zh-C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(</a:t>
            </a: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 long fabrication</a:t>
            </a:r>
            <a:r>
              <a:rPr lang="en-US" altLang="zh-C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7FF237-E4FF-4C7D-8035-CEB3D675A03E}"/>
              </a:ext>
            </a:extLst>
          </p:cNvPr>
          <p:cNvSpPr txBox="1"/>
          <p:nvPr/>
        </p:nvSpPr>
        <p:spPr>
          <a:xfrm>
            <a:off x="1450797" y="5944160"/>
            <a:ext cx="60644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i="1" dirty="0">
                <a:solidFill>
                  <a:srgbClr val="0000FF"/>
                </a:solidFill>
                <a:latin typeface="Calibri" panose="020F0502020204030204"/>
              </a:rPr>
              <a:t>International collaboration are welcome!</a:t>
            </a:r>
            <a:endParaRPr lang="zh-CN" altLang="en-US" sz="2700" b="1" i="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32715" y="2786888"/>
            <a:ext cx="2854699" cy="78483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500" b="1" i="1">
                <a:solidFill>
                  <a:srgbClr val="0000FF"/>
                </a:solidFill>
                <a:ea typeface="黑体" panose="02010609060101010101" pitchFamily="49" charset="-122"/>
              </a:rPr>
              <a:t>R&amp;D from Fundamental research, advanced IBS conductors to Magnet &amp; SRF technology</a:t>
            </a:r>
            <a:endParaRPr lang="zh-CN" altLang="en-US" sz="1500"/>
          </a:p>
        </p:txBody>
      </p:sp>
      <p:sp>
        <p:nvSpPr>
          <p:cNvPr id="12" name="下箭头 11"/>
          <p:cNvSpPr/>
          <p:nvPr/>
        </p:nvSpPr>
        <p:spPr>
          <a:xfrm>
            <a:off x="7356743" y="3614023"/>
            <a:ext cx="471264" cy="3109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标题 1"/>
          <p:cNvSpPr txBox="1">
            <a:spLocks/>
          </p:cNvSpPr>
          <p:nvPr/>
        </p:nvSpPr>
        <p:spPr>
          <a:xfrm>
            <a:off x="1991" y="202600"/>
            <a:ext cx="9144000" cy="1008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/>
              <a:t>Status and Plan of the High Field Magnet R&amp;D </a:t>
            </a:r>
            <a:br>
              <a:rPr lang="en-US" altLang="zh-CN" sz="2700" b="1" dirty="0"/>
            </a:br>
            <a:r>
              <a:rPr lang="en-US" altLang="zh-CN" sz="2700" b="1" dirty="0"/>
              <a:t>for Future Accelerators </a:t>
            </a:r>
            <a:br>
              <a:rPr lang="en-US" altLang="zh-CN" sz="2700" b="1" dirty="0"/>
            </a:br>
            <a:r>
              <a:rPr lang="en-US" altLang="zh-CN" sz="1800" dirty="0" err="1"/>
              <a:t>Qingjin</a:t>
            </a:r>
            <a:r>
              <a:rPr lang="en-US" altLang="zh-CN" sz="1800" dirty="0"/>
              <a:t> Xu (IHEP-CAS) and </a:t>
            </a:r>
            <a:r>
              <a:rPr lang="en-US" altLang="zh-CN" sz="1800" dirty="0" err="1"/>
              <a:t>Yanwei</a:t>
            </a:r>
            <a:r>
              <a:rPr lang="en-US" altLang="zh-CN" sz="1800" dirty="0"/>
              <a:t> Ma (IEE-CAS)</a:t>
            </a:r>
            <a:endParaRPr lang="zh-CN" altLang="en-US" sz="18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84" y="363007"/>
            <a:ext cx="1127048" cy="677999"/>
          </a:xfrm>
          <a:prstGeom prst="rect">
            <a:avLst/>
          </a:prstGeom>
        </p:spPr>
      </p:pic>
      <p:pic>
        <p:nvPicPr>
          <p:cNvPr id="16" name="Picture 2" descr="https://gss1.bdstatic.com/-vo3dSag_xI4khGkpoWK1HF6hhy/baike/w%3D268%3Bg%3D0/sign=9baf3e864ded2e73fce9812abf3ac6b6/f11f3a292df5e0fe34f058035b6034a85fdf72c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7227" y="393277"/>
            <a:ext cx="735082" cy="6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011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12" y="168792"/>
            <a:ext cx="8642468" cy="832076"/>
          </a:xfrm>
        </p:spPr>
        <p:txBody>
          <a:bodyPr/>
          <a:lstStyle/>
          <a:p>
            <a:r>
              <a:rPr lang="en-US" dirty="0"/>
              <a:t>AF7/Magnet </a:t>
            </a:r>
            <a:r>
              <a:rPr lang="en-US" dirty="0" err="1"/>
              <a:t>LoI</a:t>
            </a:r>
            <a:r>
              <a:rPr lang="en-US" dirty="0"/>
              <a:t>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2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BD9254-644F-40CC-AAF9-A94EA8F1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71BCB37-D9B9-4127-B0C2-B24A2C9B8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94900" y="6343824"/>
            <a:ext cx="5277081" cy="365125"/>
          </a:xfrm>
        </p:spPr>
        <p:txBody>
          <a:bodyPr/>
          <a:lstStyle/>
          <a:p>
            <a:r>
              <a:rPr lang="en-US" sz="1400" dirty="0"/>
              <a:t>Snowmass’21 AF7-Magnets </a:t>
            </a:r>
            <a:r>
              <a:rPr lang="en-US" sz="1400" dirty="0" err="1"/>
              <a:t>LoI</a:t>
            </a:r>
            <a:r>
              <a:rPr lang="en-US" sz="1400" dirty="0"/>
              <a:t> Meeting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BE4994E-C1E6-4C25-B859-4B32D4896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5863"/>
            <a:ext cx="8327985" cy="4579715"/>
          </a:xfrm>
        </p:spPr>
        <p:txBody>
          <a:bodyPr wrap="square">
            <a:spAutoFit/>
          </a:bodyPr>
          <a:lstStyle/>
          <a:p>
            <a:pPr lvl="0">
              <a:buFont typeface="+mj-lt"/>
              <a:buAutoNum type="arabicPeriod"/>
            </a:pPr>
            <a:r>
              <a:rPr lang="en-US" sz="1800" dirty="0">
                <a:solidFill>
                  <a:srgbClr val="0432FF"/>
                </a:solidFill>
              </a:rPr>
              <a:t>Regional program overviews</a:t>
            </a:r>
          </a:p>
          <a:p>
            <a:pPr lvl="1"/>
            <a:r>
              <a:rPr lang="en-US" sz="1800" dirty="0"/>
              <a:t>US (</a:t>
            </a:r>
            <a:r>
              <a:rPr lang="en-US" sz="1800" dirty="0" err="1"/>
              <a:t>Prestemon</a:t>
            </a:r>
            <a:r>
              <a:rPr lang="en-US" sz="1800" dirty="0"/>
              <a:t>); EU (Bottura); Japan (</a:t>
            </a:r>
            <a:r>
              <a:rPr lang="en-US" sz="1800" dirty="0" err="1"/>
              <a:t>Ogitsu</a:t>
            </a:r>
            <a:r>
              <a:rPr lang="en-US" sz="1800" dirty="0"/>
              <a:t>); China (Xu)</a:t>
            </a:r>
          </a:p>
          <a:p>
            <a:pPr lvl="0">
              <a:buFont typeface="+mj-lt"/>
              <a:buAutoNum type="arabicPeriod"/>
            </a:pPr>
            <a:r>
              <a:rPr lang="en-US" sz="1800" dirty="0">
                <a:solidFill>
                  <a:srgbClr val="0432FF"/>
                </a:solidFill>
              </a:rPr>
              <a:t>Detector Magnets</a:t>
            </a:r>
          </a:p>
          <a:p>
            <a:pPr marL="685800" lvl="1"/>
            <a:r>
              <a:rPr lang="en-US" sz="1800" dirty="0"/>
              <a:t>FCC-hh, FCC-</a:t>
            </a:r>
            <a:r>
              <a:rPr lang="en-US" sz="1800" dirty="0" err="1"/>
              <a:t>ee</a:t>
            </a:r>
            <a:r>
              <a:rPr lang="en-US" sz="1800" dirty="0"/>
              <a:t>, AMS (Mentink); J-PARC g-2/EDM, COMET-I&amp;II, ILC (Sasaki)</a:t>
            </a:r>
          </a:p>
          <a:p>
            <a:pPr lvl="0">
              <a:buFont typeface="+mj-lt"/>
              <a:buAutoNum type="arabicPeriod"/>
            </a:pPr>
            <a:r>
              <a:rPr lang="en-US" sz="1800" dirty="0">
                <a:solidFill>
                  <a:srgbClr val="0432FF"/>
                </a:solidFill>
              </a:rPr>
              <a:t>New superconducting wire and cable development</a:t>
            </a:r>
          </a:p>
          <a:p>
            <a:pPr lvl="1"/>
            <a:r>
              <a:rPr lang="en-US" sz="1800" dirty="0"/>
              <a:t>Ultra thin A-15 (</a:t>
            </a:r>
            <a:r>
              <a:rPr lang="en-US" sz="1800" dirty="0" err="1"/>
              <a:t>Kitaguchi</a:t>
            </a:r>
            <a:r>
              <a:rPr lang="en-US" sz="1800" dirty="0"/>
              <a:t>); PIT-IBS (Ma)</a:t>
            </a:r>
          </a:p>
          <a:p>
            <a:pPr lvl="0">
              <a:buFont typeface="+mj-lt"/>
              <a:buAutoNum type="arabicPeriod"/>
            </a:pPr>
            <a:r>
              <a:rPr lang="en-US" sz="1800" dirty="0">
                <a:solidFill>
                  <a:srgbClr val="0432FF"/>
                </a:solidFill>
              </a:rPr>
              <a:t>Dipole magnet design and development</a:t>
            </a:r>
          </a:p>
          <a:p>
            <a:pPr lvl="1"/>
            <a:r>
              <a:rPr lang="en-US" sz="1800" dirty="0"/>
              <a:t>Cos</a:t>
            </a:r>
            <a:r>
              <a:rPr lang="en-US" sz="1800" dirty="0">
                <a:latin typeface="Symbol" panose="05050102010706020507" pitchFamily="18" charset="2"/>
              </a:rPr>
              <a:t>q</a:t>
            </a:r>
            <a:r>
              <a:rPr lang="en-US" sz="1800" dirty="0"/>
              <a:t>, CCT, Fast ramping (</a:t>
            </a:r>
            <a:r>
              <a:rPr lang="en-US" sz="1800" dirty="0" err="1"/>
              <a:t>Fabbricatore</a:t>
            </a:r>
            <a:r>
              <a:rPr lang="en-US" sz="1800" dirty="0"/>
              <a:t>); Block (Felice); Common coil (Gupta); REBCO (Wang); Bi-2212 Accelerators (Garcia-Fajardo); Hybrid Nb3Sn/HTS (Ferracin); Bi-2212 Solenoids (Davis);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800" dirty="0">
                <a:solidFill>
                  <a:srgbClr val="0432FF"/>
                </a:solidFill>
              </a:rPr>
              <a:t>Special magnets and new fabrication technologies</a:t>
            </a:r>
          </a:p>
          <a:p>
            <a:pPr marL="685800" lvl="1"/>
            <a:r>
              <a:rPr lang="en-US" sz="1800" dirty="0"/>
              <a:t>Direct wind, high field solenoids (Amm); wind-react-wind (Caspi)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800" dirty="0">
                <a:solidFill>
                  <a:srgbClr val="0432FF"/>
                </a:solidFill>
              </a:rPr>
              <a:t>New accelerator concepts</a:t>
            </a:r>
          </a:p>
          <a:p>
            <a:pPr marL="685800" lvl="1"/>
            <a:r>
              <a:rPr lang="en-US" sz="1800" dirty="0"/>
              <a:t>Collider in the sea (McIntyre)</a:t>
            </a:r>
          </a:p>
        </p:txBody>
      </p:sp>
    </p:spTree>
    <p:extLst>
      <p:ext uri="{BB962C8B-B14F-4D97-AF65-F5344CB8AC3E}">
        <p14:creationId xmlns:p14="http://schemas.microsoft.com/office/powerpoint/2010/main" val="3676898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F252B4-5CA0-4805-A360-8FC3C2613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6" y="3983359"/>
            <a:ext cx="3283340" cy="1570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B98D02-CE0C-419F-AF7B-4F3263317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437" y="4063555"/>
            <a:ext cx="2114213" cy="157502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F94B4E7-055C-4987-BAD3-F77EF9FF2A3B}"/>
              </a:ext>
            </a:extLst>
          </p:cNvPr>
          <p:cNvGrpSpPr>
            <a:grpSpLocks noChangeAspect="1"/>
          </p:cNvGrpSpPr>
          <p:nvPr/>
        </p:nvGrpSpPr>
        <p:grpSpPr>
          <a:xfrm>
            <a:off x="3449752" y="3838213"/>
            <a:ext cx="2463146" cy="1993574"/>
            <a:chOff x="4161466" y="328346"/>
            <a:chExt cx="4155447" cy="336325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A6C5CBD-95D3-436A-83A4-CCDAD34EB0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03977" y="422764"/>
              <a:ext cx="3812936" cy="3268836"/>
              <a:chOff x="4092199" y="389538"/>
              <a:chExt cx="4569634" cy="3917555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D1DED03E-4ABA-40D0-A0B2-029C60D42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92199" y="798882"/>
                <a:ext cx="4569634" cy="3508211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E069351-D916-4C39-8117-E8212421BA18}"/>
                  </a:ext>
                </a:extLst>
              </p:cNvPr>
              <p:cNvSpPr txBox="1"/>
              <p:nvPr/>
            </p:nvSpPr>
            <p:spPr>
              <a:xfrm>
                <a:off x="7840332" y="389538"/>
                <a:ext cx="764097" cy="4556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[T]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31DABD7-19D1-44B9-83BE-75A85706663B}"/>
                </a:ext>
              </a:extLst>
            </p:cNvPr>
            <p:cNvSpPr/>
            <p:nvPr/>
          </p:nvSpPr>
          <p:spPr>
            <a:xfrm>
              <a:off x="4161466" y="328346"/>
              <a:ext cx="1019171" cy="38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Solenoid</a:t>
              </a:r>
              <a:endParaRPr lang="en-GB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BF57914-1844-400A-8ADA-0D5620D784F8}"/>
                </a:ext>
              </a:extLst>
            </p:cNvPr>
            <p:cNvSpPr/>
            <p:nvPr/>
          </p:nvSpPr>
          <p:spPr>
            <a:xfrm>
              <a:off x="5619760" y="328346"/>
              <a:ext cx="1331368" cy="38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Return yoke</a:t>
              </a:r>
              <a:endParaRPr lang="en-GB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ED91004-BABC-4DD1-9C66-6542748F7E7A}"/>
                </a:ext>
              </a:extLst>
            </p:cNvPr>
            <p:cNvCxnSpPr>
              <a:cxnSpLocks/>
            </p:cNvCxnSpPr>
            <p:nvPr/>
          </p:nvCxnSpPr>
          <p:spPr>
            <a:xfrm>
              <a:off x="5299587" y="934065"/>
              <a:ext cx="544062" cy="73711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0226474-9355-4FDD-ADE9-35808841EAEB}"/>
                </a:ext>
              </a:extLst>
            </p:cNvPr>
            <p:cNvCxnSpPr>
              <a:cxnSpLocks/>
            </p:cNvCxnSpPr>
            <p:nvPr/>
          </p:nvCxnSpPr>
          <p:spPr>
            <a:xfrm>
              <a:off x="6586775" y="934738"/>
              <a:ext cx="246753" cy="29055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60" y="149051"/>
            <a:ext cx="8767728" cy="832076"/>
          </a:xfrm>
        </p:spPr>
        <p:txBody>
          <a:bodyPr>
            <a:normAutofit fontScale="90000"/>
          </a:bodyPr>
          <a:lstStyle/>
          <a:p>
            <a:r>
              <a:rPr lang="en-US" dirty="0"/>
              <a:t>Superconducting Detector Magnets for High Energy Physics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39E547-3EA0-4426-8273-BF9A19A7CCAD}"/>
              </a:ext>
            </a:extLst>
          </p:cNvPr>
          <p:cNvSpPr txBox="1"/>
          <p:nvPr/>
        </p:nvSpPr>
        <p:spPr>
          <a:xfrm>
            <a:off x="359434" y="1339549"/>
            <a:ext cx="8698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Matthias Mentink, Helder Pais Da Silva, Tim Mulder, Alexey Dudarev, 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Technical Highlights: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FCC-</a:t>
            </a:r>
            <a:r>
              <a:rPr lang="en-GB" dirty="0" err="1"/>
              <a:t>hh</a:t>
            </a:r>
            <a:r>
              <a:rPr lang="en-GB" dirty="0"/>
              <a:t> baseline detector design comprising superconducting solenoids utilizing </a:t>
            </a:r>
            <a:r>
              <a:rPr lang="en-GB" dirty="0" err="1"/>
              <a:t>aluminum</a:t>
            </a:r>
            <a:r>
              <a:rPr lang="en-GB" dirty="0"/>
              <a:t>-stabilized Nb-Ti conductor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FCC-</a:t>
            </a:r>
            <a:r>
              <a:rPr lang="en-GB" dirty="0" err="1"/>
              <a:t>ee</a:t>
            </a:r>
            <a:r>
              <a:rPr lang="en-GB" dirty="0"/>
              <a:t> “IDEA” baseline detector design, featuring ultra-transparent solenoid utilizing high-stress </a:t>
            </a:r>
            <a:r>
              <a:rPr lang="en-GB" dirty="0" err="1"/>
              <a:t>aluminum</a:t>
            </a:r>
            <a:r>
              <a:rPr lang="en-GB" dirty="0"/>
              <a:t>-stabilized Nb-Ti conductor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ReBCO</a:t>
            </a:r>
            <a:r>
              <a:rPr lang="en-GB" dirty="0"/>
              <a:t>-based ultra-transparent concentric superconducting solenoid for AMS-100 [1,2], also of interest for FCC-</a:t>
            </a:r>
            <a:r>
              <a:rPr lang="en-GB" dirty="0" err="1"/>
              <a:t>ee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1F1F95-4EFA-4842-B2F5-229DE51BF9BD}"/>
              </a:ext>
            </a:extLst>
          </p:cNvPr>
          <p:cNvSpPr txBox="1"/>
          <p:nvPr/>
        </p:nvSpPr>
        <p:spPr>
          <a:xfrm>
            <a:off x="3172502" y="5716911"/>
            <a:ext cx="3076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FCC-</a:t>
            </a:r>
            <a:r>
              <a:rPr lang="en-US" sz="1400" i="1" dirty="0" err="1"/>
              <a:t>ee</a:t>
            </a:r>
            <a:r>
              <a:rPr lang="en-US" sz="1400" i="1" dirty="0"/>
              <a:t> “</a:t>
            </a:r>
            <a:r>
              <a:rPr lang="en-US" sz="1400" i="1" dirty="0" err="1"/>
              <a:t>IDEA”baseline</a:t>
            </a:r>
            <a:r>
              <a:rPr lang="en-US" sz="1400" i="1" dirty="0"/>
              <a:t> design featuring </a:t>
            </a:r>
          </a:p>
          <a:p>
            <a:pPr algn="ctr"/>
            <a:r>
              <a:rPr lang="en-US" sz="1400" i="1" dirty="0"/>
              <a:t>ultra-transparent Al/Nb-Ti solenoid</a:t>
            </a:r>
            <a:endParaRPr lang="en-GB" sz="1400" i="1" dirty="0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7083394C-EB18-479A-BC24-BE08E4E0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/>
              <a:t>7/29/2020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119A6567-6A80-43D2-8B4C-2FD2947AB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8323" y="6356350"/>
            <a:ext cx="3736225" cy="365125"/>
          </a:xfrm>
        </p:spPr>
        <p:txBody>
          <a:bodyPr/>
          <a:lstStyle/>
          <a:p>
            <a:r>
              <a:rPr lang="en-US" sz="1400" dirty="0"/>
              <a:t>Snowmass’21 AF7-Magnets </a:t>
            </a:r>
            <a:r>
              <a:rPr lang="en-US" sz="1400" dirty="0" err="1"/>
              <a:t>LoI</a:t>
            </a:r>
            <a:r>
              <a:rPr lang="en-US" sz="1400" dirty="0"/>
              <a:t> Meeting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6C063D-89E1-4B28-8A02-BE1FF6ED5D4A}"/>
              </a:ext>
            </a:extLst>
          </p:cNvPr>
          <p:cNvSpPr txBox="1"/>
          <p:nvPr/>
        </p:nvSpPr>
        <p:spPr>
          <a:xfrm>
            <a:off x="5955977" y="6353378"/>
            <a:ext cx="3076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800" dirty="0"/>
              <a:t>In collaboration with: University of Aachen, Paul Scherrer Institute, University of Geneva</a:t>
            </a:r>
          </a:p>
          <a:p>
            <a:pPr marL="342900" indent="-342900">
              <a:buAutoNum type="arabicPeriod"/>
            </a:pPr>
            <a:r>
              <a:rPr lang="en-US" sz="800" dirty="0"/>
              <a:t>S. </a:t>
            </a:r>
            <a:r>
              <a:rPr lang="en-US" sz="800" dirty="0" err="1"/>
              <a:t>Schael</a:t>
            </a:r>
            <a:r>
              <a:rPr lang="en-US" sz="800" dirty="0"/>
              <a:t> et al., </a:t>
            </a:r>
            <a:r>
              <a:rPr lang="en-GB" sz="800" dirty="0">
                <a:hlinkClick r:id="rId5" tooltip="Persistent link using digital object identifier"/>
              </a:rPr>
              <a:t>https://doi.org/10.1016/j.nima.2019.162561</a:t>
            </a:r>
            <a:endParaRPr lang="en-US" sz="800" dirty="0"/>
          </a:p>
          <a:p>
            <a:pPr marL="342900" indent="-342900">
              <a:buAutoNum type="arabicPeriod"/>
            </a:pPr>
            <a:endParaRPr lang="en-GB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C6EDEA-9698-42FF-A6E8-116CB21B3ECC}"/>
              </a:ext>
            </a:extLst>
          </p:cNvPr>
          <p:cNvSpPr txBox="1"/>
          <p:nvPr/>
        </p:nvSpPr>
        <p:spPr>
          <a:xfrm>
            <a:off x="276048" y="5703923"/>
            <a:ext cx="2862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FCC-</a:t>
            </a:r>
            <a:r>
              <a:rPr lang="en-US" sz="1400" i="1" dirty="0" err="1"/>
              <a:t>hh</a:t>
            </a:r>
            <a:r>
              <a:rPr lang="en-US" sz="1400" i="1" dirty="0"/>
              <a:t> baseline design featuring superconducting Al/Nb-Ti solenoids</a:t>
            </a:r>
            <a:endParaRPr lang="en-GB" sz="14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2AB864-5725-4C23-953B-93365DDDFA8F}"/>
              </a:ext>
            </a:extLst>
          </p:cNvPr>
          <p:cNvSpPr txBox="1"/>
          <p:nvPr/>
        </p:nvSpPr>
        <p:spPr>
          <a:xfrm>
            <a:off x="6282453" y="5754766"/>
            <a:ext cx="2911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AMS-100 featuring ultra-transparent </a:t>
            </a:r>
          </a:p>
          <a:p>
            <a:pPr algn="ctr"/>
            <a:r>
              <a:rPr lang="en-US" sz="1400" i="1" dirty="0" err="1"/>
              <a:t>ReBCO</a:t>
            </a:r>
            <a:r>
              <a:rPr lang="en-US" sz="1400" i="1" dirty="0"/>
              <a:t>-based concentric solenoid [2]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1041040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Development of Large Scale Superconducting Solenoid Technologies for Future Accelerator Experiments</a:t>
            </a:r>
            <a:r>
              <a:rPr lang="ja-JP" altLang="ja-JP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E5CE-E095-4FB1-B11F-89E1E9300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6514"/>
            <a:ext cx="8229600" cy="3385542"/>
          </a:xfrm>
        </p:spPr>
        <p:txBody>
          <a:bodyPr>
            <a:spAutoFit/>
          </a:bodyPr>
          <a:lstStyle/>
          <a:p>
            <a:r>
              <a:rPr lang="en-US" altLang="ja-JP" sz="2000" u="sng" dirty="0"/>
              <a:t>Ken-</a:t>
            </a:r>
            <a:r>
              <a:rPr lang="en-US" altLang="ja-JP" sz="2000" u="sng" dirty="0" err="1"/>
              <a:t>ichi</a:t>
            </a:r>
            <a:r>
              <a:rPr lang="en-US" altLang="ja-JP" sz="2000" u="sng" dirty="0"/>
              <a:t> Sasaki</a:t>
            </a:r>
            <a:r>
              <a:rPr lang="en-US" altLang="ja-JP" sz="2000" u="sng" baseline="30000" dirty="0"/>
              <a:t>1</a:t>
            </a:r>
            <a:r>
              <a:rPr lang="en-US" altLang="ja-JP" sz="2000" dirty="0"/>
              <a:t>, </a:t>
            </a:r>
            <a:r>
              <a:rPr lang="en-US" altLang="ja-JP" sz="2000" dirty="0" err="1"/>
              <a:t>Mitsushi</a:t>
            </a:r>
            <a:r>
              <a:rPr lang="en-US" altLang="ja-JP" sz="2000" dirty="0"/>
              <a:t> Abe</a:t>
            </a:r>
            <a:r>
              <a:rPr lang="en-US" altLang="ja-JP" sz="2000" baseline="30000" dirty="0"/>
              <a:t>1</a:t>
            </a:r>
            <a:r>
              <a:rPr lang="en-US" altLang="ja-JP" sz="2000" dirty="0"/>
              <a:t>, Makoto Yoshida</a:t>
            </a:r>
            <a:r>
              <a:rPr lang="en-US" altLang="ja-JP" sz="2000" baseline="30000" dirty="0"/>
              <a:t>2</a:t>
            </a:r>
            <a:r>
              <a:rPr lang="en-US" altLang="ja-JP" sz="2000" dirty="0"/>
              <a:t>, Masami Iio</a:t>
            </a:r>
            <a:r>
              <a:rPr lang="en-US" altLang="ja-JP" sz="2000" baseline="30000" dirty="0"/>
              <a:t>1</a:t>
            </a:r>
            <a:r>
              <a:rPr lang="en-US" altLang="ja-JP" sz="2000" dirty="0"/>
              <a:t>, Takahiro Okamura</a:t>
            </a:r>
            <a:r>
              <a:rPr lang="en-US" altLang="ja-JP" sz="2000" baseline="30000" dirty="0"/>
              <a:t>2</a:t>
            </a:r>
            <a:r>
              <a:rPr lang="en-US" altLang="ja-JP" sz="2000" dirty="0"/>
              <a:t>, Yasuhiro Makida</a:t>
            </a:r>
            <a:r>
              <a:rPr lang="en-US" altLang="ja-JP" sz="2000" baseline="30000" dirty="0"/>
              <a:t>2</a:t>
            </a:r>
            <a:r>
              <a:rPr lang="en-US" altLang="ja-JP" sz="2000" dirty="0"/>
              <a:t>, </a:t>
            </a:r>
            <a:r>
              <a:rPr lang="en-US" altLang="ja-JP" sz="2000" dirty="0" err="1"/>
              <a:t>Naoyuki</a:t>
            </a:r>
            <a:r>
              <a:rPr lang="en-US" altLang="ja-JP" sz="2000" dirty="0"/>
              <a:t> Sumi</a:t>
            </a:r>
            <a:r>
              <a:rPr lang="en-US" altLang="ja-JP" sz="2000" baseline="30000" dirty="0"/>
              <a:t>1</a:t>
            </a:r>
            <a:r>
              <a:rPr lang="en-US" altLang="ja-JP" sz="2000" dirty="0"/>
              <a:t>, Toru Ogitsu</a:t>
            </a:r>
            <a:r>
              <a:rPr lang="en-US" altLang="ja-JP" sz="2000" baseline="30000" dirty="0"/>
              <a:t>1</a:t>
            </a:r>
            <a:r>
              <a:rPr lang="en-US" altLang="ja-JP" sz="2000" dirty="0"/>
              <a:t>, Hiromi Iinuma</a:t>
            </a:r>
            <a:r>
              <a:rPr lang="en-US" altLang="ja-JP" sz="2000" baseline="30000" dirty="0"/>
              <a:t>3</a:t>
            </a:r>
            <a:r>
              <a:rPr lang="en-US" altLang="ja-JP" sz="2000" dirty="0"/>
              <a:t>; </a:t>
            </a:r>
            <a:endParaRPr lang="ja-JP" altLang="ja-JP" sz="2000"/>
          </a:p>
          <a:p>
            <a:pPr lvl="1"/>
            <a:r>
              <a:rPr lang="en-US" altLang="ja-JP" sz="1800" baseline="30000" dirty="0"/>
              <a:t>1 </a:t>
            </a:r>
            <a:r>
              <a:rPr lang="en-US" altLang="ja-JP" sz="1800" dirty="0"/>
              <a:t>KEK Cryogenics Science Center, </a:t>
            </a:r>
            <a:r>
              <a:rPr lang="en-US" altLang="ja-JP" sz="1800" baseline="30000" dirty="0"/>
              <a:t>2 </a:t>
            </a:r>
            <a:r>
              <a:rPr lang="en-US" altLang="ja-JP" sz="1800" dirty="0"/>
              <a:t>KEK Institute of Particle and Nuclear Physics, </a:t>
            </a:r>
            <a:r>
              <a:rPr lang="en-US" altLang="ja-JP" sz="1800" baseline="30000" dirty="0"/>
              <a:t>3 </a:t>
            </a:r>
            <a:r>
              <a:rPr lang="en-US" altLang="ja-JP" sz="1800" dirty="0"/>
              <a:t>Ibaraki University Graduate School of Science and Engineering,</a:t>
            </a:r>
            <a:r>
              <a:rPr lang="ja-JP" altLang="ja-JP" sz="1800"/>
              <a:t> </a:t>
            </a:r>
            <a:endParaRPr lang="en-US" altLang="ja-JP" sz="1800" dirty="0"/>
          </a:p>
          <a:p>
            <a:r>
              <a:rPr lang="en-US" sz="2400" dirty="0"/>
              <a:t>Technical Highlights</a:t>
            </a:r>
          </a:p>
          <a:p>
            <a:pPr lvl="1"/>
            <a:r>
              <a:rPr lang="en-US" altLang="ja-JP" dirty="0"/>
              <a:t>Technology for high precision magnetic field design, control and mechanical design in 3-D and cryogenic system.</a:t>
            </a:r>
          </a:p>
          <a:p>
            <a:pPr lvl="1"/>
            <a:r>
              <a:rPr lang="en-US" dirty="0"/>
              <a:t>R&amp;D for advanced Al stabilized superconducting cable</a:t>
            </a:r>
          </a:p>
          <a:p>
            <a:pPr lvl="2"/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F4EA-47CE-4CED-89A5-A9195657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8800" y="6492875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AF3404-94BF-4CAA-84E7-413C22E2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518" y="6512616"/>
            <a:ext cx="6006353" cy="345384"/>
          </a:xfrm>
        </p:spPr>
        <p:txBody>
          <a:bodyPr/>
          <a:lstStyle/>
          <a:p>
            <a:r>
              <a:rPr lang="en-US" sz="1400" dirty="0"/>
              <a:t>Snowmass AF7-Magnets</a:t>
            </a:r>
          </a:p>
        </p:txBody>
      </p:sp>
      <p:graphicFrame>
        <p:nvGraphicFramePr>
          <p:cNvPr id="9" name="表 6">
            <a:extLst>
              <a:ext uri="{FF2B5EF4-FFF2-40B4-BE49-F238E27FC236}">
                <a16:creationId xmlns:a16="http://schemas.microsoft.com/office/drawing/2014/main" id="{12A2C8C5-C21F-F14D-9560-FE562CDFB917}"/>
              </a:ext>
            </a:extLst>
          </p:cNvPr>
          <p:cNvGraphicFramePr>
            <a:graphicFrameLocks noGrp="1"/>
          </p:cNvGraphicFramePr>
          <p:nvPr/>
        </p:nvGraphicFramePr>
        <p:xfrm>
          <a:off x="310798" y="4107285"/>
          <a:ext cx="8480401" cy="2354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536">
                  <a:extLst>
                    <a:ext uri="{9D8B030D-6E8A-4147-A177-3AD203B41FA5}">
                      <a16:colId xmlns:a16="http://schemas.microsoft.com/office/drawing/2014/main" val="823170233"/>
                    </a:ext>
                  </a:extLst>
                </a:gridCol>
                <a:gridCol w="2470746">
                  <a:extLst>
                    <a:ext uri="{9D8B030D-6E8A-4147-A177-3AD203B41FA5}">
                      <a16:colId xmlns:a16="http://schemas.microsoft.com/office/drawing/2014/main" val="2360271932"/>
                    </a:ext>
                  </a:extLst>
                </a:gridCol>
                <a:gridCol w="2056986">
                  <a:extLst>
                    <a:ext uri="{9D8B030D-6E8A-4147-A177-3AD203B41FA5}">
                      <a16:colId xmlns:a16="http://schemas.microsoft.com/office/drawing/2014/main" val="4054372197"/>
                    </a:ext>
                  </a:extLst>
                </a:gridCol>
                <a:gridCol w="2246133">
                  <a:extLst>
                    <a:ext uri="{9D8B030D-6E8A-4147-A177-3AD203B41FA5}">
                      <a16:colId xmlns:a16="http://schemas.microsoft.com/office/drawing/2014/main" val="1413390856"/>
                    </a:ext>
                  </a:extLst>
                </a:gridCol>
              </a:tblGrid>
              <a:tr h="407069">
                <a:tc>
                  <a:txBody>
                    <a:bodyPr/>
                    <a:lstStyle/>
                    <a:p>
                      <a:endParaRPr kumimoji="1" lang="ja-JP" alt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Near Term Target</a:t>
                      </a:r>
                      <a:endParaRPr kumimoji="1" lang="ja-JP" alt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Mid Term Target</a:t>
                      </a:r>
                      <a:endParaRPr kumimoji="1" lang="ja-JP" alt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Ultimate Target</a:t>
                      </a:r>
                      <a:endParaRPr kumimoji="1" lang="ja-JP" alt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959097"/>
                  </a:ext>
                </a:extLst>
              </a:tr>
              <a:tr h="720199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Design technology</a:t>
                      </a:r>
                      <a:endParaRPr kumimoji="1" lang="ja-JP" alt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/>
                        <a:t>J-PARC g-2/EDM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800" dirty="0"/>
                        <a:t>COMET Phase-I</a:t>
                      </a:r>
                      <a:endParaRPr kumimoji="1" lang="ja-JP" alt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n-US" altLang="ja-JP" sz="1800" dirty="0"/>
                        <a:t>COMET Phase-II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n-US" altLang="ja-JP" sz="1800" dirty="0"/>
                        <a:t>J-PARC MLF 2</a:t>
                      </a:r>
                      <a:r>
                        <a:rPr kumimoji="1" lang="en-US" altLang="ja-JP" sz="1800" baseline="30000" dirty="0"/>
                        <a:t>nd</a:t>
                      </a:r>
                      <a:r>
                        <a:rPr kumimoji="1" lang="en-US" altLang="ja-JP" sz="1800" dirty="0"/>
                        <a:t> Target</a:t>
                      </a:r>
                      <a:endParaRPr kumimoji="1" lang="ja-JP" altLang="en-US" sz="180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n-US" altLang="ja-JP" sz="1800" dirty="0"/>
                        <a:t>ILD for ILC</a:t>
                      </a:r>
                      <a:endParaRPr kumimoji="1" lang="ja-JP" altLang="en-US" sz="1800"/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n-US" altLang="ja-JP" sz="1800" dirty="0"/>
                        <a:t>Detector for FCC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n-US" altLang="ja-JP" sz="1800" dirty="0"/>
                        <a:t>Magnets for High Intensity Muon source</a:t>
                      </a:r>
                    </a:p>
                    <a:p>
                      <a:endParaRPr kumimoji="1" lang="ja-JP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4658006"/>
                  </a:ext>
                </a:extLst>
              </a:tr>
              <a:tr h="1033329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Al stabilized SC cable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Basic R&amp;D</a:t>
                      </a:r>
                    </a:p>
                    <a:p>
                      <a:r>
                        <a:rPr kumimoji="1" lang="en-US" altLang="ja-JP" sz="1800" dirty="0"/>
                        <a:t>     -Advanced </a:t>
                      </a:r>
                      <a:r>
                        <a:rPr kumimoji="1" lang="en-US" altLang="ja-JP" sz="1800" dirty="0" err="1"/>
                        <a:t>NbTi</a:t>
                      </a:r>
                      <a:endParaRPr kumimoji="1" lang="en-US" altLang="ja-JP" sz="1800" dirty="0"/>
                    </a:p>
                    <a:p>
                      <a:r>
                        <a:rPr kumimoji="1" lang="en-US" altLang="ja-JP" sz="1800" dirty="0"/>
                        <a:t>     -HTS </a:t>
                      </a:r>
                      <a:endParaRPr kumimoji="1" lang="ja-JP" alt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/>
                        <a:t>Production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136204"/>
                  </a:ext>
                </a:extLst>
              </a:tr>
            </a:tbl>
          </a:graphicData>
        </a:graphic>
      </p:graphicFrame>
      <p:sp>
        <p:nvSpPr>
          <p:cNvPr id="11" name="右矢印 10">
            <a:extLst>
              <a:ext uri="{FF2B5EF4-FFF2-40B4-BE49-F238E27FC236}">
                <a16:creationId xmlns:a16="http://schemas.microsoft.com/office/drawing/2014/main" id="{EA2F32CC-0F31-9C41-89DE-DF8EC5D24448}"/>
              </a:ext>
            </a:extLst>
          </p:cNvPr>
          <p:cNvSpPr/>
          <p:nvPr/>
        </p:nvSpPr>
        <p:spPr>
          <a:xfrm>
            <a:off x="4256203" y="5783917"/>
            <a:ext cx="492980" cy="4055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8730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81679EA3-1235-CF48-9EEE-CD638743286B}"/>
              </a:ext>
            </a:extLst>
          </p:cNvPr>
          <p:cNvSpPr txBox="1"/>
          <p:nvPr/>
        </p:nvSpPr>
        <p:spPr>
          <a:xfrm>
            <a:off x="7048800" y="3387802"/>
            <a:ext cx="2016000" cy="15153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endParaRPr kumimoji="1" lang="en-US" altLang="ja-JP" sz="1600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6C86C11-29F5-9045-ABAE-26F302F08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00" y="4975200"/>
            <a:ext cx="1491091" cy="979150"/>
          </a:xfrm>
          <a:prstGeom prst="rect">
            <a:avLst/>
          </a:prstGeom>
        </p:spPr>
      </p:pic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5EC71A2A-1214-B04B-AF03-1FEF300FD1D7}"/>
              </a:ext>
            </a:extLst>
          </p:cNvPr>
          <p:cNvSpPr txBox="1"/>
          <p:nvPr/>
        </p:nvSpPr>
        <p:spPr>
          <a:xfrm>
            <a:off x="57600" y="3298310"/>
            <a:ext cx="1764000" cy="3210490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kumimoji="1" lang="ja-JP" altLang="en-US" sz="160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50DFDB6-E533-5E4A-BF67-C5B3E7219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4" t="17636" r="32363" b="10926"/>
          <a:stretch/>
        </p:blipFill>
        <p:spPr bwMode="auto">
          <a:xfrm>
            <a:off x="76944" y="978160"/>
            <a:ext cx="1391855" cy="139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E5CE-E095-4FB1-B11F-89E1E9300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685" y="0"/>
            <a:ext cx="2980115" cy="400110"/>
          </a:xfr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000" i="1" u="sng" dirty="0"/>
              <a:t>Design technology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F4EA-47CE-4CED-89A5-A9195657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AF3404-94BF-4CAA-84E7-413C22E2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998" y="6512616"/>
            <a:ext cx="6006353" cy="345384"/>
          </a:xfrm>
        </p:spPr>
        <p:txBody>
          <a:bodyPr/>
          <a:lstStyle/>
          <a:p>
            <a:r>
              <a:rPr lang="en-US" sz="1400" dirty="0"/>
              <a:t>Snowmass AF7-Magnets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8999E0D-0A28-1447-98C8-E2BD24BC20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062"/>
          <a:stretch/>
        </p:blipFill>
        <p:spPr>
          <a:xfrm>
            <a:off x="2211464" y="2061591"/>
            <a:ext cx="2278284" cy="147868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7674312-F9E3-DC49-988B-CAF825F9C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040" y="2209791"/>
            <a:ext cx="1934780" cy="1383009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B45D1CC-45B9-5D48-A35C-D6C4AE9451E1}"/>
              </a:ext>
            </a:extLst>
          </p:cNvPr>
          <p:cNvSpPr txBox="1"/>
          <p:nvPr/>
        </p:nvSpPr>
        <p:spPr>
          <a:xfrm>
            <a:off x="2073600" y="3245866"/>
            <a:ext cx="145725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COMET Phase-I</a:t>
            </a:r>
            <a:endParaRPr kumimoji="1" lang="ja-JP" altLang="en-US" sz="16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6E0B8F-C3B0-6240-B2BC-A0B75FF696E6}"/>
              </a:ext>
            </a:extLst>
          </p:cNvPr>
          <p:cNvSpPr txBox="1"/>
          <p:nvPr/>
        </p:nvSpPr>
        <p:spPr>
          <a:xfrm>
            <a:off x="5030800" y="3290151"/>
            <a:ext cx="1508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COMET Phase-II</a:t>
            </a:r>
            <a:endParaRPr kumimoji="1" lang="ja-JP" altLang="en-US" sz="160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E711E42-8122-5C4F-A71C-5358830EAF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567" r="10561"/>
          <a:stretch/>
        </p:blipFill>
        <p:spPr>
          <a:xfrm>
            <a:off x="7351200" y="4941396"/>
            <a:ext cx="1742400" cy="1542204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E65E3E6-0735-8440-9887-C51AEFC00C59}"/>
              </a:ext>
            </a:extLst>
          </p:cNvPr>
          <p:cNvSpPr txBox="1"/>
          <p:nvPr/>
        </p:nvSpPr>
        <p:spPr>
          <a:xfrm>
            <a:off x="7432320" y="6195446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ILD</a:t>
            </a:r>
            <a:endParaRPr kumimoji="1" lang="ja-JP" altLang="en-US" sz="160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AF6C980A-A430-A84E-A48D-5710A2BBC5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2184" y="4121724"/>
            <a:ext cx="2094216" cy="1219158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224DF0F-5F3C-2F4E-AFB6-246C2CDBCE65}"/>
              </a:ext>
            </a:extLst>
          </p:cNvPr>
          <p:cNvSpPr txBox="1">
            <a:spLocks/>
          </p:cNvSpPr>
          <p:nvPr/>
        </p:nvSpPr>
        <p:spPr>
          <a:xfrm>
            <a:off x="2066400" y="3670552"/>
            <a:ext cx="5104800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2000" i="1" u="sng" dirty="0"/>
              <a:t>Advanced Al stabilized SC conductor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D2635668-DE91-0945-94DC-A13362451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441" y="5114392"/>
            <a:ext cx="1143588" cy="85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右矢印 28">
            <a:extLst>
              <a:ext uri="{FF2B5EF4-FFF2-40B4-BE49-F238E27FC236}">
                <a16:creationId xmlns:a16="http://schemas.microsoft.com/office/drawing/2014/main" id="{E0A92E13-72EA-A04E-BCEB-80E7F80E0F62}"/>
              </a:ext>
            </a:extLst>
          </p:cNvPr>
          <p:cNvSpPr/>
          <p:nvPr/>
        </p:nvSpPr>
        <p:spPr>
          <a:xfrm>
            <a:off x="4510000" y="2830831"/>
            <a:ext cx="515600" cy="4978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CFE1AD0-3044-2E45-B1CC-7BD04AFD53AF}"/>
              </a:ext>
            </a:extLst>
          </p:cNvPr>
          <p:cNvSpPr txBox="1"/>
          <p:nvPr/>
        </p:nvSpPr>
        <p:spPr>
          <a:xfrm>
            <a:off x="2219765" y="5958912"/>
            <a:ext cx="15359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COMET CAP(2015)</a:t>
            </a:r>
            <a:endParaRPr kumimoji="1" lang="ja-JP" altLang="en-US" sz="1400"/>
          </a:p>
        </p:txBody>
      </p:sp>
      <p:sp>
        <p:nvSpPr>
          <p:cNvPr id="31" name="右矢印 30">
            <a:extLst>
              <a:ext uri="{FF2B5EF4-FFF2-40B4-BE49-F238E27FC236}">
                <a16:creationId xmlns:a16="http://schemas.microsoft.com/office/drawing/2014/main" id="{285943D4-5BBF-C34E-9E30-3D6C0CDA4CD8}"/>
              </a:ext>
            </a:extLst>
          </p:cNvPr>
          <p:cNvSpPr/>
          <p:nvPr/>
        </p:nvSpPr>
        <p:spPr>
          <a:xfrm>
            <a:off x="3693600" y="5012193"/>
            <a:ext cx="524363" cy="4978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4714402-B5E3-474E-A4F7-E77824521EA1}"/>
              </a:ext>
            </a:extLst>
          </p:cNvPr>
          <p:cNvSpPr txBox="1"/>
          <p:nvPr/>
        </p:nvSpPr>
        <p:spPr>
          <a:xfrm>
            <a:off x="4286383" y="5320312"/>
            <a:ext cx="2366417" cy="3077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R&amp;D of advanced cable for ILC</a:t>
            </a:r>
            <a:endParaRPr kumimoji="1" lang="ja-JP" altLang="en-US" sz="140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28E9779-E23C-4245-A68F-E00DEBE76176}"/>
              </a:ext>
            </a:extLst>
          </p:cNvPr>
          <p:cNvSpPr txBox="1"/>
          <p:nvPr/>
        </p:nvSpPr>
        <p:spPr>
          <a:xfrm>
            <a:off x="7214400" y="3365002"/>
            <a:ext cx="1929600" cy="156966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endParaRPr kumimoji="1" lang="en-US" altLang="ja-JP" sz="1600" dirty="0"/>
          </a:p>
          <a:p>
            <a:pPr marL="285750" indent="-285750">
              <a:buFont typeface="Wingdings" pitchFamily="2" charset="2"/>
              <a:buChar char="p"/>
            </a:pPr>
            <a:r>
              <a:rPr kumimoji="1" lang="en-US" altLang="ja-JP" sz="1600" dirty="0"/>
              <a:t>ILD for ILC</a:t>
            </a:r>
          </a:p>
          <a:p>
            <a:pPr marL="285750" indent="-285750">
              <a:buFont typeface="Wingdings" pitchFamily="2" charset="2"/>
              <a:buChar char="p"/>
            </a:pPr>
            <a:r>
              <a:rPr kumimoji="1" lang="en-US" altLang="ja-JP" sz="1600" dirty="0"/>
              <a:t>Detector for FCC</a:t>
            </a:r>
          </a:p>
          <a:p>
            <a:pPr marL="285750" indent="-285750">
              <a:buFont typeface="Wingdings" pitchFamily="2" charset="2"/>
              <a:buChar char="p"/>
            </a:pPr>
            <a:r>
              <a:rPr kumimoji="1" lang="en-US" altLang="ja-JP" sz="1600" dirty="0"/>
              <a:t>Magnets for High Intensity Muon source</a:t>
            </a: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DF2AA810-B0E4-3748-9825-74FD4B820D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3383" y="-19208"/>
            <a:ext cx="2578153" cy="1956842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C2EF4EC-AD15-1046-B385-A087808E780F}"/>
              </a:ext>
            </a:extLst>
          </p:cNvPr>
          <p:cNvSpPr txBox="1"/>
          <p:nvPr/>
        </p:nvSpPr>
        <p:spPr>
          <a:xfrm>
            <a:off x="7193896" y="91242"/>
            <a:ext cx="1802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err="1"/>
              <a:t>Cryo</a:t>
            </a:r>
            <a:r>
              <a:rPr kumimoji="1" lang="en-US" altLang="ja-JP" sz="1400" dirty="0"/>
              <a:t> </a:t>
            </a:r>
            <a:r>
              <a:rPr kumimoji="1" lang="en-US" altLang="ja-JP" sz="1400" dirty="0" err="1"/>
              <a:t>Sytem</a:t>
            </a:r>
            <a:r>
              <a:rPr kumimoji="1" lang="en-US" altLang="ja-JP" sz="1400" dirty="0"/>
              <a:t> for ILD</a:t>
            </a:r>
            <a:endParaRPr kumimoji="1" lang="ja-JP" altLang="en-US" sz="1400"/>
          </a:p>
        </p:txBody>
      </p:sp>
      <p:pic>
        <p:nvPicPr>
          <p:cNvPr id="39" name="図 38" descr="MagnetOverview.tiff">
            <a:extLst>
              <a:ext uri="{FF2B5EF4-FFF2-40B4-BE49-F238E27FC236}">
                <a16:creationId xmlns:a16="http://schemas.microsoft.com/office/drawing/2014/main" id="{ACE5F420-E78F-7040-ADB4-5EECEAB1A82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074" y="431791"/>
            <a:ext cx="1787311" cy="1484272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4E878E4-6896-A44F-8AA0-A1D8C9AFBC0B}"/>
              </a:ext>
            </a:extLst>
          </p:cNvPr>
          <p:cNvSpPr txBox="1"/>
          <p:nvPr/>
        </p:nvSpPr>
        <p:spPr>
          <a:xfrm>
            <a:off x="871200" y="2288231"/>
            <a:ext cx="719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TOPAZ</a:t>
            </a:r>
            <a:endParaRPr kumimoji="1" lang="ja-JP" altLang="en-US" sz="160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97E5773-BB68-3C4B-8F54-4ACD4AF81559}"/>
              </a:ext>
            </a:extLst>
          </p:cNvPr>
          <p:cNvSpPr txBox="1"/>
          <p:nvPr/>
        </p:nvSpPr>
        <p:spPr>
          <a:xfrm>
            <a:off x="3748160" y="501111"/>
            <a:ext cx="1990240" cy="58477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ja-JP" sz="1600" dirty="0"/>
              <a:t>Precision Mag. Field Design</a:t>
            </a:r>
            <a:endParaRPr kumimoji="1" lang="ja-JP" altLang="en-US" sz="160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961AC37-239D-FD44-86E8-B1167ED377CE}"/>
              </a:ext>
            </a:extLst>
          </p:cNvPr>
          <p:cNvSpPr txBox="1"/>
          <p:nvPr/>
        </p:nvSpPr>
        <p:spPr>
          <a:xfrm>
            <a:off x="3444000" y="1893111"/>
            <a:ext cx="3119120" cy="584775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ja-JP" sz="1600" dirty="0"/>
              <a:t>Mech. design for strong/complicated mag. force</a:t>
            </a:r>
            <a:endParaRPr kumimoji="1" lang="ja-JP" altLang="en-US" sz="160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A255479-91B0-5B41-A640-68DB364EF18E}"/>
              </a:ext>
            </a:extLst>
          </p:cNvPr>
          <p:cNvSpPr txBox="1"/>
          <p:nvPr/>
        </p:nvSpPr>
        <p:spPr>
          <a:xfrm>
            <a:off x="4948961" y="1178511"/>
            <a:ext cx="1757679" cy="584775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ja-JP" sz="1600" dirty="0"/>
              <a:t>Sophisticated </a:t>
            </a:r>
            <a:r>
              <a:rPr kumimoji="1" lang="en-US" altLang="ja-JP" sz="1600" dirty="0" err="1"/>
              <a:t>Cryo</a:t>
            </a:r>
            <a:r>
              <a:rPr kumimoji="1" lang="en-US" altLang="ja-JP" sz="1600" dirty="0"/>
              <a:t> system</a:t>
            </a: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94676E20-6805-1742-8DE9-18C146A622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53" y="5666305"/>
            <a:ext cx="2483647" cy="930058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81563B9-35B3-8845-8259-0D23FFB4D60B}"/>
              </a:ext>
            </a:extLst>
          </p:cNvPr>
          <p:cNvSpPr txBox="1"/>
          <p:nvPr/>
        </p:nvSpPr>
        <p:spPr>
          <a:xfrm>
            <a:off x="4102760" y="6535823"/>
            <a:ext cx="234763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Basic R&amp;D of Al stabilized HTS</a:t>
            </a:r>
            <a:endParaRPr kumimoji="1" lang="ja-JP" altLang="en-US" sz="1400"/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FD61D792-EFFD-6549-AC97-EB5DCF66F0C9}"/>
              </a:ext>
            </a:extLst>
          </p:cNvPr>
          <p:cNvGrpSpPr/>
          <p:nvPr/>
        </p:nvGrpSpPr>
        <p:grpSpPr>
          <a:xfrm rot="2979822">
            <a:off x="7086232" y="2673678"/>
            <a:ext cx="492206" cy="583155"/>
            <a:chOff x="6958321" y="4907280"/>
            <a:chExt cx="580399" cy="497840"/>
          </a:xfrm>
        </p:grpSpPr>
        <p:sp>
          <p:nvSpPr>
            <p:cNvPr id="49" name="右矢印 48">
              <a:extLst>
                <a:ext uri="{FF2B5EF4-FFF2-40B4-BE49-F238E27FC236}">
                  <a16:creationId xmlns:a16="http://schemas.microsoft.com/office/drawing/2014/main" id="{C4D7C4C0-F947-DA46-94B8-0A11B7B9C3AE}"/>
                </a:ext>
              </a:extLst>
            </p:cNvPr>
            <p:cNvSpPr/>
            <p:nvPr/>
          </p:nvSpPr>
          <p:spPr>
            <a:xfrm>
              <a:off x="7294880" y="4907280"/>
              <a:ext cx="243840" cy="49784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D91E1926-816C-B343-B23E-2E98D91C227D}"/>
                </a:ext>
              </a:extLst>
            </p:cNvPr>
            <p:cNvSpPr/>
            <p:nvPr/>
          </p:nvSpPr>
          <p:spPr>
            <a:xfrm>
              <a:off x="7140696" y="5030403"/>
              <a:ext cx="121920" cy="24798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DD982251-6DDB-534A-83F1-6F24C931AD06}"/>
                </a:ext>
              </a:extLst>
            </p:cNvPr>
            <p:cNvSpPr/>
            <p:nvPr/>
          </p:nvSpPr>
          <p:spPr>
            <a:xfrm>
              <a:off x="7033512" y="5031126"/>
              <a:ext cx="82481" cy="24798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86BC5954-623F-D649-8551-B51142724A6A}"/>
                </a:ext>
              </a:extLst>
            </p:cNvPr>
            <p:cNvSpPr/>
            <p:nvPr/>
          </p:nvSpPr>
          <p:spPr>
            <a:xfrm>
              <a:off x="6958321" y="5031848"/>
              <a:ext cx="45719" cy="24798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25A602-127F-B446-BF66-3C9622F4A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0" y="3376800"/>
            <a:ext cx="144000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1DDADBB-32F0-514E-B6C4-D139C2E9D14A}"/>
              </a:ext>
            </a:extLst>
          </p:cNvPr>
          <p:cNvSpPr txBox="1"/>
          <p:nvPr/>
        </p:nvSpPr>
        <p:spPr>
          <a:xfrm>
            <a:off x="1094920" y="4191015"/>
            <a:ext cx="62427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ATLAS</a:t>
            </a:r>
          </a:p>
        </p:txBody>
      </p:sp>
      <p:sp>
        <p:nvSpPr>
          <p:cNvPr id="55" name="右矢印 54">
            <a:extLst>
              <a:ext uri="{FF2B5EF4-FFF2-40B4-BE49-F238E27FC236}">
                <a16:creationId xmlns:a16="http://schemas.microsoft.com/office/drawing/2014/main" id="{7397E06F-96C0-9F4C-B759-73807D4154C3}"/>
              </a:ext>
            </a:extLst>
          </p:cNvPr>
          <p:cNvSpPr/>
          <p:nvPr/>
        </p:nvSpPr>
        <p:spPr>
          <a:xfrm>
            <a:off x="1488752" y="2874793"/>
            <a:ext cx="316674" cy="4978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962D8952-5835-7448-BB70-06CF6C12DF7B}"/>
              </a:ext>
            </a:extLst>
          </p:cNvPr>
          <p:cNvSpPr txBox="1"/>
          <p:nvPr/>
        </p:nvSpPr>
        <p:spPr>
          <a:xfrm>
            <a:off x="129600" y="74291"/>
            <a:ext cx="1226618" cy="95410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TOPAZ</a:t>
            </a:r>
          </a:p>
          <a:p>
            <a:r>
              <a:rPr kumimoji="1" lang="en-US" altLang="ja-JP" sz="1400" dirty="0"/>
              <a:t>VENUS</a:t>
            </a:r>
          </a:p>
          <a:p>
            <a:r>
              <a:rPr kumimoji="1" lang="en-US" altLang="ja-JP" sz="1400" dirty="0"/>
              <a:t>AMY</a:t>
            </a:r>
          </a:p>
          <a:p>
            <a:r>
              <a:rPr kumimoji="1" lang="en-US" altLang="ja-JP" sz="1400" dirty="0"/>
              <a:t>1980's~1990's</a:t>
            </a:r>
          </a:p>
        </p:txBody>
      </p:sp>
      <p:sp>
        <p:nvSpPr>
          <p:cNvPr id="57" name="右矢印 56">
            <a:extLst>
              <a:ext uri="{FF2B5EF4-FFF2-40B4-BE49-F238E27FC236}">
                <a16:creationId xmlns:a16="http://schemas.microsoft.com/office/drawing/2014/main" id="{5241DFC2-92F4-0C4F-B14D-F88E451A57FF}"/>
              </a:ext>
            </a:extLst>
          </p:cNvPr>
          <p:cNvSpPr/>
          <p:nvPr/>
        </p:nvSpPr>
        <p:spPr>
          <a:xfrm rot="5400000">
            <a:off x="395062" y="2475516"/>
            <a:ext cx="480857" cy="497840"/>
          </a:xfrm>
          <a:prstGeom prst="rightArrow">
            <a:avLst>
              <a:gd name="adj1" fmla="val 52238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CA54FBB-AEF4-1741-A907-FD109A95DA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46400" y="4235992"/>
            <a:ext cx="1368000" cy="1026000"/>
          </a:xfrm>
          <a:prstGeom prst="rect">
            <a:avLst/>
          </a:prstGeom>
        </p:spPr>
      </p:pic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51275B16-861B-CC43-A4FE-066D028D9BFF}"/>
              </a:ext>
            </a:extLst>
          </p:cNvPr>
          <p:cNvGrpSpPr/>
          <p:nvPr/>
        </p:nvGrpSpPr>
        <p:grpSpPr>
          <a:xfrm rot="19438315">
            <a:off x="6802914" y="5040472"/>
            <a:ext cx="492206" cy="497840"/>
            <a:chOff x="6958321" y="4907280"/>
            <a:chExt cx="580399" cy="497840"/>
          </a:xfrm>
        </p:grpSpPr>
        <p:sp>
          <p:nvSpPr>
            <p:cNvPr id="60" name="右矢印 59">
              <a:extLst>
                <a:ext uri="{FF2B5EF4-FFF2-40B4-BE49-F238E27FC236}">
                  <a16:creationId xmlns:a16="http://schemas.microsoft.com/office/drawing/2014/main" id="{F19131A0-69CB-F746-9237-66AC21CA3439}"/>
                </a:ext>
              </a:extLst>
            </p:cNvPr>
            <p:cNvSpPr/>
            <p:nvPr/>
          </p:nvSpPr>
          <p:spPr>
            <a:xfrm>
              <a:off x="7294880" y="4907280"/>
              <a:ext cx="243840" cy="49784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5B265E79-BD20-E940-B697-2F9099A172FB}"/>
                </a:ext>
              </a:extLst>
            </p:cNvPr>
            <p:cNvSpPr/>
            <p:nvPr/>
          </p:nvSpPr>
          <p:spPr>
            <a:xfrm>
              <a:off x="7140696" y="5030403"/>
              <a:ext cx="121920" cy="24798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59CA19A9-D679-B248-A834-AB8282A10D89}"/>
                </a:ext>
              </a:extLst>
            </p:cNvPr>
            <p:cNvSpPr/>
            <p:nvPr/>
          </p:nvSpPr>
          <p:spPr>
            <a:xfrm>
              <a:off x="7033512" y="5031126"/>
              <a:ext cx="82481" cy="24798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2ED2171C-F125-7A4E-9C85-DB60FF729368}"/>
                </a:ext>
              </a:extLst>
            </p:cNvPr>
            <p:cNvSpPr/>
            <p:nvPr/>
          </p:nvSpPr>
          <p:spPr>
            <a:xfrm>
              <a:off x="6958321" y="5031848"/>
              <a:ext cx="45719" cy="24798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左中かっこ 6">
            <a:extLst>
              <a:ext uri="{FF2B5EF4-FFF2-40B4-BE49-F238E27FC236}">
                <a16:creationId xmlns:a16="http://schemas.microsoft.com/office/drawing/2014/main" id="{505AF166-B721-444C-8A42-0DE7DD6AE053}"/>
              </a:ext>
            </a:extLst>
          </p:cNvPr>
          <p:cNvSpPr/>
          <p:nvPr/>
        </p:nvSpPr>
        <p:spPr>
          <a:xfrm>
            <a:off x="1850400" y="86400"/>
            <a:ext cx="460800" cy="6559200"/>
          </a:xfrm>
          <a:prstGeom prst="leftBrace">
            <a:avLst>
              <a:gd name="adj1" fmla="val 8333"/>
              <a:gd name="adj2" fmla="val 46415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C57B17A-C5ED-CB49-8AF1-8424970351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1100" y="4284000"/>
            <a:ext cx="456900" cy="632631"/>
          </a:xfrm>
          <a:prstGeom prst="rect">
            <a:avLst/>
          </a:prstGeom>
        </p:spPr>
      </p:pic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0C68E1CE-F134-DA4D-B68E-903C004795EF}"/>
              </a:ext>
            </a:extLst>
          </p:cNvPr>
          <p:cNvSpPr txBox="1"/>
          <p:nvPr/>
        </p:nvSpPr>
        <p:spPr>
          <a:xfrm>
            <a:off x="80400" y="2991600"/>
            <a:ext cx="1074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LHC ~2000's</a:t>
            </a:r>
            <a:endParaRPr kumimoji="1" lang="ja-JP" altLang="en-US" sz="1400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082C1BE4-2BD2-454D-A8A6-17C41862DE93}"/>
              </a:ext>
            </a:extLst>
          </p:cNvPr>
          <p:cNvSpPr txBox="1"/>
          <p:nvPr/>
        </p:nvSpPr>
        <p:spPr>
          <a:xfrm>
            <a:off x="687000" y="4536600"/>
            <a:ext cx="110479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-Ni-doped Al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EB0ED4D-F7C3-934A-B263-E84981D83B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900" y="5942667"/>
            <a:ext cx="748900" cy="376332"/>
          </a:xfrm>
          <a:prstGeom prst="rect">
            <a:avLst/>
          </a:prstGeom>
        </p:spPr>
      </p:pic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8422AC33-B60B-784A-870E-81AC9534C8AE}"/>
              </a:ext>
            </a:extLst>
          </p:cNvPr>
          <p:cNvSpPr txBox="1"/>
          <p:nvPr/>
        </p:nvSpPr>
        <p:spPr>
          <a:xfrm>
            <a:off x="903000" y="6019800"/>
            <a:ext cx="10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-Hybrid stabilizer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59F7F199-C6F9-F845-9442-812DF5B77F37}"/>
              </a:ext>
            </a:extLst>
          </p:cNvPr>
          <p:cNvSpPr txBox="1"/>
          <p:nvPr/>
        </p:nvSpPr>
        <p:spPr>
          <a:xfrm>
            <a:off x="1176000" y="5701200"/>
            <a:ext cx="51648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CMS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259C1F5-0EA3-A740-BF8D-FEAB0A54BA96}"/>
              </a:ext>
            </a:extLst>
          </p:cNvPr>
          <p:cNvSpPr txBox="1"/>
          <p:nvPr/>
        </p:nvSpPr>
        <p:spPr>
          <a:xfrm>
            <a:off x="7027200" y="3348000"/>
            <a:ext cx="1733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- Ultimate target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2517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Ultra-thin A15 </a:t>
            </a:r>
            <a:r>
              <a:rPr lang="en-US" altLang="ja-JP" dirty="0"/>
              <a:t>SC </a:t>
            </a:r>
            <a:r>
              <a:rPr lang="en-US" dirty="0"/>
              <a:t>wires for future accelerators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E5CE-E095-4FB1-B11F-89E1E9300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5138"/>
            <a:ext cx="8470374" cy="2763834"/>
          </a:xfrm>
        </p:spPr>
        <p:txBody>
          <a:bodyPr wrap="square">
            <a:spAutoFit/>
          </a:bodyPr>
          <a:lstStyle/>
          <a:p>
            <a:r>
              <a:rPr lang="en-US" dirty="0"/>
              <a:t>Hitoshi KITAGUCHI and Akihiro KIKUCHI </a:t>
            </a:r>
            <a:br>
              <a:rPr lang="en-US" dirty="0"/>
            </a:br>
            <a:r>
              <a:rPr lang="en-US" dirty="0"/>
              <a:t>(</a:t>
            </a:r>
            <a:r>
              <a:rPr lang="en-US" altLang="ja-JP" dirty="0"/>
              <a:t>National Institute for Materials Science, Japan</a:t>
            </a:r>
            <a:r>
              <a:rPr lang="en-US" dirty="0"/>
              <a:t>)</a:t>
            </a:r>
          </a:p>
          <a:p>
            <a:pPr lvl="0"/>
            <a:r>
              <a:rPr lang="en-US" dirty="0"/>
              <a:t>Technical Highlights:</a:t>
            </a:r>
            <a:br>
              <a:rPr lang="en-US" dirty="0"/>
            </a:br>
            <a:r>
              <a:rPr lang="en-US" dirty="0"/>
              <a:t>0.03-0.05mm</a:t>
            </a:r>
            <a:r>
              <a:rPr lang="en-US" baseline="30000" dirty="0"/>
              <a:t>dia</a:t>
            </a:r>
            <a:r>
              <a:rPr lang="en-US" dirty="0"/>
              <a:t> ultra-thin A15 SC (Nb</a:t>
            </a:r>
            <a:r>
              <a:rPr lang="en-US" baseline="-25000" dirty="0"/>
              <a:t>3</a:t>
            </a:r>
            <a:r>
              <a:rPr lang="en-US" dirty="0"/>
              <a:t>Al, Nb</a:t>
            </a:r>
            <a:r>
              <a:rPr lang="en-US" baseline="-25000" dirty="0"/>
              <a:t>3</a:t>
            </a:r>
            <a:r>
              <a:rPr lang="en-US" dirty="0"/>
              <a:t>Sn) wires</a:t>
            </a:r>
            <a:br>
              <a:rPr lang="en-US" dirty="0"/>
            </a:br>
            <a:r>
              <a:rPr lang="en-US" dirty="0"/>
              <a:t>  →	“React and Wind (R&amp;W)” coil fabrication</a:t>
            </a:r>
            <a:br>
              <a:rPr lang="en-US" dirty="0"/>
            </a:br>
            <a:r>
              <a:rPr lang="en-US" dirty="0"/>
              <a:t>		Higher flexibility in cable design &amp; tuning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F4EA-47CE-4CED-89A5-A9195657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AF3404-94BF-4CAA-84E7-413C22E2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518" y="6343825"/>
            <a:ext cx="6006353" cy="345384"/>
          </a:xfrm>
        </p:spPr>
        <p:txBody>
          <a:bodyPr/>
          <a:lstStyle/>
          <a:p>
            <a:r>
              <a:rPr lang="en-US" sz="1400" dirty="0"/>
              <a:t>Snowmass AF7-Magnets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E9ABAA8-9908-4C73-883F-D2FF5BF7A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97" y="3870013"/>
            <a:ext cx="4532376" cy="255422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ED8A798-C9F3-444B-8723-3EEFF3E5D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9" y="4250952"/>
            <a:ext cx="4179238" cy="209575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40AEDAE-CE06-4B65-A9DC-645F4CB7065E}"/>
              </a:ext>
            </a:extLst>
          </p:cNvPr>
          <p:cNvSpPr txBox="1">
            <a:spLocks/>
          </p:cNvSpPr>
          <p:nvPr/>
        </p:nvSpPr>
        <p:spPr>
          <a:xfrm>
            <a:off x="282932" y="3870013"/>
            <a:ext cx="4163576" cy="46166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i="1" dirty="0"/>
              <a:t>Example: 0.03mm</a:t>
            </a:r>
            <a:r>
              <a:rPr lang="en-US" altLang="ja-JP" sz="2400" b="1" i="1" baseline="30000" dirty="0"/>
              <a:t>dia</a:t>
            </a:r>
            <a:r>
              <a:rPr lang="en-US" altLang="ja-JP" sz="2400" b="1" i="1" dirty="0"/>
              <a:t> Nb</a:t>
            </a:r>
            <a:r>
              <a:rPr lang="en-US" altLang="ja-JP" sz="2400" b="1" i="1" baseline="-25000" dirty="0"/>
              <a:t>3</a:t>
            </a:r>
            <a:r>
              <a:rPr lang="en-US" altLang="ja-JP" sz="2400" b="1" i="1" dirty="0"/>
              <a:t>Al wire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3809228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D8E628-70C4-4CEA-980D-5B5F1A4CF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0A82730-EB59-4F52-81C0-023149121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Snowmass AF7-Magnets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EC60D7-1DF8-4199-A030-7174C7CE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71542AE-399C-4238-96F9-829DD7A92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94" y="376684"/>
            <a:ext cx="8769409" cy="523220"/>
          </a:xfrm>
        </p:spPr>
        <p:txBody>
          <a:bodyPr wrap="square">
            <a:spAutoFit/>
          </a:bodyPr>
          <a:lstStyle/>
          <a:p>
            <a:pPr lvl="0"/>
            <a:r>
              <a:rPr lang="en-US" dirty="0"/>
              <a:t>Rutherford cable for R&amp;W magnets</a:t>
            </a:r>
            <a:r>
              <a:rPr lang="ja-JP" altLang="en-US" dirty="0"/>
              <a:t> </a:t>
            </a:r>
            <a:r>
              <a:rPr lang="en-US" altLang="ja-JP" dirty="0"/>
              <a:t>(under</a:t>
            </a:r>
            <a:r>
              <a:rPr lang="ja-JP" altLang="en-US" dirty="0"/>
              <a:t> </a:t>
            </a:r>
            <a:r>
              <a:rPr lang="en-US" altLang="ja-JP" dirty="0"/>
              <a:t>development)</a:t>
            </a:r>
            <a:endParaRPr 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F4813FF-D747-409F-9A81-8AF1E650E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37935" y="4146725"/>
            <a:ext cx="1742350" cy="176217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2FA24DB-8D74-42BD-A0A2-BF166E906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101" y="2896982"/>
            <a:ext cx="973812" cy="99184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4075186-0B02-4BAC-8570-C2130666F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496" y="2525317"/>
            <a:ext cx="853674" cy="92422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EC6B13E-3DDB-400F-BE5C-E833E39E9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517" y="4209898"/>
            <a:ext cx="5175451" cy="173946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1CC866C-0182-4D46-9CAC-71C3E9D4CB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12" r="4306" b="2219"/>
          <a:stretch/>
        </p:blipFill>
        <p:spPr>
          <a:xfrm>
            <a:off x="3784479" y="1510353"/>
            <a:ext cx="853675" cy="849591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7C6DED1-48D7-4841-94A1-6DE1A6D06753}"/>
              </a:ext>
            </a:extLst>
          </p:cNvPr>
          <p:cNvSpPr txBox="1"/>
          <p:nvPr/>
        </p:nvSpPr>
        <p:spPr>
          <a:xfrm>
            <a:off x="1276177" y="1110320"/>
            <a:ext cx="2629246" cy="461665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Ultra-thin SC strand</a:t>
            </a:r>
            <a:endParaRPr lang="ja-JP" altLang="en-US" sz="2400" dirty="0"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8711117-883D-4CAD-BF78-38E5FEC0B58C}"/>
              </a:ext>
            </a:extLst>
          </p:cNvPr>
          <p:cNvSpPr txBox="1"/>
          <p:nvPr/>
        </p:nvSpPr>
        <p:spPr>
          <a:xfrm>
            <a:off x="6318749" y="2030250"/>
            <a:ext cx="1427891" cy="461665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r>
              <a:rPr lang="en-US" altLang="ja-JP" sz="2400" baseline="3000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st</a:t>
            </a:r>
            <a:r>
              <a:rPr lang="en-US" altLang="ja-JP" sz="240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 bundle</a:t>
            </a:r>
            <a:endParaRPr lang="ja-JP" altLang="en-US" sz="2400" dirty="0"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3C9FEF6-6851-4BB1-BBB0-8DC8D61443E1}"/>
              </a:ext>
            </a:extLst>
          </p:cNvPr>
          <p:cNvSpPr txBox="1"/>
          <p:nvPr/>
        </p:nvSpPr>
        <p:spPr>
          <a:xfrm>
            <a:off x="2009136" y="2426973"/>
            <a:ext cx="1495922" cy="461665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en-US" altLang="ja-JP" sz="2400" baseline="3000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nd</a:t>
            </a:r>
            <a:r>
              <a:rPr lang="en-US" altLang="ja-JP" sz="240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 bundle</a:t>
            </a:r>
            <a:endParaRPr lang="ja-JP" altLang="en-US" sz="2400" dirty="0"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8E3F622-7D53-4543-AE31-4FCBA640EBD2}"/>
              </a:ext>
            </a:extLst>
          </p:cNvPr>
          <p:cNvSpPr txBox="1"/>
          <p:nvPr/>
        </p:nvSpPr>
        <p:spPr>
          <a:xfrm>
            <a:off x="1810512" y="5940529"/>
            <a:ext cx="6651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ea typeface="メイリオ" panose="020B0604030504040204" pitchFamily="50" charset="-128"/>
                <a:cs typeface="メイリオ" panose="020B0604030504040204" pitchFamily="50" charset="-128"/>
              </a:rPr>
              <a:t>Successful feasibility study for cabling by using 0.05mm</a:t>
            </a:r>
            <a:r>
              <a:rPr lang="en-US" altLang="ja-JP" sz="1600" baseline="30000" dirty="0">
                <a:ea typeface="メイリオ" panose="020B0604030504040204" pitchFamily="50" charset="-128"/>
                <a:cs typeface="メイリオ" panose="020B0604030504040204" pitchFamily="50" charset="-128"/>
              </a:rPr>
              <a:t>dia</a:t>
            </a:r>
            <a:r>
              <a:rPr lang="ja-JP" altLang="en-US" sz="1600" dirty="0"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  <a:cs typeface="メイリオ" panose="020B0604030504040204" pitchFamily="50" charset="-128"/>
              </a:rPr>
              <a:t>pure copper strands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BED05A6-378B-4035-A72F-5C1B06BD9A1D}"/>
              </a:ext>
            </a:extLst>
          </p:cNvPr>
          <p:cNvSpPr txBox="1"/>
          <p:nvPr/>
        </p:nvSpPr>
        <p:spPr>
          <a:xfrm>
            <a:off x="6671675" y="2491915"/>
            <a:ext cx="236257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37 ultra-thin strands </a:t>
            </a:r>
            <a:endParaRPr lang="ja-JP" altLang="en-US" sz="20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E7F63BC-CE41-4ED3-8300-A8D0EED5AD0F}"/>
              </a:ext>
            </a:extLst>
          </p:cNvPr>
          <p:cNvSpPr txBox="1"/>
          <p:nvPr/>
        </p:nvSpPr>
        <p:spPr>
          <a:xfrm>
            <a:off x="281712" y="2879749"/>
            <a:ext cx="314964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37x7(259) ultra-thin strands </a:t>
            </a:r>
            <a:endParaRPr lang="ja-JP" altLang="en-US" sz="200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19A777D-A803-4FD7-A60C-963517265DAA}"/>
              </a:ext>
            </a:extLst>
          </p:cNvPr>
          <p:cNvSpPr txBox="1"/>
          <p:nvPr/>
        </p:nvSpPr>
        <p:spPr>
          <a:xfrm>
            <a:off x="4543825" y="3671247"/>
            <a:ext cx="3917739" cy="461665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Final flexible Rutherford cable</a:t>
            </a:r>
            <a:endParaRPr lang="ja-JP" altLang="en-US" sz="2400" dirty="0"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1ABAAE92-24D1-4EA2-8EB8-A55E3C8D7786}"/>
              </a:ext>
            </a:extLst>
          </p:cNvPr>
          <p:cNvCxnSpPr>
            <a:cxnSpLocks/>
          </p:cNvCxnSpPr>
          <p:nvPr/>
        </p:nvCxnSpPr>
        <p:spPr>
          <a:xfrm flipV="1">
            <a:off x="3985501" y="2525317"/>
            <a:ext cx="2333248" cy="568353"/>
          </a:xfrm>
          <a:prstGeom prst="line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CAD80F19-E635-45E2-BF92-74D4D2EDB3F4}"/>
              </a:ext>
            </a:extLst>
          </p:cNvPr>
          <p:cNvCxnSpPr>
            <a:cxnSpLocks/>
          </p:cNvCxnSpPr>
          <p:nvPr/>
        </p:nvCxnSpPr>
        <p:spPr>
          <a:xfrm flipV="1">
            <a:off x="4038600" y="3392905"/>
            <a:ext cx="2302042" cy="15191"/>
          </a:xfrm>
          <a:prstGeom prst="line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BF21395E-9411-44B4-8977-2FE971220F1D}"/>
              </a:ext>
            </a:extLst>
          </p:cNvPr>
          <p:cNvCxnSpPr>
            <a:cxnSpLocks/>
          </p:cNvCxnSpPr>
          <p:nvPr/>
        </p:nvCxnSpPr>
        <p:spPr>
          <a:xfrm>
            <a:off x="4391526" y="1564105"/>
            <a:ext cx="1624263" cy="1215190"/>
          </a:xfrm>
          <a:prstGeom prst="line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025FF3B2-DA01-42D9-B195-338BDC865C00}"/>
              </a:ext>
            </a:extLst>
          </p:cNvPr>
          <p:cNvCxnSpPr>
            <a:cxnSpLocks/>
          </p:cNvCxnSpPr>
          <p:nvPr/>
        </p:nvCxnSpPr>
        <p:spPr>
          <a:xfrm>
            <a:off x="4038600" y="2318084"/>
            <a:ext cx="1953126" cy="545432"/>
          </a:xfrm>
          <a:prstGeom prst="line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494AD0C2-B3AB-4A63-80C6-227EB5E536D6}"/>
              </a:ext>
            </a:extLst>
          </p:cNvPr>
          <p:cNvCxnSpPr>
            <a:cxnSpLocks/>
          </p:cNvCxnSpPr>
          <p:nvPr/>
        </p:nvCxnSpPr>
        <p:spPr>
          <a:xfrm>
            <a:off x="3210101" y="3548219"/>
            <a:ext cx="0" cy="1168394"/>
          </a:xfrm>
          <a:prstGeom prst="line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9C3DD6A4-1F73-4ABF-89DD-2C08CE9C3930}"/>
              </a:ext>
            </a:extLst>
          </p:cNvPr>
          <p:cNvCxnSpPr>
            <a:cxnSpLocks/>
          </p:cNvCxnSpPr>
          <p:nvPr/>
        </p:nvCxnSpPr>
        <p:spPr>
          <a:xfrm flipH="1">
            <a:off x="3950868" y="3345230"/>
            <a:ext cx="165667" cy="1371383"/>
          </a:xfrm>
          <a:prstGeom prst="line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621DCE11-288B-4A2A-9C5C-06A7858E6C15}"/>
              </a:ext>
            </a:extLst>
          </p:cNvPr>
          <p:cNvSpPr txBox="1"/>
          <p:nvPr/>
        </p:nvSpPr>
        <p:spPr>
          <a:xfrm>
            <a:off x="944994" y="3247990"/>
            <a:ext cx="20990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i="1" dirty="0"/>
              <a:t>(E</a:t>
            </a:r>
            <a:r>
              <a:rPr lang="ja-JP" altLang="en-US" sz="1600" i="1" dirty="0"/>
              <a:t>quivalent </a:t>
            </a:r>
            <a:r>
              <a:rPr lang="en-US" altLang="ja-JP" sz="1600" i="1" dirty="0"/>
              <a:t>to 1 </a:t>
            </a:r>
            <a:r>
              <a:rPr lang="en-US" altLang="ja-JP" sz="1600" i="1" dirty="0" err="1"/>
              <a:t>mm</a:t>
            </a:r>
            <a:r>
              <a:rPr lang="en-US" altLang="ja-JP" sz="1600" i="1" baseline="30000" dirty="0" err="1"/>
              <a:t>dia</a:t>
            </a:r>
            <a:r>
              <a:rPr lang="en-US" altLang="ja-JP" sz="1600" i="1" dirty="0"/>
              <a:t> monolith strand)</a:t>
            </a:r>
            <a:endParaRPr lang="ja-JP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694333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455078" y="5080889"/>
            <a:ext cx="8097149" cy="1211983"/>
          </a:xfrm>
          <a:prstGeom prst="roundRect">
            <a:avLst>
              <a:gd name="adj" fmla="val 130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 algn="just">
              <a:lnSpc>
                <a:spcPts val="2475"/>
              </a:lnSpc>
              <a:buClr>
                <a:srgbClr val="0000FF"/>
              </a:buClr>
              <a:buSzPct val="85000"/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altLang="zh-CN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b="1" i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(55 K),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Ultra-high </a:t>
            </a:r>
            <a:r>
              <a:rPr lang="en-US" altLang="zh-CN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b="1" i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(150 T) and High </a:t>
            </a:r>
            <a:r>
              <a:rPr lang="en-US" altLang="zh-CN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b="1" i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75" indent="-257175" algn="just">
              <a:lnSpc>
                <a:spcPts val="2475"/>
              </a:lnSpc>
              <a:buClr>
                <a:srgbClr val="0000FF"/>
              </a:buClr>
              <a:buSzPct val="85000"/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anisotropy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e.g., 1~2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122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and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n-value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75" indent="-257175" algn="just">
              <a:lnSpc>
                <a:spcPts val="2475"/>
              </a:lnSpc>
              <a:buClr>
                <a:srgbClr val="0000FF"/>
              </a:buClr>
              <a:buSzPct val="85000"/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 fabrication process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good Mechanical properties.</a:t>
            </a:r>
          </a:p>
          <a:p>
            <a:pPr marL="257175" indent="-257175" algn="just">
              <a:lnSpc>
                <a:spcPts val="2475"/>
              </a:lnSpc>
              <a:buClr>
                <a:srgbClr val="0000FF"/>
              </a:buClr>
              <a:buSzPct val="85000"/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oxygen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 required, 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cheap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metal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sheath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material can be used.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1361" y="2246746"/>
            <a:ext cx="2232923" cy="216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7530144" y="2581643"/>
            <a:ext cx="1201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itchFamily="18" charset="0"/>
                <a:cs typeface="Times New Roman" pitchFamily="18" charset="0"/>
              </a:rPr>
              <a:t>20 K, </a:t>
            </a:r>
            <a:r>
              <a:rPr lang="en-US" altLang="zh-CN" sz="1200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1200" b="1" baseline="-25000" dirty="0">
                <a:latin typeface="Times New Roman" pitchFamily="18" charset="0"/>
                <a:cs typeface="Times New Roman" pitchFamily="18" charset="0"/>
              </a:rPr>
              <a:t>c2</a:t>
            </a:r>
            <a:r>
              <a:rPr lang="en-US" altLang="zh-CN" sz="1200" b="1" dirty="0">
                <a:latin typeface="Times New Roman" pitchFamily="18" charset="0"/>
                <a:cs typeface="Times New Roman" pitchFamily="18" charset="0"/>
              </a:rPr>
              <a:t> ~70 T</a:t>
            </a:r>
          </a:p>
        </p:txBody>
      </p:sp>
      <p:sp>
        <p:nvSpPr>
          <p:cNvPr id="5" name="右箭头 4"/>
          <p:cNvSpPr/>
          <p:nvPr/>
        </p:nvSpPr>
        <p:spPr>
          <a:xfrm rot="12066183">
            <a:off x="7202489" y="2619782"/>
            <a:ext cx="324036" cy="8449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6551709" y="4429607"/>
            <a:ext cx="23336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050" dirty="0" err="1">
                <a:latin typeface="Times New Roman" pitchFamily="18" charset="0"/>
                <a:cs typeface="Times New Roman" pitchFamily="18" charset="0"/>
              </a:rPr>
              <a:t>Gurevich</a:t>
            </a:r>
            <a:r>
              <a:rPr lang="en-US" altLang="zh-CN" sz="10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1050" b="1" i="1" dirty="0">
                <a:latin typeface="Times New Roman" pitchFamily="18" charset="0"/>
                <a:cs typeface="Times New Roman" pitchFamily="18" charset="0"/>
              </a:rPr>
              <a:t>Nature Mater.</a:t>
            </a:r>
            <a:r>
              <a:rPr lang="en-US" altLang="zh-CN" sz="10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50" dirty="0">
                <a:latin typeface="Times New Roman" pitchFamily="18" charset="0"/>
                <a:cs typeface="Times New Roman" pitchFamily="18" charset="0"/>
              </a:rPr>
              <a:t>10 (2011) 255</a:t>
            </a:r>
            <a:endParaRPr lang="zh-CN" altLang="en-US" sz="105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110" y="2286436"/>
            <a:ext cx="3281134" cy="197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矩形 7"/>
          <p:cNvSpPr>
            <a:spLocks noChangeArrowheads="1"/>
          </p:cNvSpPr>
          <p:nvPr/>
        </p:nvSpPr>
        <p:spPr bwMode="auto">
          <a:xfrm>
            <a:off x="3579049" y="4314738"/>
            <a:ext cx="243482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1500"/>
              </a:lnSpc>
            </a:pPr>
            <a:r>
              <a:rPr lang="fr-FR" altLang="zh-CN" sz="1050" dirty="0">
                <a:latin typeface="Times New Roman" pitchFamily="18" charset="0"/>
                <a:cs typeface="Times New Roman" pitchFamily="18" charset="0"/>
              </a:rPr>
              <a:t>Putti et al. </a:t>
            </a:r>
            <a:r>
              <a:rPr lang="fr-FR" altLang="zh-CN" sz="1050" b="1" i="1" dirty="0">
                <a:latin typeface="Times New Roman" pitchFamily="18" charset="0"/>
                <a:cs typeface="Times New Roman" pitchFamily="18" charset="0"/>
              </a:rPr>
              <a:t>SuST</a:t>
            </a:r>
            <a:r>
              <a:rPr lang="fr-FR" altLang="zh-CN" sz="1050" dirty="0">
                <a:latin typeface="Times New Roman" pitchFamily="18" charset="0"/>
                <a:cs typeface="Times New Roman" pitchFamily="18" charset="0"/>
              </a:rPr>
              <a:t> 23 (2010) 034003</a:t>
            </a:r>
            <a:endParaRPr lang="zh-CN" altLang="en-US" sz="10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75F27D12-88BB-42FD-A767-A4C6B2816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327" y="2487142"/>
            <a:ext cx="13773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1350" b="1" kern="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Iron-based </a:t>
            </a:r>
          </a:p>
          <a:p>
            <a:pPr algn="ctr" eaLnBrk="1" hangingPunct="1">
              <a:defRPr/>
            </a:pPr>
            <a:r>
              <a:rPr lang="en-US" altLang="zh-CN" sz="1350" b="1" kern="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Superconductor</a:t>
            </a:r>
          </a:p>
          <a:p>
            <a:pPr algn="ctr" eaLnBrk="1" hangingPunct="1">
              <a:defRPr/>
            </a:pPr>
            <a:r>
              <a:rPr lang="en-US" altLang="zh-CN" sz="1350" b="1" kern="0" dirty="0">
                <a:solidFill>
                  <a:prstClr val="black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(Tc </a:t>
            </a:r>
            <a:r>
              <a:rPr lang="en-US" altLang="zh-CN" sz="1350" b="1" kern="0" dirty="0">
                <a:solidFill>
                  <a:prstClr val="black"/>
                </a:solidFill>
                <a:latin typeface="Microsoft YaHei" charset="-122"/>
                <a:ea typeface="Microsoft YaHei" charset="-122"/>
                <a:cs typeface="Times New Roman" pitchFamily="18" charset="0"/>
              </a:rPr>
              <a:t>=</a:t>
            </a:r>
            <a:r>
              <a:rPr lang="zh-CN" altLang="en-US" sz="1350" b="1" kern="0" dirty="0">
                <a:solidFill>
                  <a:prstClr val="black"/>
                </a:solidFill>
                <a:latin typeface="Microsoft YaHei" charset="-122"/>
                <a:ea typeface="Microsoft YaHei" charset="-122"/>
                <a:cs typeface="Times New Roman" pitchFamily="18" charset="0"/>
              </a:rPr>
              <a:t> </a:t>
            </a:r>
            <a:r>
              <a:rPr lang="en-US" altLang="zh-CN" sz="1350" b="1" kern="0" dirty="0">
                <a:solidFill>
                  <a:prstClr val="black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55K)</a:t>
            </a:r>
          </a:p>
          <a:p>
            <a:pPr algn="ctr" eaLnBrk="1" hangingPunct="1">
              <a:defRPr/>
            </a:pPr>
            <a:r>
              <a:rPr lang="en-US" altLang="zh-CN" sz="1350" b="1" kern="0" dirty="0">
                <a:solidFill>
                  <a:prstClr val="black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2008</a:t>
            </a:r>
            <a:endParaRPr lang="zh-CN" altLang="en-US" sz="1350" b="1" kern="0" dirty="0">
              <a:solidFill>
                <a:prstClr val="black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35" name="Picture 2" descr="http://highscope.ch.ntu.edu.tw/wordpress/wp-content/uploads/2013/10/2012-hosono.jpg">
            <a:extLst>
              <a:ext uri="{FF2B5EF4-FFF2-40B4-BE49-F238E27FC236}">
                <a16:creationId xmlns:a16="http://schemas.microsoft.com/office/drawing/2014/main" id="{E1657905-717D-48A6-8D61-734627059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9" y="2489964"/>
            <a:ext cx="1072727" cy="149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右箭头 46">
            <a:extLst>
              <a:ext uri="{FF2B5EF4-FFF2-40B4-BE49-F238E27FC236}">
                <a16:creationId xmlns:a16="http://schemas.microsoft.com/office/drawing/2014/main" id="{788365F5-0731-41F2-836B-176E61354C5C}"/>
              </a:ext>
            </a:extLst>
          </p:cNvPr>
          <p:cNvSpPr/>
          <p:nvPr/>
        </p:nvSpPr>
        <p:spPr>
          <a:xfrm>
            <a:off x="1800331" y="3535225"/>
            <a:ext cx="395131" cy="399892"/>
          </a:xfrm>
          <a:prstGeom prst="rightArrow">
            <a:avLst/>
          </a:prstGeom>
          <a:solidFill>
            <a:srgbClr val="00FFCC"/>
          </a:solidFill>
          <a:ln w="25400" cap="flat" cmpd="sng" algn="ctr">
            <a:solidFill>
              <a:srgbClr val="00E4A8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zh-CN" altLang="en-US" sz="1350" kern="0" dirty="0">
              <a:solidFill>
                <a:srgbClr val="FFFFFF"/>
              </a:solidFill>
              <a:latin typeface="Tahoma"/>
              <a:ea typeface="宋体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82E26AD-9769-4DE1-96D7-25FD11CD787D}"/>
              </a:ext>
            </a:extLst>
          </p:cNvPr>
          <p:cNvSpPr txBox="1"/>
          <p:nvPr/>
        </p:nvSpPr>
        <p:spPr>
          <a:xfrm>
            <a:off x="502636" y="4584683"/>
            <a:ext cx="238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Advantages of IBS: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标题 1"/>
          <p:cNvSpPr txBox="1">
            <a:spLocks/>
          </p:cNvSpPr>
          <p:nvPr/>
        </p:nvSpPr>
        <p:spPr>
          <a:xfrm>
            <a:off x="1991" y="452929"/>
            <a:ext cx="9144000" cy="6477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/>
              <a:t>IBS Wires Toward High-Field Applications</a:t>
            </a:r>
          </a:p>
          <a:p>
            <a:br>
              <a:rPr lang="en-US" altLang="zh-CN" sz="2700" b="1" dirty="0"/>
            </a:br>
            <a:r>
              <a:rPr lang="en-US" altLang="zh-CN" sz="1800" dirty="0" err="1"/>
              <a:t>Qingjin</a:t>
            </a:r>
            <a:r>
              <a:rPr lang="en-US" altLang="zh-CN" sz="1800" dirty="0"/>
              <a:t> Xu (IHEP-CAS) and </a:t>
            </a:r>
            <a:r>
              <a:rPr lang="en-US" altLang="zh-CN" sz="1800" dirty="0" err="1"/>
              <a:t>Yanwei</a:t>
            </a:r>
            <a:r>
              <a:rPr lang="en-US" altLang="zh-CN" sz="1800" dirty="0"/>
              <a:t> Ma (IEE-CAS)</a:t>
            </a:r>
            <a:endParaRPr lang="zh-CN" altLang="en-US" sz="1800" dirty="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84" y="363007"/>
            <a:ext cx="1127048" cy="677999"/>
          </a:xfrm>
          <a:prstGeom prst="rect">
            <a:avLst/>
          </a:prstGeom>
        </p:spPr>
      </p:pic>
      <p:pic>
        <p:nvPicPr>
          <p:cNvPr id="24" name="Picture 2" descr="https://gss1.bdstatic.com/-vo3dSag_xI4khGkpoWK1HF6hhy/baike/w%3D268%3Bg%3D0/sign=9baf3e864ded2e73fce9812abf3ac6b6/f11f3a292df5e0fe34f058035b6034a85fdf72cc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7227" y="393277"/>
            <a:ext cx="735082" cy="6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4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 txBox="1">
            <a:spLocks/>
          </p:cNvSpPr>
          <p:nvPr/>
        </p:nvSpPr>
        <p:spPr>
          <a:xfrm>
            <a:off x="1991" y="202600"/>
            <a:ext cx="9144000" cy="1008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/>
              <a:t>Latest Progress on PIT-IBS wires</a:t>
            </a:r>
            <a:br>
              <a:rPr lang="en-US" altLang="zh-CN" sz="2700" b="1" dirty="0"/>
            </a:br>
            <a:r>
              <a:rPr lang="en-US" altLang="zh-CN" sz="1800" dirty="0"/>
              <a:t>Qingjin Xu (IHEP-CAS) and </a:t>
            </a:r>
            <a:r>
              <a:rPr lang="en-US" altLang="zh-CN" sz="1800" dirty="0" err="1"/>
              <a:t>Yanwei</a:t>
            </a:r>
            <a:r>
              <a:rPr lang="en-US" altLang="zh-CN" sz="1800" dirty="0"/>
              <a:t> Ma (IEE-CAS)</a:t>
            </a:r>
            <a:endParaRPr lang="zh-CN" altLang="en-US" sz="1800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84" y="363007"/>
            <a:ext cx="1127048" cy="677999"/>
          </a:xfrm>
          <a:prstGeom prst="rect">
            <a:avLst/>
          </a:prstGeom>
        </p:spPr>
      </p:pic>
      <p:pic>
        <p:nvPicPr>
          <p:cNvPr id="25" name="Picture 2" descr="https://gss1.bdstatic.com/-vo3dSag_xI4khGkpoWK1HF6hhy/baike/w%3D268%3Bg%3D0/sign=9baf3e864ded2e73fce9812abf3ac6b6/f11f3a292df5e0fe34f058035b6034a85fdf72c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7227" y="393277"/>
            <a:ext cx="735082" cy="6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84EDD993-961C-4E6B-87A1-4FF56841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CD8CAAE1-3B82-4F5C-9554-5472E1E56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26</a:t>
            </a:fld>
            <a:endParaRPr lang="en-US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BA5C6668-8275-424C-8797-81FAE9465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518" y="6343825"/>
            <a:ext cx="6006353" cy="345384"/>
          </a:xfrm>
        </p:spPr>
        <p:txBody>
          <a:bodyPr/>
          <a:lstStyle/>
          <a:p>
            <a:r>
              <a:rPr lang="en-US" sz="1400" dirty="0"/>
              <a:t>Snowmass AF7-Magnets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548944-C20F-4803-B25F-51214519F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2" y="1477429"/>
            <a:ext cx="9006070" cy="443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67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Development  of Superconducting Magnets for Future Accelerators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E5CE-E095-4FB1-B11F-89E1E9300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6514"/>
            <a:ext cx="8506558" cy="5302990"/>
          </a:xfrm>
        </p:spPr>
        <p:txBody>
          <a:bodyPr wrap="square">
            <a:spAutoFit/>
          </a:bodyPr>
          <a:lstStyle/>
          <a:p>
            <a:pPr algn="just"/>
            <a:r>
              <a:rPr lang="en-US" sz="1800" u="sng" dirty="0"/>
              <a:t>P.Fabbricatore</a:t>
            </a:r>
            <a:r>
              <a:rPr lang="en-US" sz="1800" u="sng" baseline="30000" dirty="0"/>
              <a:t>1</a:t>
            </a:r>
            <a:r>
              <a:rPr lang="en-US" sz="1800" dirty="0"/>
              <a:t>, </a:t>
            </a:r>
            <a:r>
              <a:rPr lang="en-US" sz="1800" dirty="0" err="1"/>
              <a:t>E.De</a:t>
            </a:r>
            <a:r>
              <a:rPr lang="en-US" sz="1800" dirty="0"/>
              <a:t> Matteis</a:t>
            </a:r>
            <a:r>
              <a:rPr lang="en-US" sz="1800" baseline="30000" dirty="0"/>
              <a:t>2</a:t>
            </a:r>
            <a:r>
              <a:rPr lang="en-US" sz="1800" dirty="0"/>
              <a:t>, S.Farinon</a:t>
            </a:r>
            <a:r>
              <a:rPr lang="en-US" sz="1800" baseline="30000" dirty="0"/>
              <a:t>1</a:t>
            </a:r>
            <a:r>
              <a:rPr lang="en-US" sz="1800" dirty="0"/>
              <a:t>, U.Gambardella</a:t>
            </a:r>
            <a:r>
              <a:rPr lang="en-US" sz="1800" baseline="30000" dirty="0"/>
              <a:t>3</a:t>
            </a:r>
            <a:r>
              <a:rPr lang="en-US" sz="1800" dirty="0"/>
              <a:t>, G.Iannone</a:t>
            </a:r>
            <a:r>
              <a:rPr lang="en-US" sz="1800" baseline="30000" dirty="0"/>
              <a:t>3</a:t>
            </a:r>
            <a:r>
              <a:rPr lang="en-US" sz="1800" dirty="0"/>
              <a:t>, F.Levi</a:t>
            </a:r>
            <a:r>
              <a:rPr lang="en-US" sz="1800" baseline="30000" dirty="0"/>
              <a:t>1</a:t>
            </a:r>
            <a:r>
              <a:rPr lang="en-US" sz="1800" dirty="0"/>
              <a:t>, S.Mariotto</a:t>
            </a:r>
            <a:r>
              <a:rPr lang="en-US" sz="1800" baseline="30000" dirty="0"/>
              <a:t>2</a:t>
            </a:r>
            <a:r>
              <a:rPr lang="en-US" sz="1800" dirty="0"/>
              <a:t>, R.Musenich</a:t>
            </a:r>
            <a:r>
              <a:rPr lang="en-US" sz="1800" baseline="30000" dirty="0"/>
              <a:t>1</a:t>
            </a:r>
            <a:r>
              <a:rPr lang="en-US" sz="1800" dirty="0"/>
              <a:t>, A.Pampaloni</a:t>
            </a:r>
            <a:r>
              <a:rPr lang="en-US" sz="1800" baseline="30000" dirty="0"/>
              <a:t>1</a:t>
            </a:r>
            <a:r>
              <a:rPr lang="en-US" sz="1800" dirty="0"/>
              <a:t>, M.Prioli</a:t>
            </a:r>
            <a:r>
              <a:rPr lang="en-US" sz="1800" baseline="30000" dirty="0"/>
              <a:t>2</a:t>
            </a:r>
            <a:r>
              <a:rPr lang="en-US" sz="1800" dirty="0"/>
              <a:t>, L.Rossi</a:t>
            </a:r>
            <a:r>
              <a:rPr lang="en-US" sz="1800" baseline="30000" dirty="0"/>
              <a:t>2</a:t>
            </a:r>
            <a:r>
              <a:rPr lang="en-US" sz="1800" dirty="0"/>
              <a:t>, M.Sorbi</a:t>
            </a:r>
            <a:r>
              <a:rPr lang="en-US" sz="1800" baseline="30000" dirty="0"/>
              <a:t>2</a:t>
            </a:r>
            <a:r>
              <a:rPr lang="en-US" sz="1800" dirty="0"/>
              <a:t>, M.Statera</a:t>
            </a:r>
            <a:r>
              <a:rPr lang="en-US" sz="1800" baseline="30000" dirty="0"/>
              <a:t>1</a:t>
            </a:r>
            <a:r>
              <a:rPr lang="en-US" sz="1800" dirty="0"/>
              <a:t>, R.U.Valente</a:t>
            </a:r>
            <a:r>
              <a:rPr lang="en-US" sz="1800" baseline="30000" dirty="0"/>
              <a:t>2 </a:t>
            </a:r>
            <a:r>
              <a:rPr lang="en-US" sz="1800" dirty="0"/>
              <a:t>(INFN Genova</a:t>
            </a:r>
            <a:r>
              <a:rPr lang="en-US" sz="1800" baseline="30000" dirty="0"/>
              <a:t>1</a:t>
            </a:r>
            <a:r>
              <a:rPr lang="en-US" sz="1800" dirty="0"/>
              <a:t>, Milano-LASA</a:t>
            </a:r>
            <a:r>
              <a:rPr lang="en-US" sz="1800" baseline="30000" dirty="0"/>
              <a:t>2</a:t>
            </a:r>
            <a:r>
              <a:rPr lang="en-US" sz="1800" dirty="0"/>
              <a:t> and Napoli-Salerno</a:t>
            </a:r>
            <a:r>
              <a:rPr lang="en-US" sz="1800" baseline="30000" dirty="0"/>
              <a:t>3</a:t>
            </a:r>
            <a:r>
              <a:rPr lang="en-US" sz="1800" dirty="0"/>
              <a:t>)</a:t>
            </a:r>
            <a:endParaRPr lang="en-US" sz="1800" baseline="30000" dirty="0"/>
          </a:p>
          <a:p>
            <a:r>
              <a:rPr lang="en-US" sz="2400" dirty="0"/>
              <a:t> </a:t>
            </a:r>
            <a:r>
              <a:rPr lang="en-US" sz="2000" u="sng" dirty="0"/>
              <a:t>Technical Highlights</a:t>
            </a:r>
          </a:p>
          <a:p>
            <a:pPr lvl="1" algn="just"/>
            <a:r>
              <a:rPr lang="en-US" sz="1900" b="1" dirty="0"/>
              <a:t>High Field Nb</a:t>
            </a:r>
            <a:r>
              <a:rPr lang="en-US" sz="1900" b="1" baseline="-25000" dirty="0"/>
              <a:t>3</a:t>
            </a:r>
            <a:r>
              <a:rPr lang="en-US" sz="1900" b="1" dirty="0"/>
              <a:t>Sn dipoles</a:t>
            </a:r>
            <a:r>
              <a:rPr lang="en-US" sz="1900" dirty="0"/>
              <a:t>. Based on the cos-theta </a:t>
            </a:r>
            <a:r>
              <a:rPr lang="en-US" sz="1900" dirty="0" err="1"/>
              <a:t>EuroCirCol</a:t>
            </a:r>
            <a:r>
              <a:rPr lang="en-US" sz="1900" dirty="0"/>
              <a:t> design for a 16T dipole, in the framework of a CERN-INFN agreement a short model single aperture (</a:t>
            </a:r>
            <a:r>
              <a:rPr lang="en-US" sz="1900" dirty="0" err="1"/>
              <a:t>Falcon_D</a:t>
            </a:r>
            <a:r>
              <a:rPr lang="en-US" sz="1900" dirty="0"/>
              <a:t>) is under construction in collaboration with industry.</a:t>
            </a:r>
          </a:p>
          <a:p>
            <a:pPr lvl="1" algn="just"/>
            <a:r>
              <a:rPr lang="en-US" sz="1900" b="1" dirty="0"/>
              <a:t>HTS magnets</a:t>
            </a:r>
            <a:r>
              <a:rPr lang="en-US" sz="1900" dirty="0"/>
              <a:t>. First developments of canted cos-theta magnets are going on.</a:t>
            </a:r>
          </a:p>
          <a:p>
            <a:pPr lvl="1" algn="just"/>
            <a:r>
              <a:rPr lang="en-US" sz="1900" b="1" dirty="0"/>
              <a:t>Pulsed </a:t>
            </a:r>
            <a:r>
              <a:rPr lang="en-US" sz="1900" b="1" dirty="0" err="1"/>
              <a:t>sc</a:t>
            </a:r>
            <a:r>
              <a:rPr lang="en-US" sz="1900" b="1" dirty="0"/>
              <a:t> magnets</a:t>
            </a:r>
            <a:r>
              <a:rPr lang="en-US" sz="1900" dirty="0"/>
              <a:t>. First design of fast cycled magnets for the accelerator chain of a future Muon Collider</a:t>
            </a:r>
          </a:p>
          <a:p>
            <a:pPr lvl="1" algn="just"/>
            <a:r>
              <a:rPr lang="en-US" sz="1900" dirty="0"/>
              <a:t>All the above developments are considered a first step toward long R&amp;D activities with construction of many models and prototypes.</a:t>
            </a:r>
          </a:p>
          <a:p>
            <a:pPr lvl="0"/>
            <a:r>
              <a:rPr lang="en-US" sz="2000" u="sng" dirty="0"/>
              <a:t>Future plans</a:t>
            </a:r>
          </a:p>
          <a:p>
            <a:pPr lvl="1"/>
            <a:r>
              <a:rPr lang="en-US" sz="1900" dirty="0"/>
              <a:t>Availability to contribute to the extended write-ups. </a:t>
            </a:r>
          </a:p>
          <a:p>
            <a:pPr lvl="1" algn="just"/>
            <a:r>
              <a:rPr lang="en-US" sz="1900" dirty="0"/>
              <a:t>Open to other labs to finding common field of interest for specific  developments and/or for sharing and complementing knowledges/expertise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F4EA-47CE-4CED-89A5-A9195657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27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AF3404-94BF-4CAA-84E7-413C22E2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518" y="6343825"/>
            <a:ext cx="6006353" cy="345384"/>
          </a:xfrm>
        </p:spPr>
        <p:txBody>
          <a:bodyPr/>
          <a:lstStyle/>
          <a:p>
            <a:r>
              <a:rPr lang="en-US" sz="1400" dirty="0"/>
              <a:t>Snowmass AF7-Magnets</a:t>
            </a:r>
          </a:p>
        </p:txBody>
      </p:sp>
    </p:spTree>
    <p:extLst>
      <p:ext uri="{BB962C8B-B14F-4D97-AF65-F5344CB8AC3E}">
        <p14:creationId xmlns:p14="http://schemas.microsoft.com/office/powerpoint/2010/main" val="1795493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43"/>
            <a:ext cx="9144000" cy="943425"/>
          </a:xfrm>
        </p:spPr>
        <p:txBody>
          <a:bodyPr>
            <a:normAutofit/>
          </a:bodyPr>
          <a:lstStyle/>
          <a:p>
            <a:r>
              <a:rPr lang="en-US" sz="2600" dirty="0"/>
              <a:t>Toward FCC-</a:t>
            </a:r>
            <a:r>
              <a:rPr lang="en-US" sz="2600" dirty="0" err="1"/>
              <a:t>hh</a:t>
            </a:r>
            <a:r>
              <a:rPr lang="en-US" sz="2600" dirty="0"/>
              <a:t> and future colliders: </a:t>
            </a:r>
            <a:br>
              <a:rPr lang="en-US" sz="2600" dirty="0"/>
            </a:br>
            <a:r>
              <a:rPr lang="en-US" sz="2600" dirty="0"/>
              <a:t>Exploration of high field magnet technology at CEA-Paris Saclay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E5CE-E095-4FB1-B11F-89E1E9300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69093"/>
            <a:ext cx="8686800" cy="6561796"/>
          </a:xfrm>
        </p:spPr>
        <p:txBody>
          <a:bodyPr wrap="square">
            <a:spAutoFit/>
          </a:bodyPr>
          <a:lstStyle/>
          <a:p>
            <a:r>
              <a:rPr lang="en-US" sz="1800" dirty="0"/>
              <a:t>Hélène Felice, G. </a:t>
            </a:r>
            <a:r>
              <a:rPr lang="en-US" sz="1800" dirty="0" err="1"/>
              <a:t>Dilasser</a:t>
            </a:r>
            <a:r>
              <a:rPr lang="en-US" sz="1800" dirty="0"/>
              <a:t>, Maria Durante, Philippe </a:t>
            </a:r>
            <a:r>
              <a:rPr lang="en-US" sz="1800" dirty="0" err="1"/>
              <a:t>Fazilleau</a:t>
            </a:r>
            <a:r>
              <a:rPr lang="en-US" sz="1800" dirty="0"/>
              <a:t>, Thibault </a:t>
            </a:r>
            <a:r>
              <a:rPr lang="en-US" sz="1800" dirty="0" err="1"/>
              <a:t>Lécrevisse</a:t>
            </a:r>
            <a:r>
              <a:rPr lang="en-US" sz="1800" dirty="0"/>
              <a:t>, Clément </a:t>
            </a:r>
            <a:r>
              <a:rPr lang="en-US" sz="1800" dirty="0" err="1"/>
              <a:t>Lorin</a:t>
            </a:r>
            <a:r>
              <a:rPr lang="en-US" sz="1800" dirty="0"/>
              <a:t>, P. Manil, F. </a:t>
            </a:r>
            <a:r>
              <a:rPr lang="en-US" sz="1800" dirty="0" err="1"/>
              <a:t>Nunio</a:t>
            </a:r>
            <a:r>
              <a:rPr lang="en-US" sz="1800" dirty="0"/>
              <a:t>, Etienne Rochepault, Françoise Rondeaux, Pierre </a:t>
            </a:r>
            <a:r>
              <a:rPr lang="en-US" sz="1800" dirty="0" err="1"/>
              <a:t>Védrine</a:t>
            </a:r>
            <a:r>
              <a:rPr lang="en-US" sz="1800" dirty="0"/>
              <a:t>  </a:t>
            </a:r>
          </a:p>
          <a:p>
            <a:endParaRPr lang="en-US" sz="1200" b="1" u="sng" dirty="0"/>
          </a:p>
          <a:p>
            <a:r>
              <a:rPr lang="en-US" sz="1800" b="1" u="sng" dirty="0"/>
              <a:t>Highlights</a:t>
            </a:r>
            <a:r>
              <a:rPr lang="en-US" sz="1800" dirty="0"/>
              <a:t>:</a:t>
            </a:r>
          </a:p>
          <a:p>
            <a:pPr lvl="1"/>
            <a:r>
              <a:rPr lang="en-US" sz="1600" b="1" dirty="0"/>
              <a:t>Nb</a:t>
            </a:r>
            <a:r>
              <a:rPr lang="en-US" sz="1600" b="1" baseline="-25000" dirty="0"/>
              <a:t>3</a:t>
            </a:r>
            <a:r>
              <a:rPr lang="en-US" sz="1600" b="1" dirty="0"/>
              <a:t>Sn </a:t>
            </a:r>
            <a:r>
              <a:rPr lang="en-US" sz="1600" dirty="0"/>
              <a:t>: </a:t>
            </a:r>
          </a:p>
          <a:p>
            <a:pPr marL="457200" lvl="1" indent="0">
              <a:buNone/>
            </a:pPr>
            <a:r>
              <a:rPr lang="en-US" sz="1600" dirty="0"/>
              <a:t>Demonstrator toward FCC, Multi-scale approach modeling, PhD work on dimensional changes through digital image correlation</a:t>
            </a:r>
          </a:p>
          <a:p>
            <a:pPr lvl="1"/>
            <a:r>
              <a:rPr lang="en-US" sz="1600" b="1" dirty="0"/>
              <a:t>HTS</a:t>
            </a:r>
            <a:r>
              <a:rPr lang="en-US" sz="1600" dirty="0"/>
              <a:t> : </a:t>
            </a:r>
          </a:p>
          <a:p>
            <a:pPr marL="457200" lvl="1" indent="0">
              <a:buNone/>
            </a:pPr>
            <a:r>
              <a:rPr lang="en-US" sz="1600" dirty="0" err="1"/>
              <a:t>Eucard</a:t>
            </a:r>
            <a:r>
              <a:rPr lang="en-US" sz="1600" dirty="0"/>
              <a:t> (5.4 T record), </a:t>
            </a:r>
            <a:r>
              <a:rPr lang="en-US" sz="1600" dirty="0" err="1"/>
              <a:t>Eucard</a:t>
            </a:r>
            <a:r>
              <a:rPr lang="en-US" sz="1600" dirty="0"/>
              <a:t> 2 </a:t>
            </a:r>
            <a:r>
              <a:rPr lang="en-US" sz="1600" dirty="0" err="1"/>
              <a:t>cos</a:t>
            </a:r>
            <a:r>
              <a:rPr lang="en-US" sz="1600" dirty="0" err="1">
                <a:latin typeface="Symbol" panose="05050102010706020507" pitchFamily="18" charset="2"/>
              </a:rPr>
              <a:t>q</a:t>
            </a:r>
            <a:r>
              <a:rPr lang="en-US" sz="1600" dirty="0"/>
              <a:t> (assembly stage), Metal-as-insulation double pancakes Nougat (32.5 T), studies of screening currents in REBCO tapes</a:t>
            </a:r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sz="1800" b="1" u="sng" dirty="0"/>
              <a:t>Next steps</a:t>
            </a:r>
            <a:r>
              <a:rPr lang="en-US" sz="1800" b="1" dirty="0"/>
              <a:t>:</a:t>
            </a:r>
          </a:p>
          <a:p>
            <a:pPr lvl="1"/>
            <a:r>
              <a:rPr lang="en-US" sz="1600" b="1" dirty="0"/>
              <a:t>Some key topics identified: </a:t>
            </a:r>
            <a:r>
              <a:rPr lang="en-US" sz="1600" dirty="0"/>
              <a:t>from modeling to fabrication and test</a:t>
            </a:r>
          </a:p>
          <a:p>
            <a:pPr lvl="1"/>
            <a:r>
              <a:rPr lang="en-US" sz="1600" b="1" dirty="0"/>
              <a:t>Reinforced synergy </a:t>
            </a:r>
            <a:r>
              <a:rPr lang="en-US" sz="1600" dirty="0"/>
              <a:t>btw EU development strategy  and International labs is required to achieve accelerator ready high field magnets</a:t>
            </a:r>
          </a:p>
          <a:p>
            <a:pPr lvl="1"/>
            <a:r>
              <a:rPr lang="en-US" sz="1600" b="1" dirty="0"/>
              <a:t>One tool</a:t>
            </a:r>
            <a:r>
              <a:rPr lang="en-US" sz="1600" dirty="0"/>
              <a:t>: pursuit of topical Workshops such as:</a:t>
            </a:r>
          </a:p>
          <a:p>
            <a:pPr lvl="2"/>
            <a:r>
              <a:rPr lang="en-US" sz="1600" dirty="0"/>
              <a:t>Workshop on Nb</a:t>
            </a:r>
            <a:r>
              <a:rPr lang="en-US" sz="1600" baseline="-25000" dirty="0"/>
              <a:t>3</a:t>
            </a:r>
            <a:r>
              <a:rPr lang="en-US" sz="1600" dirty="0"/>
              <a:t>Sn technology for accelerator magnets, October 2018, Paris, </a:t>
            </a:r>
            <a:r>
              <a:rPr lang="en-GB" sz="1600" u="sng" dirty="0">
                <a:hlinkClick r:id="rId3"/>
              </a:rPr>
              <a:t>https://indico.cern.ch/event/743626/</a:t>
            </a:r>
            <a:endParaRPr lang="en-GB" sz="1600" u="sng" dirty="0"/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									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F4EA-47CE-4CED-89A5-A9195657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28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AF3404-94BF-4CAA-84E7-413C22E2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518" y="6343825"/>
            <a:ext cx="6006353" cy="345384"/>
          </a:xfrm>
        </p:spPr>
        <p:txBody>
          <a:bodyPr/>
          <a:lstStyle/>
          <a:p>
            <a:r>
              <a:rPr lang="en-US" sz="1400" dirty="0"/>
              <a:t>Snowmass AF7-Magnets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568" y="0"/>
            <a:ext cx="392432" cy="32035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518" y="1878269"/>
            <a:ext cx="1321984" cy="6430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9481" y="1878269"/>
            <a:ext cx="3496395" cy="61782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4453" y="3156157"/>
            <a:ext cx="664693" cy="1147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4354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E5CE-E095-4FB1-B11F-89E1E9300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27" y="1623214"/>
            <a:ext cx="9121515" cy="4918269"/>
          </a:xfrm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n-US" b="1" u="sng" dirty="0">
                <a:solidFill>
                  <a:srgbClr val="115CA9"/>
                </a:solidFill>
              </a:rPr>
              <a:t>Technical Highlights:</a:t>
            </a:r>
          </a:p>
          <a:p>
            <a:pPr lvl="0"/>
            <a:r>
              <a:rPr lang="en-US" dirty="0"/>
              <a:t>Alternate design to the conventional cosine theta</a:t>
            </a:r>
          </a:p>
          <a:p>
            <a:pPr lvl="0"/>
            <a:r>
              <a:rPr lang="en-US" dirty="0"/>
              <a:t>Goal is to develop a field quality design with a lower  cost in a large production with improved </a:t>
            </a:r>
            <a:r>
              <a:rPr lang="en-US"/>
              <a:t>technical performance</a:t>
            </a:r>
            <a:endParaRPr lang="en-US" dirty="0"/>
          </a:p>
          <a:p>
            <a:pPr lvl="0"/>
            <a:r>
              <a:rPr lang="en-US" dirty="0"/>
              <a:t>Design allows a variety of cables, technologies and material</a:t>
            </a:r>
          </a:p>
          <a:p>
            <a:pPr marL="0" lvl="0" indent="0">
              <a:buNone/>
            </a:pPr>
            <a:r>
              <a:rPr lang="en-US" b="1" u="sng" dirty="0">
                <a:solidFill>
                  <a:srgbClr val="115CA9"/>
                </a:solidFill>
              </a:rPr>
              <a:t>Future Plans:</a:t>
            </a:r>
          </a:p>
          <a:p>
            <a:pPr lvl="0"/>
            <a:r>
              <a:rPr lang="en-US" dirty="0"/>
              <a:t>Make a case for how this design can help future colliders based on high field dipoles and support R&amp;D programs</a:t>
            </a:r>
          </a:p>
          <a:p>
            <a:pPr lvl="0"/>
            <a:r>
              <a:rPr lang="en-US" dirty="0"/>
              <a:t>Prepare a write-up and discuss opportunities to collaborate in demonstrating a collider quality high field dipole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F4EA-47CE-4CED-89A5-A9195657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29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AF3404-94BF-4CAA-84E7-413C22E2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518" y="6343825"/>
            <a:ext cx="6006353" cy="345384"/>
          </a:xfrm>
        </p:spPr>
        <p:txBody>
          <a:bodyPr/>
          <a:lstStyle/>
          <a:p>
            <a:r>
              <a:rPr lang="en-US" sz="1400" dirty="0"/>
              <a:t>Snowmass AF7-Magnets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A04E43-D18B-4E2F-B90E-59A6F9944B85}"/>
              </a:ext>
            </a:extLst>
          </p:cNvPr>
          <p:cNvSpPr txBox="1"/>
          <p:nvPr/>
        </p:nvSpPr>
        <p:spPr>
          <a:xfrm>
            <a:off x="239843" y="656582"/>
            <a:ext cx="8664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K. Amm</a:t>
            </a:r>
            <a:r>
              <a:rPr lang="en-US" sz="2800" baseline="30000" dirty="0"/>
              <a:t>1</a:t>
            </a:r>
            <a:r>
              <a:rPr lang="en-US" sz="2800" dirty="0"/>
              <a:t>, M. Anerella</a:t>
            </a:r>
            <a:r>
              <a:rPr lang="en-US" sz="2800" baseline="30000" dirty="0"/>
              <a:t>1</a:t>
            </a:r>
            <a:r>
              <a:rPr lang="en-US" sz="2800" dirty="0"/>
              <a:t>, R. Gupta</a:t>
            </a:r>
            <a:r>
              <a:rPr lang="en-US" sz="2800" baseline="30000" dirty="0"/>
              <a:t>1</a:t>
            </a:r>
            <a:r>
              <a:rPr lang="en-US" sz="2800" dirty="0"/>
              <a:t>, P. Joshi</a:t>
            </a:r>
            <a:r>
              <a:rPr lang="en-US" sz="2800" baseline="30000" dirty="0"/>
              <a:t>1</a:t>
            </a:r>
            <a:r>
              <a:rPr lang="en-US" sz="2800" dirty="0"/>
              <a:t>, BNL</a:t>
            </a:r>
          </a:p>
          <a:p>
            <a:pPr algn="ctr"/>
            <a:r>
              <a:rPr lang="en-US" sz="2800" dirty="0"/>
              <a:t>More co-authors from other institutions</a:t>
            </a:r>
            <a:r>
              <a:rPr lang="en-US" sz="2800" baseline="30000" dirty="0"/>
              <a:t> 2</a:t>
            </a:r>
            <a:r>
              <a:rPr lang="en-US" sz="2800" dirty="0"/>
              <a:t> (list still forming)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619EBF8-389B-4E0D-8158-A60257FE6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555"/>
            <a:ext cx="9144000" cy="723575"/>
          </a:xfrm>
        </p:spPr>
        <p:txBody>
          <a:bodyPr lIns="0" rIns="0">
            <a:noAutofit/>
          </a:bodyPr>
          <a:lstStyle/>
          <a:p>
            <a:r>
              <a:rPr lang="en-US" sz="2900" dirty="0"/>
              <a:t>Common Coil Dipole for High Field Magnet Design and R&amp;D</a:t>
            </a:r>
          </a:p>
        </p:txBody>
      </p:sp>
    </p:spTree>
    <p:extLst>
      <p:ext uri="{BB962C8B-B14F-4D97-AF65-F5344CB8AC3E}">
        <p14:creationId xmlns:p14="http://schemas.microsoft.com/office/powerpoint/2010/main" val="3133092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12" y="168792"/>
            <a:ext cx="8642468" cy="832076"/>
          </a:xfrm>
        </p:spPr>
        <p:txBody>
          <a:bodyPr/>
          <a:lstStyle/>
          <a:p>
            <a:r>
              <a:rPr lang="en-US" dirty="0"/>
              <a:t>US Magnet Development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3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BD9254-644F-40CC-AAF9-A94EA8F1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71BCB37-D9B9-4127-B0C2-B24A2C9B8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94900" y="6343824"/>
            <a:ext cx="5277081" cy="365125"/>
          </a:xfrm>
        </p:spPr>
        <p:txBody>
          <a:bodyPr/>
          <a:lstStyle/>
          <a:p>
            <a:r>
              <a:rPr lang="en-US" sz="1400" dirty="0"/>
              <a:t>Snowmass’21 AF7-Magnets </a:t>
            </a:r>
            <a:r>
              <a:rPr lang="en-US" sz="1400" dirty="0" err="1"/>
              <a:t>LoI</a:t>
            </a:r>
            <a:r>
              <a:rPr lang="en-US" sz="1400" dirty="0"/>
              <a:t> Meeting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E2ED33-CB9F-41AA-A716-21035F877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339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63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627" y="5155863"/>
            <a:ext cx="1598903" cy="11112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Develop high-temperature superconducting </a:t>
            </a:r>
            <a:br>
              <a:rPr lang="en-US" sz="2800" dirty="0"/>
            </a:br>
            <a:r>
              <a:rPr lang="en-US" sz="2800" dirty="0"/>
              <a:t>REBCO magnet technology for future circular colliders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E5CE-E095-4FB1-B11F-89E1E9300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22869"/>
            <a:ext cx="8229600" cy="3871829"/>
          </a:xfrm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0432FF"/>
                </a:solidFill>
              </a:rPr>
              <a:t>Members from main REBCO magnet programs support the </a:t>
            </a:r>
            <a:r>
              <a:rPr lang="en-US" sz="1800" dirty="0" err="1">
                <a:solidFill>
                  <a:srgbClr val="0432FF"/>
                </a:solidFill>
              </a:rPr>
              <a:t>LoI</a:t>
            </a:r>
            <a:endParaRPr lang="en-US" sz="1800" dirty="0">
              <a:solidFill>
                <a:srgbClr val="0432FF"/>
              </a:solidFill>
            </a:endParaRPr>
          </a:p>
          <a:p>
            <a:pPr lvl="1"/>
            <a:r>
              <a:rPr lang="en-US" sz="1600" dirty="0"/>
              <a:t>Bosque (ASC/NHMFL); Ben </a:t>
            </a:r>
            <a:r>
              <a:rPr lang="en-US" sz="1600" dirty="0" err="1"/>
              <a:t>Yahia</a:t>
            </a:r>
            <a:r>
              <a:rPr lang="en-US" sz="1600" dirty="0"/>
              <a:t>, Gupta (BNL); Kashikhin, Lombardo (FNAL); and Gourlay, Wang (LBL)</a:t>
            </a:r>
          </a:p>
          <a:p>
            <a:pPr lvl="0"/>
            <a:endParaRPr lang="en-US" sz="800" dirty="0"/>
          </a:p>
          <a:p>
            <a:pPr lvl="0"/>
            <a:r>
              <a:rPr lang="en-US" sz="1800" dirty="0">
                <a:solidFill>
                  <a:srgbClr val="0432FF"/>
                </a:solidFill>
              </a:rPr>
              <a:t>Our message: rapidly develop REBCO magnet technology as a new tool to enable future energy frontier proton and muon colliders</a:t>
            </a:r>
          </a:p>
          <a:p>
            <a:pPr lvl="1"/>
            <a:r>
              <a:rPr lang="en-US" sz="1600" dirty="0"/>
              <a:t>Key advantages of REBCO: enable a dipole field of 20 T and above. Operation over a wide temperature range (2 – 50 K) and capable to tolerate higher heat loads than LTS</a:t>
            </a:r>
          </a:p>
          <a:p>
            <a:pPr lvl="1"/>
            <a:r>
              <a:rPr lang="en-US" sz="1600" dirty="0"/>
              <a:t>Significant room for cost reduction; synergy with HTS fusion development</a:t>
            </a:r>
          </a:p>
          <a:p>
            <a:pPr lvl="1"/>
            <a:r>
              <a:rPr lang="en-US" sz="1600" dirty="0"/>
              <a:t>Boost the US-Magnet Development Program and allied programs to propel REBCO R&amp;D</a:t>
            </a:r>
          </a:p>
          <a:p>
            <a:endParaRPr lang="en-US" sz="800" dirty="0"/>
          </a:p>
          <a:p>
            <a:r>
              <a:rPr lang="en-US" sz="1800" dirty="0">
                <a:solidFill>
                  <a:srgbClr val="0432FF"/>
                </a:solidFill>
              </a:rPr>
              <a:t>How can the REBCO R&amp;D better meet/serve future experimental needs?</a:t>
            </a:r>
          </a:p>
          <a:p>
            <a:pPr lvl="1"/>
            <a:r>
              <a:rPr lang="en-US" sz="1600" dirty="0"/>
              <a:t>Provide more input to Snowmass</a:t>
            </a:r>
          </a:p>
          <a:p>
            <a:pPr lvl="1"/>
            <a:r>
              <a:rPr lang="en-US" sz="1600" dirty="0"/>
              <a:t>Engage physicists to understand each other and explore ideas/</a:t>
            </a:r>
            <a:r>
              <a:rPr lang="en-US" sz="1600" dirty="0" err="1"/>
              <a:t>opportunites</a:t>
            </a:r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F4EA-47CE-4CED-89A5-A9195657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30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AF3404-94BF-4CAA-84E7-413C22E2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518" y="6343825"/>
            <a:ext cx="6006353" cy="345384"/>
          </a:xfrm>
        </p:spPr>
        <p:txBody>
          <a:bodyPr/>
          <a:lstStyle/>
          <a:p>
            <a:r>
              <a:rPr lang="en-US" sz="1400" dirty="0"/>
              <a:t>Snowmass AF7-Magnets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69" y="5161765"/>
            <a:ext cx="1465952" cy="1099464"/>
          </a:xfrm>
          <a:prstGeom prst="rect">
            <a:avLst/>
          </a:prstGeom>
        </p:spPr>
      </p:pic>
      <p:pic>
        <p:nvPicPr>
          <p:cNvPr id="1026" name="Picture 2" descr="https://advancedconductor.com/wp-content/uploads/2018/05/CORC-cable-and-wire--300x1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095" y="5161765"/>
            <a:ext cx="2456858" cy="86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73953" y="5993297"/>
            <a:ext cx="2336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CORC® wires, Advanced Conductor Technologies LLC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60659" y="5471472"/>
            <a:ext cx="1194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STAR™ wires, </a:t>
            </a:r>
            <a:r>
              <a:rPr lang="en-US" sz="1400" dirty="0" err="1"/>
              <a:t>AMPeers</a:t>
            </a:r>
            <a:r>
              <a:rPr lang="en-US" sz="1400" dirty="0"/>
              <a:t> LLC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14529" y="5999619"/>
            <a:ext cx="1441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REBCO tapes, </a:t>
            </a:r>
            <a:r>
              <a:rPr lang="en-US" sz="1400" dirty="0" err="1"/>
              <a:t>SuperPower</a:t>
            </a:r>
            <a:r>
              <a:rPr lang="en-US" sz="1400" dirty="0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2919843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111642"/>
            <a:ext cx="8572500" cy="832076"/>
          </a:xfrm>
        </p:spPr>
        <p:txBody>
          <a:bodyPr>
            <a:normAutofit/>
          </a:bodyPr>
          <a:lstStyle/>
          <a:p>
            <a:r>
              <a:rPr lang="en-US" sz="2400" b="1" dirty="0"/>
              <a:t>Very high field superconducting magnet technologies based on Bi-2212 for future proton colliders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E5CE-E095-4FB1-B11F-89E1E9300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7926"/>
            <a:ext cx="8401050" cy="5232202"/>
          </a:xfr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/>
              <a:t>E. Barzi (FNAL), E. Bosque (NHMFL), D. Davis (NHMFL), L. Garcia Fajardo (LBNL), Y. Kim (NHMFL), D. Larbalestier (NHMFL), I. Novitski (FNA</a:t>
            </a:r>
            <a:r>
              <a:rPr lang="en-US" sz="1800" dirty="0">
                <a:sym typeface="Wingdings"/>
              </a:rPr>
              <a:t>L)</a:t>
            </a:r>
            <a:r>
              <a:rPr lang="en-US" sz="1800" dirty="0"/>
              <a:t>, S. Prestemon (LBNL), T. Shen (LBNL), U. Trociewitz, A. Zlobin (FNAL)</a:t>
            </a:r>
          </a:p>
          <a:p>
            <a:pPr lvl="0"/>
            <a:r>
              <a:rPr lang="en-US" sz="1800" u="sng" dirty="0"/>
              <a:t>Opportunities and technical Highlights</a:t>
            </a:r>
            <a:r>
              <a:rPr lang="en-US" sz="1800" dirty="0"/>
              <a:t>: (1) Bi-2212 </a:t>
            </a:r>
            <a:r>
              <a:rPr lang="mr-IN" sz="1800" dirty="0"/>
              <a:t>–</a:t>
            </a:r>
            <a:r>
              <a:rPr lang="en-US" sz="1800" dirty="0"/>
              <a:t> the only multifilamentary, twisted, round wire HTS conductor. (2) The conductor technology (wire </a:t>
            </a:r>
            <a:r>
              <a:rPr lang="en-US" sz="1800" i="1" dirty="0"/>
              <a:t>J</a:t>
            </a:r>
            <a:r>
              <a:rPr lang="en-US" sz="1800" baseline="-25000" dirty="0"/>
              <a:t>e</a:t>
            </a:r>
            <a:r>
              <a:rPr lang="en-US" sz="1800" dirty="0"/>
              <a:t> of 1000 A/mm</a:t>
            </a:r>
            <a:r>
              <a:rPr lang="en-US" sz="1800" baseline="30000" dirty="0"/>
              <a:t>2</a:t>
            </a:r>
            <a:r>
              <a:rPr lang="en-US" sz="1800" dirty="0"/>
              <a:t> achieved at 4.2 K and 27 T in 2017), experience with prototype coils, and CCT and SMCT magnet design provide an opportunity for adding a very high field, potentially quench training free accelerator dipole magnet technology (&gt;15 T).</a:t>
            </a:r>
          </a:p>
          <a:p>
            <a:pPr lvl="0"/>
            <a:r>
              <a:rPr lang="en-US" sz="1800" u="sng" dirty="0"/>
              <a:t>Need for fabrication and test facility</a:t>
            </a:r>
            <a:r>
              <a:rPr lang="en-US" sz="1800" dirty="0"/>
              <a:t>: RENEGADE (1 m x ∅0.25 m) OPHT furnace (being constructed@NHMFL)), hybrid magnet test facility, and high-field, large bore Nb</a:t>
            </a:r>
            <a:r>
              <a:rPr lang="en-US" sz="1800" baseline="-25000" dirty="0"/>
              <a:t>3</a:t>
            </a:r>
            <a:r>
              <a:rPr lang="en-US" sz="1800" dirty="0"/>
              <a:t>Sn dipole magnets.</a:t>
            </a:r>
          </a:p>
          <a:p>
            <a:pPr lvl="0"/>
            <a:r>
              <a:rPr lang="en-US" sz="1800" u="sng" dirty="0"/>
              <a:t>Collaboration opportunities</a:t>
            </a:r>
            <a:r>
              <a:rPr lang="en-US" sz="1800" dirty="0"/>
              <a:t>: (1) Rutherford cable engineering and transverse pressure measurement. (2) Conductor development. (3) Hybrid Nb</a:t>
            </a:r>
            <a:r>
              <a:rPr lang="en-US" sz="1800" baseline="-25000" dirty="0"/>
              <a:t>3</a:t>
            </a:r>
            <a:r>
              <a:rPr lang="en-US" sz="1800" dirty="0"/>
              <a:t>Sn/HTS magnet design and testing.</a:t>
            </a:r>
          </a:p>
          <a:p>
            <a:pPr lvl="0"/>
            <a:r>
              <a:rPr lang="en-US" sz="1800" dirty="0"/>
              <a:t>LOI in preparation. </a:t>
            </a:r>
          </a:p>
          <a:p>
            <a:pPr lvl="0"/>
            <a:r>
              <a:rPr lang="en-US" sz="1800" dirty="0"/>
              <a:t>Open questions: Are HTS accelerator magnets quench training free? Is the HTS magnet technology </a:t>
            </a:r>
            <a:r>
              <a:rPr lang="en-US" sz="1800"/>
              <a:t>scalable?</a:t>
            </a: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F4EA-47CE-4CED-89A5-A9195657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31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AF3404-94BF-4CAA-84E7-413C22E2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518" y="6343825"/>
            <a:ext cx="6006353" cy="345384"/>
          </a:xfrm>
        </p:spPr>
        <p:txBody>
          <a:bodyPr/>
          <a:lstStyle/>
          <a:p>
            <a:r>
              <a:rPr lang="en-US" sz="1400" dirty="0"/>
              <a:t>Snowmass AF7-Magnets</a:t>
            </a:r>
          </a:p>
        </p:txBody>
      </p:sp>
    </p:spTree>
    <p:extLst>
      <p:ext uri="{BB962C8B-B14F-4D97-AF65-F5344CB8AC3E}">
        <p14:creationId xmlns:p14="http://schemas.microsoft.com/office/powerpoint/2010/main" val="2235463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111642"/>
            <a:ext cx="8572500" cy="587934"/>
          </a:xfrm>
        </p:spPr>
        <p:txBody>
          <a:bodyPr>
            <a:normAutofit/>
          </a:bodyPr>
          <a:lstStyle/>
          <a:p>
            <a:r>
              <a:rPr lang="en-US" sz="3200" b="1" dirty="0"/>
              <a:t>20 T hybrid magnets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E5CE-E095-4FB1-B11F-89E1E9300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079192"/>
            <a:ext cx="6824338" cy="4401205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Most effective way to achieve very high collision energies in HEP accelerators: very high field dipole magnets -&gt; 20+ T bore field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Beyond 16 T (limit Nb3Sn) -&gt; HTS superconducting materials, but still significant higher cost than Nb3Sn and </a:t>
            </a:r>
            <a:r>
              <a:rPr lang="en-US" sz="2000" dirty="0" err="1"/>
              <a:t>Nb-Ti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Economically viable option: “hybrid” magnets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R&amp;D on modelling and with short model fabrication and testing to address different challenges: optimum coil and magnet design for both HTS and LTS, mechanical integration, HTS/LTS ratio, peak stresses, protection with all coils in series, testing, cost, industrialization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Development will pave the way towards very high field magnets for the next generation of particle accelerators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F4EA-47CE-4CED-89A5-A9195657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32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AF3404-94BF-4CAA-84E7-413C22E2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518" y="6343825"/>
            <a:ext cx="6006353" cy="345384"/>
          </a:xfrm>
        </p:spPr>
        <p:txBody>
          <a:bodyPr/>
          <a:lstStyle/>
          <a:p>
            <a:r>
              <a:rPr lang="en-US" sz="1400" dirty="0"/>
              <a:t>Snowmass AF7-Magnets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49A66C-8FDF-4DA6-A2C0-E3F903F33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538" y="1116595"/>
            <a:ext cx="1542422" cy="50418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69FAE7-417B-4167-B761-D60F5A6C0C62}"/>
              </a:ext>
            </a:extLst>
          </p:cNvPr>
          <p:cNvSpPr txBox="1"/>
          <p:nvPr/>
        </p:nvSpPr>
        <p:spPr>
          <a:xfrm>
            <a:off x="1156996" y="5682308"/>
            <a:ext cx="4367808" cy="492443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/>
              <a:t>(1) Lawrence Berkeley National Laboratory, Berkeley, CA 94720, pferracin@lbl.gov</a:t>
            </a:r>
          </a:p>
          <a:p>
            <a:r>
              <a:rPr lang="en-US" sz="800" dirty="0"/>
              <a:t>(2) Fermi National Accelerator Laboratory, Batavia, IL 60511, barzi@fnal.gov</a:t>
            </a:r>
          </a:p>
          <a:p>
            <a:r>
              <a:rPr lang="en-US" sz="800" dirty="0"/>
              <a:t>(3) Applied Superconductivity Center, National High Magnetic Field Laboratory, Tallahassee, FL 32310</a:t>
            </a:r>
          </a:p>
          <a:p>
            <a:r>
              <a:rPr lang="en-US" sz="800" dirty="0"/>
              <a:t>(4) Brookhaven National Laboratory, Upton, NY 11973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D85838-10FB-4C54-ADB4-EB10D1456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" y="683249"/>
            <a:ext cx="8572500" cy="36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65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111642"/>
            <a:ext cx="8572500" cy="832076"/>
          </a:xfrm>
        </p:spPr>
        <p:txBody>
          <a:bodyPr>
            <a:normAutofit/>
          </a:bodyPr>
          <a:lstStyle/>
          <a:p>
            <a:r>
              <a:rPr lang="en-US" b="1" dirty="0"/>
              <a:t>The time is right for BSCCO 30 T solenoids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E5CE-E095-4FB1-B11F-89E1E9300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956247"/>
            <a:ext cx="8572500" cy="4893647"/>
          </a:xfrm>
        </p:spPr>
        <p:txBody>
          <a:bodyPr wrap="square">
            <a:spAutoFit/>
          </a:bodyPr>
          <a:lstStyle/>
          <a:p>
            <a:pPr marL="0" indent="0" algn="ctr">
              <a:buSzPct val="125000"/>
              <a:buNone/>
            </a:pPr>
            <a:r>
              <a:rPr lang="en-US" sz="1500" dirty="0"/>
              <a:t>E. Barzi (FNAL), E. Bosque (NHMFL), </a:t>
            </a:r>
            <a:r>
              <a:rPr lang="en-US" sz="1500" u="sng" dirty="0"/>
              <a:t>D. Davis (NHMFL)</a:t>
            </a:r>
            <a:r>
              <a:rPr lang="en-US" sz="1500" dirty="0"/>
              <a:t>, Y. Kim, D. Larbalestier (NHMFL), T. Shen (LBNL) </a:t>
            </a:r>
            <a:br>
              <a:rPr lang="en-US" sz="1500" dirty="0"/>
            </a:br>
            <a:r>
              <a:rPr lang="en-US" sz="1500" b="1" dirty="0"/>
              <a:t>LOI in preparation</a:t>
            </a:r>
            <a:endParaRPr lang="en-US" sz="1500" dirty="0"/>
          </a:p>
          <a:p>
            <a:pPr>
              <a:buSzPct val="125000"/>
            </a:pPr>
            <a:r>
              <a:rPr lang="en-US" sz="1500" u="sng" dirty="0"/>
              <a:t>Opportunities and technical Highlights</a:t>
            </a:r>
            <a:r>
              <a:rPr lang="en-US" sz="1500" dirty="0"/>
              <a:t>:</a:t>
            </a:r>
          </a:p>
          <a:p>
            <a:pPr marL="574675">
              <a:buFont typeface="+mj-lt"/>
              <a:buAutoNum type="arabicPeriod"/>
            </a:pPr>
            <a:r>
              <a:rPr lang="en-US" sz="1500" dirty="0"/>
              <a:t>Bi-2212 </a:t>
            </a:r>
            <a:r>
              <a:rPr lang="mr-IN" sz="1500" dirty="0"/>
              <a:t>–</a:t>
            </a:r>
            <a:r>
              <a:rPr lang="en-US" sz="1500" dirty="0"/>
              <a:t> the only multifilamentary, twisted, round wire HTS conductor, 800-1200 m strand lengths</a:t>
            </a:r>
          </a:p>
          <a:p>
            <a:pPr marL="574675">
              <a:buFont typeface="+mj-lt"/>
              <a:buAutoNum type="arabicPeriod"/>
            </a:pPr>
            <a:r>
              <a:rPr lang="en-US" sz="1500" dirty="0"/>
              <a:t>Wire Ag matrix strengthened up to 160 MPa, composite conductor reinforced above 300 MPa, and magnet level reinforcement above 275 MPa under active development. </a:t>
            </a:r>
          </a:p>
          <a:p>
            <a:pPr marL="574675">
              <a:buFont typeface="+mj-lt"/>
              <a:buAutoNum type="arabicPeriod"/>
            </a:pPr>
            <a:r>
              <a:rPr lang="en-US" sz="1500" dirty="0"/>
              <a:t>Stable, training-free test coil operation with conventional quench management.</a:t>
            </a:r>
          </a:p>
          <a:p>
            <a:pPr marL="574675">
              <a:buFont typeface="+mj-lt"/>
              <a:buAutoNum type="arabicPeriod"/>
            </a:pPr>
            <a:r>
              <a:rPr lang="en-US" sz="1500" dirty="0"/>
              <a:t>Rutherford cable based &gt;30 T solenoids are promising for final muon cooling.</a:t>
            </a:r>
          </a:p>
          <a:p>
            <a:pPr>
              <a:buSzPct val="125000"/>
            </a:pPr>
            <a:r>
              <a:rPr lang="en-US" sz="1500" u="sng" dirty="0">
                <a:solidFill>
                  <a:prstClr val="black"/>
                </a:solidFill>
              </a:rPr>
              <a:t>Facilities</a:t>
            </a:r>
            <a:r>
              <a:rPr lang="en-US" sz="1500" dirty="0">
                <a:solidFill>
                  <a:prstClr val="black"/>
                </a:solidFill>
              </a:rPr>
              <a:t>: </a:t>
            </a:r>
          </a:p>
          <a:p>
            <a:pPr marL="574675">
              <a:buFont typeface="+mj-lt"/>
              <a:buAutoNum type="arabicPeriod"/>
            </a:pPr>
            <a:r>
              <a:rPr lang="en-US" sz="1500" i="1" dirty="0"/>
              <a:t>Renegade</a:t>
            </a:r>
            <a:r>
              <a:rPr lang="en-US" sz="1500" dirty="0"/>
              <a:t> over-pressure furnace (1 m x ∅ 0.25 m now in construction @NHMFL)</a:t>
            </a:r>
          </a:p>
          <a:p>
            <a:pPr marL="574675">
              <a:buFont typeface="+mj-lt"/>
              <a:buAutoNum type="arabicPeriod"/>
            </a:pPr>
            <a:r>
              <a:rPr lang="en-US" sz="1500" dirty="0"/>
              <a:t>Large bore (&gt;150 mm) 8-14 T LTS solenoid test beds, resistive &amp; hybrid facilities at NHMFL</a:t>
            </a:r>
          </a:p>
          <a:p>
            <a:pPr>
              <a:buSzPct val="125000"/>
            </a:pPr>
            <a:r>
              <a:rPr lang="en-US" sz="1500" u="sng" dirty="0"/>
              <a:t>Collaborations</a:t>
            </a:r>
            <a:r>
              <a:rPr lang="en-US" sz="1500" dirty="0"/>
              <a:t>: </a:t>
            </a:r>
          </a:p>
          <a:p>
            <a:pPr marL="574675">
              <a:buFont typeface="+mj-lt"/>
              <a:buAutoNum type="arabicPeriod"/>
            </a:pPr>
            <a:r>
              <a:rPr lang="en-US" sz="1500" dirty="0"/>
              <a:t>Conductor development.</a:t>
            </a:r>
          </a:p>
          <a:p>
            <a:pPr marL="574675" lvl="0">
              <a:buFont typeface="+mj-lt"/>
              <a:buAutoNum type="arabicPeriod"/>
            </a:pPr>
            <a:r>
              <a:rPr lang="en-US" sz="1500" dirty="0"/>
              <a:t>Development of 25 T commercial user solenoids</a:t>
            </a:r>
          </a:p>
          <a:p>
            <a:pPr marL="574675">
              <a:buFont typeface="+mj-lt"/>
              <a:buAutoNum type="arabicPeriod"/>
            </a:pPr>
            <a:r>
              <a:rPr lang="en-US" sz="1500" dirty="0"/>
              <a:t>Rutherford test solenoids towards 25 T operation</a:t>
            </a:r>
          </a:p>
          <a:p>
            <a:pPr marL="574675">
              <a:buFont typeface="+mj-lt"/>
              <a:buAutoNum type="arabicPeriod"/>
            </a:pPr>
            <a:r>
              <a:rPr lang="en-US" sz="1500" dirty="0"/>
              <a:t>Proposed 28 T insert towards UHF-NMR development.</a:t>
            </a:r>
          </a:p>
          <a:p>
            <a:pPr>
              <a:buSzPct val="125000"/>
            </a:pPr>
            <a:r>
              <a:rPr lang="en-US" sz="1500" dirty="0"/>
              <a:t>Open question: Can we reliably react and reinforce magnets with high current densities under extreme Lorentz stresses?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F4EA-47CE-4CED-89A5-A9195657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33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AF3404-94BF-4CAA-84E7-413C22E2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518" y="6343825"/>
            <a:ext cx="6006353" cy="345384"/>
          </a:xfrm>
        </p:spPr>
        <p:txBody>
          <a:bodyPr/>
          <a:lstStyle/>
          <a:p>
            <a:r>
              <a:rPr lang="en-US" sz="1400" dirty="0"/>
              <a:t>Snowmass AF7-Magnets</a:t>
            </a:r>
          </a:p>
        </p:txBody>
      </p:sp>
    </p:spTree>
    <p:extLst>
      <p:ext uri="{BB962C8B-B14F-4D97-AF65-F5344CB8AC3E}">
        <p14:creationId xmlns:p14="http://schemas.microsoft.com/office/powerpoint/2010/main" val="1462253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1760" y="84915"/>
            <a:ext cx="9144000" cy="832076"/>
          </a:xfrm>
        </p:spPr>
        <p:txBody>
          <a:bodyPr>
            <a:normAutofit fontScale="90000"/>
          </a:bodyPr>
          <a:lstStyle/>
          <a:p>
            <a:r>
              <a:rPr lang="en-US" dirty="0"/>
              <a:t>Integrated Magnet Development for HEP accelerators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E5CE-E095-4FB1-B11F-89E1E9300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40" y="711959"/>
            <a:ext cx="8686800" cy="5798510"/>
          </a:xfrm>
        </p:spPr>
        <p:txBody>
          <a:bodyPr wrap="square">
            <a:spAutoFit/>
          </a:bodyPr>
          <a:lstStyle/>
          <a:p>
            <a:r>
              <a:rPr lang="en-US" sz="2000" dirty="0"/>
              <a:t>Kathleen Amm, Michael Anerella, Ramesh Gupta, Brett Parker, Piyush Joshi(BNL) Joseph Minervini, John Brisson, (MIT)</a:t>
            </a:r>
          </a:p>
          <a:p>
            <a:pPr lvl="0"/>
            <a:r>
              <a:rPr lang="en-US" sz="2000" dirty="0"/>
              <a:t>Technical Highlights</a:t>
            </a:r>
          </a:p>
          <a:p>
            <a:pPr lvl="1"/>
            <a:r>
              <a:rPr lang="en-US" sz="1800" dirty="0"/>
              <a:t>Specialty magnets – </a:t>
            </a:r>
          </a:p>
          <a:p>
            <a:pPr lvl="2"/>
            <a:r>
              <a:rPr lang="en-US" sz="1800" dirty="0"/>
              <a:t>Direct wind(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Linear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e+e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- colliders, electron-ion machines, proton-proton machines, muon colliders</a:t>
            </a:r>
            <a:r>
              <a:rPr lang="en-US" sz="1800" dirty="0"/>
              <a:t>)</a:t>
            </a:r>
          </a:p>
          <a:p>
            <a:pPr lvl="2"/>
            <a:r>
              <a:rPr lang="en-US" sz="1800" dirty="0"/>
              <a:t>New methods for very high energy colliders</a:t>
            </a:r>
          </a:p>
          <a:p>
            <a:pPr lvl="1"/>
            <a:r>
              <a:rPr lang="en-US" sz="1800" dirty="0"/>
              <a:t>HTS </a:t>
            </a:r>
          </a:p>
          <a:p>
            <a:pPr lvl="2"/>
            <a:r>
              <a:rPr lang="en-US" sz="1800" dirty="0"/>
              <a:t> solenoids (30-50T small bore for muon collider cooling, &gt;15T large bore for muon collider 6D cooling, &gt;20T for  HEP experiments(e.g. Axion search)</a:t>
            </a:r>
          </a:p>
          <a:p>
            <a:pPr lvl="2"/>
            <a:r>
              <a:rPr lang="en-US" sz="1800" dirty="0"/>
              <a:t>VHF Dipoles (20-25 T) - high energy proton-proton, muon colliders (linear luminosity dependence)</a:t>
            </a:r>
          </a:p>
          <a:p>
            <a:pPr lvl="2"/>
            <a:r>
              <a:rPr lang="en-US" sz="1800" dirty="0"/>
              <a:t>VHF quadrupoles and multipoles – IR regions for all high energy machines, specialty applications</a:t>
            </a:r>
          </a:p>
          <a:p>
            <a:pPr lvl="1"/>
            <a:r>
              <a:rPr lang="en-US" sz="1800" dirty="0"/>
              <a:t>Cross cutting applications with other SC applications – EIC, compact fusion, offshore wind.  HEP can leverage efforts and expertise – more bang for the buck</a:t>
            </a:r>
          </a:p>
          <a:p>
            <a:pPr lvl="0"/>
            <a:r>
              <a:rPr lang="en-US" sz="2000" dirty="0"/>
              <a:t>Future plans –partnerships with sister magnet teams (FNAL, LBNL, BNL, MIT NHMFL) and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F4EA-47CE-4CED-89A5-A9195657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34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91D4A84-E16D-4334-9C5C-2DBC3A826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94900" y="6343824"/>
            <a:ext cx="5277081" cy="365125"/>
          </a:xfrm>
        </p:spPr>
        <p:txBody>
          <a:bodyPr/>
          <a:lstStyle/>
          <a:p>
            <a:r>
              <a:rPr lang="en-US" sz="1400" dirty="0"/>
              <a:t>Snowmass’21 AF7-Magnets </a:t>
            </a:r>
            <a:r>
              <a:rPr lang="en-US" sz="1400" dirty="0" err="1"/>
              <a:t>LoI</a:t>
            </a:r>
            <a:r>
              <a:rPr lang="en-US" sz="1400" dirty="0"/>
              <a:t> Meeting</a:t>
            </a:r>
          </a:p>
        </p:txBody>
      </p:sp>
    </p:spTree>
    <p:extLst>
      <p:ext uri="{BB962C8B-B14F-4D97-AF65-F5344CB8AC3E}">
        <p14:creationId xmlns:p14="http://schemas.microsoft.com/office/powerpoint/2010/main" val="3157256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55C1A-6E6D-C94B-8D16-4E5CF0B5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Snowmass 2020 - Wind-React-Wind (WRW)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1FD22-BC34-0842-8131-27CC4EC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35AB7-85B7-BF47-B90E-79803C94D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Snowmass AF7-Magnets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8C79B-709A-6342-847F-D7B2CC24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35</a:t>
            </a:fld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D675A13-DB9D-E241-9245-81AB90528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77645"/>
            <a:ext cx="8229600" cy="51743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000" dirty="0"/>
              <a:t>Shlomo Caspi (LBNL)</a:t>
            </a:r>
          </a:p>
          <a:p>
            <a:pPr marL="0" indent="0">
              <a:buNone/>
            </a:pPr>
            <a:r>
              <a:rPr lang="en-US" sz="2000" u="sng" dirty="0"/>
              <a:t>SC magnet technology</a:t>
            </a:r>
          </a:p>
          <a:p>
            <a:pPr marL="0" lvl="0" indent="0">
              <a:buNone/>
            </a:pPr>
            <a:r>
              <a:rPr lang="en-US" sz="2000" dirty="0"/>
              <a:t>Nb3Sn magnets, like </a:t>
            </a:r>
            <a:r>
              <a:rPr lang="en-US" sz="2000" dirty="0" err="1"/>
              <a:t>NbTi</a:t>
            </a:r>
            <a:r>
              <a:rPr lang="en-US" sz="2000" dirty="0"/>
              <a:t> magnets, have similar issues that remain unsolved</a:t>
            </a:r>
          </a:p>
          <a:p>
            <a:pPr marL="0" lvl="0" indent="0">
              <a:buNone/>
            </a:pPr>
            <a:endParaRPr lang="en-US" sz="2000" dirty="0"/>
          </a:p>
          <a:p>
            <a:r>
              <a:rPr lang="en-US" sz="2000" dirty="0"/>
              <a:t>Good progress in SC Nb3Sn magnet technology has reached a point where it is difficult to progress unless new ways are introduce to understand, explain and avoid magnet training – a critical costly problem.</a:t>
            </a:r>
          </a:p>
          <a:p>
            <a:r>
              <a:rPr lang="en-US" sz="2000" dirty="0"/>
              <a:t>Ask yourself, in what way the R&amp;D magnet I am building Is going to be different in solving a problem that thousand other magnets were unable to solve. If the answer is pre-stress stop and look for something new. 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u="sng" dirty="0"/>
              <a:t>Future SC magnet technology</a:t>
            </a:r>
            <a:endParaRPr lang="en-US" sz="2000" dirty="0"/>
          </a:p>
          <a:p>
            <a:r>
              <a:rPr lang="en-US" sz="2000" dirty="0"/>
              <a:t>Reduced stress in CCT coils did not solve magnet training but suggested an intrinsic mechanisms within turns to be a more likely source – sintering during reaction, the use of epoxy and mismatch between mechanical properties.</a:t>
            </a:r>
          </a:p>
          <a:p>
            <a:r>
              <a:rPr lang="en-US" sz="2000" dirty="0"/>
              <a:t>Reacted Nb3Sn is brittle but like any other brittle material can maintain a certain degree of elasticity (e.g. fiber optics)</a:t>
            </a:r>
          </a:p>
          <a:p>
            <a:r>
              <a:rPr lang="en-US" sz="2000" dirty="0"/>
              <a:t>The “Wind-React-Wind” method is a NEW approach for CCT coils:</a:t>
            </a:r>
          </a:p>
          <a:p>
            <a:pPr lvl="1"/>
            <a:r>
              <a:rPr lang="en-US" sz="2000" dirty="0"/>
              <a:t>Annealed Nb3Sn (650 C) coils retain their annealed form and maintain a degree of elasticity. </a:t>
            </a:r>
          </a:p>
          <a:p>
            <a:pPr lvl="1"/>
            <a:r>
              <a:rPr lang="en-US" sz="2000" dirty="0"/>
              <a:t>Reacted Nb3Sn conductor is sufficiently elastic when it is removed from a reacted CCT mandrel.</a:t>
            </a:r>
          </a:p>
          <a:p>
            <a:pPr lvl="1"/>
            <a:r>
              <a:rPr lang="en-US" sz="2000" dirty="0"/>
              <a:t> Placing the removed turns into a similar new unreacted mandrel should be the same.</a:t>
            </a:r>
          </a:p>
          <a:p>
            <a:pPr lvl="1"/>
            <a:r>
              <a:rPr lang="en-US" sz="2000" dirty="0"/>
              <a:t> Unreacted mandrel has controlled tolerances and can be made from other materials such as Aluminum.</a:t>
            </a:r>
          </a:p>
          <a:p>
            <a:pPr lvl="1"/>
            <a:r>
              <a:rPr lang="en-US" sz="2000" dirty="0"/>
              <a:t>Mandrels should be insulated or coated (e.g. anodizing) voiding the use of cable insulation.</a:t>
            </a:r>
          </a:p>
          <a:p>
            <a:pPr lvl="1"/>
            <a:r>
              <a:rPr lang="en-US" sz="2000" dirty="0"/>
              <a:t>Removing impregnation will place liquid Helium within the cable and greatly improve stability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000" u="sng" dirty="0"/>
              <a:t>This new R&amp;D study has a steep learning curve on technology the potential for better understanding </a:t>
            </a:r>
            <a:r>
              <a:rPr lang="en-US" sz="2000" u="sng" dirty="0" err="1"/>
              <a:t>foundamental</a:t>
            </a:r>
            <a:r>
              <a:rPr lang="en-US" sz="2000" u="sng" dirty="0"/>
              <a:t> training issues, reduce magnet cost and improve safety</a:t>
            </a:r>
          </a:p>
        </p:txBody>
      </p:sp>
    </p:spTree>
    <p:extLst>
      <p:ext uri="{BB962C8B-B14F-4D97-AF65-F5344CB8AC3E}">
        <p14:creationId xmlns:p14="http://schemas.microsoft.com/office/powerpoint/2010/main" val="2582020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55C1A-6E6D-C94B-8D16-4E5CF0B5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1FD22-BC34-0842-8131-27CC4EC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5/27/2020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35AB7-85B7-BF47-B90E-79803C94D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Snowmass AF7-Magnets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8C79B-709A-6342-847F-D7B2CC24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36</a:t>
            </a:fld>
            <a:endParaRPr lang="en-US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975B5845-1ED6-6741-88C2-60321DD8E2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64"/>
          <a:stretch/>
        </p:blipFill>
        <p:spPr>
          <a:xfrm rot="10800000">
            <a:off x="4820477" y="1472883"/>
            <a:ext cx="3946839" cy="2318827"/>
          </a:xfrm>
          <a:prstGeom prst="rect">
            <a:avLst/>
          </a:prstGeom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7D76F302-26D4-D04D-A6DE-9ABEDEEDC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341" y="1745260"/>
            <a:ext cx="3346543" cy="250990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6B7110-0B0F-A847-968E-AB3B3DB7BC3B}"/>
              </a:ext>
            </a:extLst>
          </p:cNvPr>
          <p:cNvSpPr txBox="1"/>
          <p:nvPr/>
        </p:nvSpPr>
        <p:spPr>
          <a:xfrm>
            <a:off x="29817" y="1020350"/>
            <a:ext cx="3657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Reacted Nb3Sn cable </a:t>
            </a:r>
          </a:p>
          <a:p>
            <a:r>
              <a:rPr lang="en-US" sz="2400" dirty="0"/>
              <a:t>in a CCT bronze mandrel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2DD953-5EB2-BE43-B0F8-51518CE66F25}"/>
              </a:ext>
            </a:extLst>
          </p:cNvPr>
          <p:cNvSpPr txBox="1"/>
          <p:nvPr/>
        </p:nvSpPr>
        <p:spPr>
          <a:xfrm>
            <a:off x="4685402" y="1020350"/>
            <a:ext cx="402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Flexible Nb3Sn cable removed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96A115-79A4-F74E-ACF7-F2D9100C4C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43" t="10694" r="20292"/>
          <a:stretch/>
        </p:blipFill>
        <p:spPr>
          <a:xfrm rot="16200000">
            <a:off x="1615659" y="3823319"/>
            <a:ext cx="996581" cy="40286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79C50D-081D-C640-9F6C-1F069A1BDB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560"/>
          <a:stretch/>
        </p:blipFill>
        <p:spPr>
          <a:xfrm>
            <a:off x="5015721" y="4368668"/>
            <a:ext cx="3751596" cy="21226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4CF5B1-B03B-DF4F-A13F-2C29AEFC8041}"/>
              </a:ext>
            </a:extLst>
          </p:cNvPr>
          <p:cNvSpPr txBox="1"/>
          <p:nvPr/>
        </p:nvSpPr>
        <p:spPr>
          <a:xfrm>
            <a:off x="3901676" y="3905833"/>
            <a:ext cx="52423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Turns replaced into a new anodized (black)  Aluminum mandrel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2738AC-A4C9-6143-AA1B-B2420C904626}"/>
              </a:ext>
            </a:extLst>
          </p:cNvPr>
          <p:cNvSpPr txBox="1"/>
          <p:nvPr/>
        </p:nvSpPr>
        <p:spPr>
          <a:xfrm>
            <a:off x="99619" y="4599513"/>
            <a:ext cx="402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Removed Nb3Sn turns </a:t>
            </a:r>
          </a:p>
        </p:txBody>
      </p:sp>
    </p:spTree>
    <p:extLst>
      <p:ext uri="{BB962C8B-B14F-4D97-AF65-F5344CB8AC3E}">
        <p14:creationId xmlns:p14="http://schemas.microsoft.com/office/powerpoint/2010/main" val="3561189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60" y="136525"/>
            <a:ext cx="8767728" cy="542325"/>
          </a:xfrm>
        </p:spPr>
        <p:txBody>
          <a:bodyPr>
            <a:normAutofit fontScale="90000"/>
          </a:bodyPr>
          <a:lstStyle/>
          <a:p>
            <a:r>
              <a:rPr lang="en-US" dirty="0"/>
              <a:t>Collider in the Sea: 500 TeV with High Luminosity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F4EA-47CE-4CED-89A5-A9195657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7/29/2020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37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B292336-631E-4C63-BF57-F6B8BDDF5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94900" y="6343824"/>
            <a:ext cx="5277081" cy="365125"/>
          </a:xfrm>
        </p:spPr>
        <p:txBody>
          <a:bodyPr/>
          <a:lstStyle/>
          <a:p>
            <a:r>
              <a:rPr lang="en-US" sz="1400" dirty="0"/>
              <a:t>Snowmass’21 AF7-Magnets </a:t>
            </a:r>
            <a:r>
              <a:rPr lang="en-US" sz="1400" dirty="0" err="1"/>
              <a:t>LoI</a:t>
            </a:r>
            <a:r>
              <a:rPr lang="en-US" sz="1400" dirty="0"/>
              <a:t> Meeting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67E5CE-E095-4FB1-B11F-89E1E930006C}"/>
              </a:ext>
            </a:extLst>
          </p:cNvPr>
          <p:cNvSpPr>
            <a:spLocks noGrp="1"/>
          </p:cNvSpPr>
          <p:nvPr/>
        </p:nvSpPr>
        <p:spPr>
          <a:xfrm>
            <a:off x="125799" y="657804"/>
            <a:ext cx="8892403" cy="57431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Peter McIntyre, Texas A&amp;M University</a:t>
            </a:r>
          </a:p>
          <a:p>
            <a:pPr lvl="0"/>
            <a:r>
              <a:rPr lang="en-US" dirty="0"/>
              <a:t>Technical Highlights: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rgbClr val="FF0000"/>
                </a:solidFill>
              </a:rPr>
              <a:t>Magnet cost/TeV increases steeply with magnetic field.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rgbClr val="FF0000"/>
                </a:solidFill>
              </a:rPr>
              <a:t>Tunnel cost/TeV increases with size – faults, bad rock.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rgbClr val="00B050"/>
                </a:solidFill>
              </a:rPr>
              <a:t>Solution: </a:t>
            </a:r>
            <a:r>
              <a:rPr lang="en-US" sz="2200" dirty="0"/>
              <a:t>Choose magnetic field for minimum cost/TeV 3-4 T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rgbClr val="00B050"/>
                </a:solidFill>
              </a:rPr>
              <a:t>No tunnel!: </a:t>
            </a:r>
            <a:r>
              <a:rPr lang="en-US" sz="2200" dirty="0"/>
              <a:t>1900 km circular pipeline at 100 m depth, neutral-buoyant</a:t>
            </a:r>
          </a:p>
          <a:p>
            <a:pPr lvl="1">
              <a:spcBef>
                <a:spcPts val="0"/>
              </a:spcBef>
            </a:pPr>
            <a:r>
              <a:rPr lang="en-US" sz="2200" dirty="0">
                <a:solidFill>
                  <a:srgbClr val="00B050"/>
                </a:solidFill>
              </a:rPr>
              <a:t>C-magnet w/ LN</a:t>
            </a:r>
            <a:r>
              <a:rPr lang="en-US" sz="2200" baseline="-25000" dirty="0">
                <a:solidFill>
                  <a:srgbClr val="00B050"/>
                </a:solidFill>
              </a:rPr>
              <a:t>2</a:t>
            </a:r>
            <a:r>
              <a:rPr lang="en-US" sz="2200" dirty="0">
                <a:solidFill>
                  <a:srgbClr val="00B050"/>
                </a:solidFill>
              </a:rPr>
              <a:t> side channel for SR: </a:t>
            </a:r>
            <a:r>
              <a:rPr lang="en-US" sz="2200" dirty="0"/>
              <a:t>ultimate luminosity</a:t>
            </a:r>
            <a:endParaRPr lang="en-US" sz="2200" dirty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1100" dirty="0"/>
          </a:p>
          <a:p>
            <a:pPr marL="457200" lvl="1" indent="0">
              <a:buNone/>
            </a:pPr>
            <a:endParaRPr lang="en-US" sz="2800" dirty="0"/>
          </a:p>
          <a:p>
            <a:pPr marL="0" lvl="0" indent="0">
              <a:buNone/>
            </a:pPr>
            <a:r>
              <a:rPr lang="en-US" sz="1200" u="sng" dirty="0">
                <a:hlinkClick r:id="rId2"/>
              </a:rPr>
              <a:t>doi:10.1109/TASC.2017.2656157</a:t>
            </a:r>
            <a:r>
              <a:rPr lang="en-US" sz="1200" dirty="0"/>
              <a:t> </a:t>
            </a:r>
          </a:p>
          <a:p>
            <a:pPr marL="0" lvl="0" indent="0">
              <a:buNone/>
            </a:pPr>
            <a:r>
              <a:rPr lang="en-US" sz="1200" u="sng" dirty="0">
                <a:hlinkClick r:id="rId2"/>
              </a:rPr>
              <a:t>doi </a:t>
            </a:r>
            <a:r>
              <a:rPr lang="en-US" sz="1200" u="sng" dirty="0">
                <a:hlinkClick r:id="rId3"/>
              </a:rPr>
              <a:t>10.18429/JACoW-NAPAC2016-MOB2CO03</a:t>
            </a:r>
            <a:r>
              <a:rPr lang="en-US" sz="1200" dirty="0"/>
              <a:t> </a:t>
            </a:r>
            <a:endParaRPr lang="en-US" sz="1200" i="1" dirty="0"/>
          </a:p>
          <a:p>
            <a:pPr lvl="0"/>
            <a:r>
              <a:rPr lang="en-US" i="1" dirty="0"/>
              <a:t>Working group:  Collider-in-the-Sea 500 TeV</a:t>
            </a:r>
            <a:r>
              <a:rPr lang="en-US" sz="900" i="1" dirty="0"/>
              <a:t>        </a:t>
            </a:r>
            <a:r>
              <a:rPr lang="en-US" sz="1600" i="1" dirty="0" err="1">
                <a:hlinkClick r:id="rId4"/>
              </a:rPr>
              <a:t>p-mcintyre@tamu.ed</a:t>
            </a:r>
            <a:r>
              <a:rPr lang="en-US" sz="1600" i="1" dirty="0" err="1"/>
              <a:t>u</a:t>
            </a:r>
            <a:endParaRPr lang="en-US" sz="900" i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F89F0D-2C9C-844F-A37D-F3602BBA9C4D}"/>
              </a:ext>
            </a:extLst>
          </p:cNvPr>
          <p:cNvGrpSpPr/>
          <p:nvPr/>
        </p:nvGrpSpPr>
        <p:grpSpPr>
          <a:xfrm>
            <a:off x="125799" y="3359330"/>
            <a:ext cx="3214370" cy="2041492"/>
            <a:chOff x="0" y="0"/>
            <a:chExt cx="3214497" cy="204220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61ECCD8-1742-1646-9F9F-9BAFEDB2E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3214497" cy="204220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CEDBAB2-2390-D74E-9147-9137B3DB28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803" y="423235"/>
              <a:ext cx="136800" cy="1368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F55C9-9AA4-474E-9C80-955F863F4D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583" y="3427643"/>
            <a:ext cx="2752161" cy="1772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C47D7E-8969-6C42-AC9C-5E4B492DFF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0168" y="3339989"/>
            <a:ext cx="2756415" cy="19409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rto="http://schemas.microsoft.com/office/word/2006/arto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v="urn:schemas-microsoft-com:mac:vml" xmlns:mc="http://schemas.openxmlformats.org/markup-compatibility/2006" xmlns:mo="http://schemas.microsoft.com/office/mac/office/2008/main" xmlns:wpc="http://schemas.microsoft.com/office/word/2010/wordprocessingCanvas" xmlns:lc="http://schemas.openxmlformats.org/drawingml/2006/lockedCanvas"/>
            </a:ext>
          </a:extLst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8505ECD4-BEC5-3645-A575-859996847404}"/>
              </a:ext>
            </a:extLst>
          </p:cNvPr>
          <p:cNvSpPr txBox="1"/>
          <p:nvPr/>
        </p:nvSpPr>
        <p:spPr>
          <a:xfrm>
            <a:off x="3419069" y="5248291"/>
            <a:ext cx="542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3.5 T NbTi Cable-in-Conduit	3.5 T REBCO NI Conformal Supercritical He 4-6 K</a:t>
            </a:r>
            <a:r>
              <a:rPr lang="en-US" dirty="0"/>
              <a:t>		</a:t>
            </a:r>
            <a:r>
              <a:rPr lang="en-US" b="1" dirty="0"/>
              <a:t>NI blocks – LH</a:t>
            </a:r>
            <a:r>
              <a:rPr lang="en-US" b="1" baseline="-25000" dirty="0"/>
              <a:t>2</a:t>
            </a:r>
            <a:r>
              <a:rPr lang="en-US" b="1" dirty="0"/>
              <a:t> 20-30K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56BF58F5-220C-3E43-9A4A-5B02AC011A7C}"/>
              </a:ext>
            </a:extLst>
          </p:cNvPr>
          <p:cNvSpPr txBox="1"/>
          <p:nvPr/>
        </p:nvSpPr>
        <p:spPr>
          <a:xfrm>
            <a:off x="896971" y="4065257"/>
            <a:ext cx="1729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schemeClr val="bg1"/>
                </a:solidFill>
              </a:rPr>
              <a:t>Gulf of Mexico</a:t>
            </a:r>
          </a:p>
        </p:txBody>
      </p:sp>
    </p:spTree>
    <p:extLst>
      <p:ext uri="{BB962C8B-B14F-4D97-AF65-F5344CB8AC3E}">
        <p14:creationId xmlns:p14="http://schemas.microsoft.com/office/powerpoint/2010/main" val="542839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41" y="2593745"/>
            <a:ext cx="8265459" cy="832076"/>
          </a:xfrm>
        </p:spPr>
        <p:txBody>
          <a:bodyPr/>
          <a:lstStyle/>
          <a:p>
            <a:r>
              <a:rPr lang="en-US" dirty="0"/>
              <a:t>Additional/Backup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F4EA-47CE-4CED-89A5-A9195657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7/29/2020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AF3404-94BF-4CAA-84E7-413C22E2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260" y="6343824"/>
            <a:ext cx="8893480" cy="365125"/>
          </a:xfrm>
        </p:spPr>
        <p:txBody>
          <a:bodyPr/>
          <a:lstStyle/>
          <a:p>
            <a:r>
              <a:rPr lang="en-US" sz="1400" dirty="0"/>
              <a:t>Snowmass AF7-Magnets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18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6AA131A3-422E-5A4E-AC8B-C21162831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2" y="425447"/>
            <a:ext cx="8537713" cy="5663632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7E7ACDA2-9378-F046-848D-81FC0F694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magnets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998C9D-6559-7646-B3A2-552D63D836F5}"/>
              </a:ext>
            </a:extLst>
          </p:cNvPr>
          <p:cNvGrpSpPr/>
          <p:nvPr/>
        </p:nvGrpSpPr>
        <p:grpSpPr>
          <a:xfrm>
            <a:off x="3398770" y="2742557"/>
            <a:ext cx="1173229" cy="952726"/>
            <a:chOff x="3398770" y="2458781"/>
            <a:chExt cx="1173229" cy="95272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70A4A5-F2A5-A04E-9257-C6938B1EC1B2}"/>
                </a:ext>
              </a:extLst>
            </p:cNvPr>
            <p:cNvSpPr/>
            <p:nvPr/>
          </p:nvSpPr>
          <p:spPr>
            <a:xfrm>
              <a:off x="3398770" y="2458781"/>
              <a:ext cx="1157022" cy="665967"/>
            </a:xfrm>
            <a:custGeom>
              <a:avLst/>
              <a:gdLst>
                <a:gd name="connsiteX0" fmla="*/ 248891 w 1157022"/>
                <a:gd name="connsiteY0" fmla="*/ 662106 h 665967"/>
                <a:gd name="connsiteX1" fmla="*/ 696152 w 1157022"/>
                <a:gd name="connsiteY1" fmla="*/ 532897 h 665967"/>
                <a:gd name="connsiteX2" fmla="*/ 1143413 w 1157022"/>
                <a:gd name="connsiteY2" fmla="*/ 175089 h 665967"/>
                <a:gd name="connsiteX3" fmla="*/ 1014204 w 1157022"/>
                <a:gd name="connsiteY3" fmla="*/ 6123 h 665967"/>
                <a:gd name="connsiteX4" fmla="*/ 735908 w 1157022"/>
                <a:gd name="connsiteY4" fmla="*/ 65758 h 665967"/>
                <a:gd name="connsiteX5" fmla="*/ 626578 w 1157022"/>
                <a:gd name="connsiteY5" fmla="*/ 334115 h 665967"/>
                <a:gd name="connsiteX6" fmla="*/ 149500 w 1157022"/>
                <a:gd name="connsiteY6" fmla="*/ 304297 h 665967"/>
                <a:gd name="connsiteX7" fmla="*/ 413 w 1157022"/>
                <a:gd name="connsiteY7" fmla="*/ 513019 h 665967"/>
                <a:gd name="connsiteX8" fmla="*/ 109743 w 1157022"/>
                <a:gd name="connsiteY8" fmla="*/ 622349 h 665967"/>
                <a:gd name="connsiteX9" fmla="*/ 248891 w 1157022"/>
                <a:gd name="connsiteY9" fmla="*/ 662106 h 66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7022" h="665967">
                  <a:moveTo>
                    <a:pt x="248891" y="662106"/>
                  </a:moveTo>
                  <a:cubicBezTo>
                    <a:pt x="346626" y="647197"/>
                    <a:pt x="547065" y="614066"/>
                    <a:pt x="696152" y="532897"/>
                  </a:cubicBezTo>
                  <a:cubicBezTo>
                    <a:pt x="845239" y="451727"/>
                    <a:pt x="1090404" y="262885"/>
                    <a:pt x="1143413" y="175089"/>
                  </a:cubicBezTo>
                  <a:cubicBezTo>
                    <a:pt x="1196422" y="87293"/>
                    <a:pt x="1082121" y="24345"/>
                    <a:pt x="1014204" y="6123"/>
                  </a:cubicBezTo>
                  <a:cubicBezTo>
                    <a:pt x="946287" y="-12099"/>
                    <a:pt x="800512" y="11093"/>
                    <a:pt x="735908" y="65758"/>
                  </a:cubicBezTo>
                  <a:cubicBezTo>
                    <a:pt x="671304" y="120423"/>
                    <a:pt x="724313" y="294359"/>
                    <a:pt x="626578" y="334115"/>
                  </a:cubicBezTo>
                  <a:cubicBezTo>
                    <a:pt x="528843" y="373871"/>
                    <a:pt x="253861" y="274480"/>
                    <a:pt x="149500" y="304297"/>
                  </a:cubicBezTo>
                  <a:cubicBezTo>
                    <a:pt x="45139" y="334114"/>
                    <a:pt x="7039" y="460010"/>
                    <a:pt x="413" y="513019"/>
                  </a:cubicBezTo>
                  <a:cubicBezTo>
                    <a:pt x="-6213" y="566028"/>
                    <a:pt x="68330" y="599158"/>
                    <a:pt x="109743" y="622349"/>
                  </a:cubicBezTo>
                  <a:cubicBezTo>
                    <a:pt x="151156" y="645540"/>
                    <a:pt x="151156" y="677015"/>
                    <a:pt x="248891" y="662106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  <a:alpha val="2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4" descr="Home | CERN">
              <a:extLst>
                <a:ext uri="{FF2B5EF4-FFF2-40B4-BE49-F238E27FC236}">
                  <a16:creationId xmlns:a16="http://schemas.microsoft.com/office/drawing/2014/main" id="{9D85AF51-FCF7-F84E-9FA4-B23FD6CFC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0329" y="2973487"/>
              <a:ext cx="441670" cy="438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385DE5-82A5-804A-81CD-BDD05919DB0F}"/>
              </a:ext>
            </a:extLst>
          </p:cNvPr>
          <p:cNvGrpSpPr/>
          <p:nvPr/>
        </p:nvGrpSpPr>
        <p:grpSpPr>
          <a:xfrm>
            <a:off x="4393170" y="903599"/>
            <a:ext cx="1703036" cy="2450033"/>
            <a:chOff x="4393170" y="619823"/>
            <a:chExt cx="1703036" cy="2450033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2CE3B4A-307D-664A-9771-185E0F993A04}"/>
                </a:ext>
              </a:extLst>
            </p:cNvPr>
            <p:cNvSpPr/>
            <p:nvPr/>
          </p:nvSpPr>
          <p:spPr>
            <a:xfrm>
              <a:off x="4393170" y="1524782"/>
              <a:ext cx="1703036" cy="1545074"/>
            </a:xfrm>
            <a:custGeom>
              <a:avLst/>
              <a:gdLst>
                <a:gd name="connsiteX0" fmla="*/ 54307 w 1269475"/>
                <a:gd name="connsiteY0" fmla="*/ 949546 h 1617804"/>
                <a:gd name="connsiteX1" fmla="*/ 173577 w 1269475"/>
                <a:gd name="connsiteY1" fmla="*/ 1088694 h 1617804"/>
                <a:gd name="connsiteX2" fmla="*/ 372359 w 1269475"/>
                <a:gd name="connsiteY2" fmla="*/ 1088694 h 1617804"/>
                <a:gd name="connsiteX3" fmla="*/ 600959 w 1269475"/>
                <a:gd name="connsiteY3" fmla="*/ 1426624 h 1617804"/>
                <a:gd name="connsiteX4" fmla="*/ 750046 w 1269475"/>
                <a:gd name="connsiteY4" fmla="*/ 1605528 h 1617804"/>
                <a:gd name="connsiteX5" fmla="*/ 978646 w 1269475"/>
                <a:gd name="connsiteY5" fmla="*/ 1526015 h 1617804"/>
                <a:gd name="connsiteX6" fmla="*/ 968707 w 1269475"/>
                <a:gd name="connsiteY6" fmla="*/ 919728 h 1617804"/>
                <a:gd name="connsiteX7" fmla="*/ 1167490 w 1269475"/>
                <a:gd name="connsiteY7" fmla="*/ 432711 h 1617804"/>
                <a:gd name="connsiteX8" fmla="*/ 1266881 w 1269475"/>
                <a:gd name="connsiteY8" fmla="*/ 184233 h 1617804"/>
                <a:gd name="connsiteX9" fmla="*/ 1068099 w 1269475"/>
                <a:gd name="connsiteY9" fmla="*/ 5328 h 1617804"/>
                <a:gd name="connsiteX10" fmla="*/ 740107 w 1269475"/>
                <a:gd name="connsiteY10" fmla="*/ 74902 h 1617804"/>
                <a:gd name="connsiteX11" fmla="*/ 491629 w 1269475"/>
                <a:gd name="connsiteY11" fmla="*/ 353198 h 1617804"/>
                <a:gd name="connsiteX12" fmla="*/ 402177 w 1269475"/>
                <a:gd name="connsiteY12" fmla="*/ 631494 h 1617804"/>
                <a:gd name="connsiteX13" fmla="*/ 143759 w 1269475"/>
                <a:gd name="connsiteY13" fmla="*/ 581798 h 1617804"/>
                <a:gd name="connsiteX14" fmla="*/ 4612 w 1269475"/>
                <a:gd name="connsiteY14" fmla="*/ 681189 h 1617804"/>
                <a:gd name="connsiteX15" fmla="*/ 54307 w 1269475"/>
                <a:gd name="connsiteY15" fmla="*/ 949546 h 1617804"/>
                <a:gd name="connsiteX0" fmla="*/ 54307 w 1674822"/>
                <a:gd name="connsiteY0" fmla="*/ 949546 h 1617971"/>
                <a:gd name="connsiteX1" fmla="*/ 173577 w 1674822"/>
                <a:gd name="connsiteY1" fmla="*/ 1088694 h 1617971"/>
                <a:gd name="connsiteX2" fmla="*/ 372359 w 1674822"/>
                <a:gd name="connsiteY2" fmla="*/ 1088694 h 1617971"/>
                <a:gd name="connsiteX3" fmla="*/ 600959 w 1674822"/>
                <a:gd name="connsiteY3" fmla="*/ 1426624 h 1617971"/>
                <a:gd name="connsiteX4" fmla="*/ 750046 w 1674822"/>
                <a:gd name="connsiteY4" fmla="*/ 1605528 h 1617971"/>
                <a:gd name="connsiteX5" fmla="*/ 978646 w 1674822"/>
                <a:gd name="connsiteY5" fmla="*/ 1526015 h 1617971"/>
                <a:gd name="connsiteX6" fmla="*/ 1673310 w 1674822"/>
                <a:gd name="connsiteY6" fmla="*/ 915769 h 1617971"/>
                <a:gd name="connsiteX7" fmla="*/ 1167490 w 1674822"/>
                <a:gd name="connsiteY7" fmla="*/ 432711 h 1617971"/>
                <a:gd name="connsiteX8" fmla="*/ 1266881 w 1674822"/>
                <a:gd name="connsiteY8" fmla="*/ 184233 h 1617971"/>
                <a:gd name="connsiteX9" fmla="*/ 1068099 w 1674822"/>
                <a:gd name="connsiteY9" fmla="*/ 5328 h 1617971"/>
                <a:gd name="connsiteX10" fmla="*/ 740107 w 1674822"/>
                <a:gd name="connsiteY10" fmla="*/ 74902 h 1617971"/>
                <a:gd name="connsiteX11" fmla="*/ 491629 w 1674822"/>
                <a:gd name="connsiteY11" fmla="*/ 353198 h 1617971"/>
                <a:gd name="connsiteX12" fmla="*/ 402177 w 1674822"/>
                <a:gd name="connsiteY12" fmla="*/ 631494 h 1617971"/>
                <a:gd name="connsiteX13" fmla="*/ 143759 w 1674822"/>
                <a:gd name="connsiteY13" fmla="*/ 581798 h 1617971"/>
                <a:gd name="connsiteX14" fmla="*/ 4612 w 1674822"/>
                <a:gd name="connsiteY14" fmla="*/ 681189 h 1617971"/>
                <a:gd name="connsiteX15" fmla="*/ 54307 w 1674822"/>
                <a:gd name="connsiteY15" fmla="*/ 949546 h 1617971"/>
                <a:gd name="connsiteX0" fmla="*/ 54307 w 1701227"/>
                <a:gd name="connsiteY0" fmla="*/ 949546 h 1617971"/>
                <a:gd name="connsiteX1" fmla="*/ 173577 w 1701227"/>
                <a:gd name="connsiteY1" fmla="*/ 1088694 h 1617971"/>
                <a:gd name="connsiteX2" fmla="*/ 372359 w 1701227"/>
                <a:gd name="connsiteY2" fmla="*/ 1088694 h 1617971"/>
                <a:gd name="connsiteX3" fmla="*/ 600959 w 1701227"/>
                <a:gd name="connsiteY3" fmla="*/ 1426624 h 1617971"/>
                <a:gd name="connsiteX4" fmla="*/ 750046 w 1701227"/>
                <a:gd name="connsiteY4" fmla="*/ 1605528 h 1617971"/>
                <a:gd name="connsiteX5" fmla="*/ 978646 w 1701227"/>
                <a:gd name="connsiteY5" fmla="*/ 1526015 h 1617971"/>
                <a:gd name="connsiteX6" fmla="*/ 1673310 w 1701227"/>
                <a:gd name="connsiteY6" fmla="*/ 915769 h 1617971"/>
                <a:gd name="connsiteX7" fmla="*/ 1535625 w 1701227"/>
                <a:gd name="connsiteY7" fmla="*/ 551464 h 1617971"/>
                <a:gd name="connsiteX8" fmla="*/ 1266881 w 1701227"/>
                <a:gd name="connsiteY8" fmla="*/ 184233 h 1617971"/>
                <a:gd name="connsiteX9" fmla="*/ 1068099 w 1701227"/>
                <a:gd name="connsiteY9" fmla="*/ 5328 h 1617971"/>
                <a:gd name="connsiteX10" fmla="*/ 740107 w 1701227"/>
                <a:gd name="connsiteY10" fmla="*/ 74902 h 1617971"/>
                <a:gd name="connsiteX11" fmla="*/ 491629 w 1701227"/>
                <a:gd name="connsiteY11" fmla="*/ 353198 h 1617971"/>
                <a:gd name="connsiteX12" fmla="*/ 402177 w 1701227"/>
                <a:gd name="connsiteY12" fmla="*/ 631494 h 1617971"/>
                <a:gd name="connsiteX13" fmla="*/ 143759 w 1701227"/>
                <a:gd name="connsiteY13" fmla="*/ 581798 h 1617971"/>
                <a:gd name="connsiteX14" fmla="*/ 4612 w 1701227"/>
                <a:gd name="connsiteY14" fmla="*/ 681189 h 1617971"/>
                <a:gd name="connsiteX15" fmla="*/ 54307 w 1701227"/>
                <a:gd name="connsiteY15" fmla="*/ 949546 h 1617971"/>
                <a:gd name="connsiteX0" fmla="*/ 54307 w 1693272"/>
                <a:gd name="connsiteY0" fmla="*/ 949546 h 1614094"/>
                <a:gd name="connsiteX1" fmla="*/ 173577 w 1693272"/>
                <a:gd name="connsiteY1" fmla="*/ 1088694 h 1614094"/>
                <a:gd name="connsiteX2" fmla="*/ 372359 w 1693272"/>
                <a:gd name="connsiteY2" fmla="*/ 1088694 h 1614094"/>
                <a:gd name="connsiteX3" fmla="*/ 600959 w 1693272"/>
                <a:gd name="connsiteY3" fmla="*/ 1426624 h 1614094"/>
                <a:gd name="connsiteX4" fmla="*/ 750046 w 1693272"/>
                <a:gd name="connsiteY4" fmla="*/ 1605528 h 1614094"/>
                <a:gd name="connsiteX5" fmla="*/ 978646 w 1693272"/>
                <a:gd name="connsiteY5" fmla="*/ 1526015 h 1614094"/>
                <a:gd name="connsiteX6" fmla="*/ 1101873 w 1693272"/>
                <a:gd name="connsiteY6" fmla="*/ 1020238 h 1614094"/>
                <a:gd name="connsiteX7" fmla="*/ 1673310 w 1693272"/>
                <a:gd name="connsiteY7" fmla="*/ 915769 h 1614094"/>
                <a:gd name="connsiteX8" fmla="*/ 1535625 w 1693272"/>
                <a:gd name="connsiteY8" fmla="*/ 551464 h 1614094"/>
                <a:gd name="connsiteX9" fmla="*/ 1266881 w 1693272"/>
                <a:gd name="connsiteY9" fmla="*/ 184233 h 1614094"/>
                <a:gd name="connsiteX10" fmla="*/ 1068099 w 1693272"/>
                <a:gd name="connsiteY10" fmla="*/ 5328 h 1614094"/>
                <a:gd name="connsiteX11" fmla="*/ 740107 w 1693272"/>
                <a:gd name="connsiteY11" fmla="*/ 74902 h 1614094"/>
                <a:gd name="connsiteX12" fmla="*/ 491629 w 1693272"/>
                <a:gd name="connsiteY12" fmla="*/ 353198 h 1614094"/>
                <a:gd name="connsiteX13" fmla="*/ 402177 w 1693272"/>
                <a:gd name="connsiteY13" fmla="*/ 631494 h 1614094"/>
                <a:gd name="connsiteX14" fmla="*/ 143759 w 1693272"/>
                <a:gd name="connsiteY14" fmla="*/ 581798 h 1614094"/>
                <a:gd name="connsiteX15" fmla="*/ 4612 w 1693272"/>
                <a:gd name="connsiteY15" fmla="*/ 681189 h 1614094"/>
                <a:gd name="connsiteX16" fmla="*/ 54307 w 1693272"/>
                <a:gd name="connsiteY16" fmla="*/ 949546 h 1614094"/>
                <a:gd name="connsiteX0" fmla="*/ 54307 w 1693514"/>
                <a:gd name="connsiteY0" fmla="*/ 967374 h 1631922"/>
                <a:gd name="connsiteX1" fmla="*/ 173577 w 1693514"/>
                <a:gd name="connsiteY1" fmla="*/ 1106522 h 1631922"/>
                <a:gd name="connsiteX2" fmla="*/ 372359 w 1693514"/>
                <a:gd name="connsiteY2" fmla="*/ 1106522 h 1631922"/>
                <a:gd name="connsiteX3" fmla="*/ 600959 w 1693514"/>
                <a:gd name="connsiteY3" fmla="*/ 1444452 h 1631922"/>
                <a:gd name="connsiteX4" fmla="*/ 750046 w 1693514"/>
                <a:gd name="connsiteY4" fmla="*/ 1623356 h 1631922"/>
                <a:gd name="connsiteX5" fmla="*/ 978646 w 1693514"/>
                <a:gd name="connsiteY5" fmla="*/ 1543843 h 1631922"/>
                <a:gd name="connsiteX6" fmla="*/ 1101873 w 1693514"/>
                <a:gd name="connsiteY6" fmla="*/ 1038066 h 1631922"/>
                <a:gd name="connsiteX7" fmla="*/ 1673310 w 1693514"/>
                <a:gd name="connsiteY7" fmla="*/ 933597 h 1631922"/>
                <a:gd name="connsiteX8" fmla="*/ 1535625 w 1693514"/>
                <a:gd name="connsiteY8" fmla="*/ 569292 h 1631922"/>
                <a:gd name="connsiteX9" fmla="*/ 1251047 w 1693514"/>
                <a:gd name="connsiteY9" fmla="*/ 459359 h 1631922"/>
                <a:gd name="connsiteX10" fmla="*/ 1068099 w 1693514"/>
                <a:gd name="connsiteY10" fmla="*/ 23156 h 1631922"/>
                <a:gd name="connsiteX11" fmla="*/ 740107 w 1693514"/>
                <a:gd name="connsiteY11" fmla="*/ 92730 h 1631922"/>
                <a:gd name="connsiteX12" fmla="*/ 491629 w 1693514"/>
                <a:gd name="connsiteY12" fmla="*/ 371026 h 1631922"/>
                <a:gd name="connsiteX13" fmla="*/ 402177 w 1693514"/>
                <a:gd name="connsiteY13" fmla="*/ 649322 h 1631922"/>
                <a:gd name="connsiteX14" fmla="*/ 143759 w 1693514"/>
                <a:gd name="connsiteY14" fmla="*/ 599626 h 1631922"/>
                <a:gd name="connsiteX15" fmla="*/ 4612 w 1693514"/>
                <a:gd name="connsiteY15" fmla="*/ 699017 h 1631922"/>
                <a:gd name="connsiteX16" fmla="*/ 54307 w 1693514"/>
                <a:gd name="connsiteY16" fmla="*/ 967374 h 1631922"/>
                <a:gd name="connsiteX0" fmla="*/ 54307 w 1693514"/>
                <a:gd name="connsiteY0" fmla="*/ 907421 h 1571969"/>
                <a:gd name="connsiteX1" fmla="*/ 173577 w 1693514"/>
                <a:gd name="connsiteY1" fmla="*/ 1046569 h 1571969"/>
                <a:gd name="connsiteX2" fmla="*/ 372359 w 1693514"/>
                <a:gd name="connsiteY2" fmla="*/ 1046569 h 1571969"/>
                <a:gd name="connsiteX3" fmla="*/ 600959 w 1693514"/>
                <a:gd name="connsiteY3" fmla="*/ 1384499 h 1571969"/>
                <a:gd name="connsiteX4" fmla="*/ 750046 w 1693514"/>
                <a:gd name="connsiteY4" fmla="*/ 1563403 h 1571969"/>
                <a:gd name="connsiteX5" fmla="*/ 978646 w 1693514"/>
                <a:gd name="connsiteY5" fmla="*/ 1483890 h 1571969"/>
                <a:gd name="connsiteX6" fmla="*/ 1101873 w 1693514"/>
                <a:gd name="connsiteY6" fmla="*/ 978113 h 1571969"/>
                <a:gd name="connsiteX7" fmla="*/ 1673310 w 1693514"/>
                <a:gd name="connsiteY7" fmla="*/ 873644 h 1571969"/>
                <a:gd name="connsiteX8" fmla="*/ 1535625 w 1693514"/>
                <a:gd name="connsiteY8" fmla="*/ 509339 h 1571969"/>
                <a:gd name="connsiteX9" fmla="*/ 1251047 w 1693514"/>
                <a:gd name="connsiteY9" fmla="*/ 399406 h 1571969"/>
                <a:gd name="connsiteX10" fmla="*/ 1056224 w 1693514"/>
                <a:gd name="connsiteY10" fmla="*/ 46330 h 1571969"/>
                <a:gd name="connsiteX11" fmla="*/ 740107 w 1693514"/>
                <a:gd name="connsiteY11" fmla="*/ 32777 h 1571969"/>
                <a:gd name="connsiteX12" fmla="*/ 491629 w 1693514"/>
                <a:gd name="connsiteY12" fmla="*/ 311073 h 1571969"/>
                <a:gd name="connsiteX13" fmla="*/ 402177 w 1693514"/>
                <a:gd name="connsiteY13" fmla="*/ 589369 h 1571969"/>
                <a:gd name="connsiteX14" fmla="*/ 143759 w 1693514"/>
                <a:gd name="connsiteY14" fmla="*/ 539673 h 1571969"/>
                <a:gd name="connsiteX15" fmla="*/ 4612 w 1693514"/>
                <a:gd name="connsiteY15" fmla="*/ 639064 h 1571969"/>
                <a:gd name="connsiteX16" fmla="*/ 54307 w 1693514"/>
                <a:gd name="connsiteY16" fmla="*/ 907421 h 1571969"/>
                <a:gd name="connsiteX0" fmla="*/ 54307 w 1693514"/>
                <a:gd name="connsiteY0" fmla="*/ 885736 h 1550284"/>
                <a:gd name="connsiteX1" fmla="*/ 173577 w 1693514"/>
                <a:gd name="connsiteY1" fmla="*/ 1024884 h 1550284"/>
                <a:gd name="connsiteX2" fmla="*/ 372359 w 1693514"/>
                <a:gd name="connsiteY2" fmla="*/ 1024884 h 1550284"/>
                <a:gd name="connsiteX3" fmla="*/ 600959 w 1693514"/>
                <a:gd name="connsiteY3" fmla="*/ 1362814 h 1550284"/>
                <a:gd name="connsiteX4" fmla="*/ 750046 w 1693514"/>
                <a:gd name="connsiteY4" fmla="*/ 1541718 h 1550284"/>
                <a:gd name="connsiteX5" fmla="*/ 978646 w 1693514"/>
                <a:gd name="connsiteY5" fmla="*/ 1462205 h 1550284"/>
                <a:gd name="connsiteX6" fmla="*/ 1101873 w 1693514"/>
                <a:gd name="connsiteY6" fmla="*/ 956428 h 1550284"/>
                <a:gd name="connsiteX7" fmla="*/ 1673310 w 1693514"/>
                <a:gd name="connsiteY7" fmla="*/ 851959 h 1550284"/>
                <a:gd name="connsiteX8" fmla="*/ 1535625 w 1693514"/>
                <a:gd name="connsiteY8" fmla="*/ 487654 h 1550284"/>
                <a:gd name="connsiteX9" fmla="*/ 1251047 w 1693514"/>
                <a:gd name="connsiteY9" fmla="*/ 377721 h 1550284"/>
                <a:gd name="connsiteX10" fmla="*/ 1056224 w 1693514"/>
                <a:gd name="connsiteY10" fmla="*/ 24645 h 1550284"/>
                <a:gd name="connsiteX11" fmla="*/ 740107 w 1693514"/>
                <a:gd name="connsiteY11" fmla="*/ 58593 h 1550284"/>
                <a:gd name="connsiteX12" fmla="*/ 491629 w 1693514"/>
                <a:gd name="connsiteY12" fmla="*/ 289388 h 1550284"/>
                <a:gd name="connsiteX13" fmla="*/ 402177 w 1693514"/>
                <a:gd name="connsiteY13" fmla="*/ 567684 h 1550284"/>
                <a:gd name="connsiteX14" fmla="*/ 143759 w 1693514"/>
                <a:gd name="connsiteY14" fmla="*/ 517988 h 1550284"/>
                <a:gd name="connsiteX15" fmla="*/ 4612 w 1693514"/>
                <a:gd name="connsiteY15" fmla="*/ 617379 h 1550284"/>
                <a:gd name="connsiteX16" fmla="*/ 54307 w 1693514"/>
                <a:gd name="connsiteY16" fmla="*/ 885736 h 1550284"/>
                <a:gd name="connsiteX0" fmla="*/ 54307 w 1693824"/>
                <a:gd name="connsiteY0" fmla="*/ 890427 h 1554975"/>
                <a:gd name="connsiteX1" fmla="*/ 173577 w 1693824"/>
                <a:gd name="connsiteY1" fmla="*/ 1029575 h 1554975"/>
                <a:gd name="connsiteX2" fmla="*/ 372359 w 1693824"/>
                <a:gd name="connsiteY2" fmla="*/ 1029575 h 1554975"/>
                <a:gd name="connsiteX3" fmla="*/ 600959 w 1693824"/>
                <a:gd name="connsiteY3" fmla="*/ 1367505 h 1554975"/>
                <a:gd name="connsiteX4" fmla="*/ 750046 w 1693824"/>
                <a:gd name="connsiteY4" fmla="*/ 1546409 h 1554975"/>
                <a:gd name="connsiteX5" fmla="*/ 978646 w 1693824"/>
                <a:gd name="connsiteY5" fmla="*/ 1466896 h 1554975"/>
                <a:gd name="connsiteX6" fmla="*/ 1101873 w 1693824"/>
                <a:gd name="connsiteY6" fmla="*/ 961119 h 1554975"/>
                <a:gd name="connsiteX7" fmla="*/ 1673310 w 1693824"/>
                <a:gd name="connsiteY7" fmla="*/ 856650 h 1554975"/>
                <a:gd name="connsiteX8" fmla="*/ 1535625 w 1693824"/>
                <a:gd name="connsiteY8" fmla="*/ 492345 h 1554975"/>
                <a:gd name="connsiteX9" fmla="*/ 1231254 w 1693824"/>
                <a:gd name="connsiteY9" fmla="*/ 445747 h 1554975"/>
                <a:gd name="connsiteX10" fmla="*/ 1056224 w 1693824"/>
                <a:gd name="connsiteY10" fmla="*/ 29336 h 1554975"/>
                <a:gd name="connsiteX11" fmla="*/ 740107 w 1693824"/>
                <a:gd name="connsiteY11" fmla="*/ 63284 h 1554975"/>
                <a:gd name="connsiteX12" fmla="*/ 491629 w 1693824"/>
                <a:gd name="connsiteY12" fmla="*/ 294079 h 1554975"/>
                <a:gd name="connsiteX13" fmla="*/ 402177 w 1693824"/>
                <a:gd name="connsiteY13" fmla="*/ 572375 h 1554975"/>
                <a:gd name="connsiteX14" fmla="*/ 143759 w 1693824"/>
                <a:gd name="connsiteY14" fmla="*/ 522679 h 1554975"/>
                <a:gd name="connsiteX15" fmla="*/ 4612 w 1693824"/>
                <a:gd name="connsiteY15" fmla="*/ 622070 h 1554975"/>
                <a:gd name="connsiteX16" fmla="*/ 54307 w 1693824"/>
                <a:gd name="connsiteY16" fmla="*/ 890427 h 1554975"/>
                <a:gd name="connsiteX0" fmla="*/ 54307 w 1707719"/>
                <a:gd name="connsiteY0" fmla="*/ 890427 h 1554975"/>
                <a:gd name="connsiteX1" fmla="*/ 173577 w 1707719"/>
                <a:gd name="connsiteY1" fmla="*/ 1029575 h 1554975"/>
                <a:gd name="connsiteX2" fmla="*/ 372359 w 1707719"/>
                <a:gd name="connsiteY2" fmla="*/ 1029575 h 1554975"/>
                <a:gd name="connsiteX3" fmla="*/ 600959 w 1707719"/>
                <a:gd name="connsiteY3" fmla="*/ 1367505 h 1554975"/>
                <a:gd name="connsiteX4" fmla="*/ 750046 w 1707719"/>
                <a:gd name="connsiteY4" fmla="*/ 1546409 h 1554975"/>
                <a:gd name="connsiteX5" fmla="*/ 978646 w 1707719"/>
                <a:gd name="connsiteY5" fmla="*/ 1466896 h 1554975"/>
                <a:gd name="connsiteX6" fmla="*/ 1101873 w 1707719"/>
                <a:gd name="connsiteY6" fmla="*/ 961119 h 1554975"/>
                <a:gd name="connsiteX7" fmla="*/ 1673310 w 1707719"/>
                <a:gd name="connsiteY7" fmla="*/ 856650 h 1554975"/>
                <a:gd name="connsiteX8" fmla="*/ 1598961 w 1707719"/>
                <a:gd name="connsiteY8" fmla="*/ 551721 h 1554975"/>
                <a:gd name="connsiteX9" fmla="*/ 1231254 w 1707719"/>
                <a:gd name="connsiteY9" fmla="*/ 445747 h 1554975"/>
                <a:gd name="connsiteX10" fmla="*/ 1056224 w 1707719"/>
                <a:gd name="connsiteY10" fmla="*/ 29336 h 1554975"/>
                <a:gd name="connsiteX11" fmla="*/ 740107 w 1707719"/>
                <a:gd name="connsiteY11" fmla="*/ 63284 h 1554975"/>
                <a:gd name="connsiteX12" fmla="*/ 491629 w 1707719"/>
                <a:gd name="connsiteY12" fmla="*/ 294079 h 1554975"/>
                <a:gd name="connsiteX13" fmla="*/ 402177 w 1707719"/>
                <a:gd name="connsiteY13" fmla="*/ 572375 h 1554975"/>
                <a:gd name="connsiteX14" fmla="*/ 143759 w 1707719"/>
                <a:gd name="connsiteY14" fmla="*/ 522679 h 1554975"/>
                <a:gd name="connsiteX15" fmla="*/ 4612 w 1707719"/>
                <a:gd name="connsiteY15" fmla="*/ 622070 h 1554975"/>
                <a:gd name="connsiteX16" fmla="*/ 54307 w 1707719"/>
                <a:gd name="connsiteY16" fmla="*/ 890427 h 1554975"/>
                <a:gd name="connsiteX0" fmla="*/ 50640 w 1704052"/>
                <a:gd name="connsiteY0" fmla="*/ 890427 h 1554975"/>
                <a:gd name="connsiteX1" fmla="*/ 169910 w 1704052"/>
                <a:gd name="connsiteY1" fmla="*/ 1029575 h 1554975"/>
                <a:gd name="connsiteX2" fmla="*/ 368692 w 1704052"/>
                <a:gd name="connsiteY2" fmla="*/ 1029575 h 1554975"/>
                <a:gd name="connsiteX3" fmla="*/ 597292 w 1704052"/>
                <a:gd name="connsiteY3" fmla="*/ 1367505 h 1554975"/>
                <a:gd name="connsiteX4" fmla="*/ 746379 w 1704052"/>
                <a:gd name="connsiteY4" fmla="*/ 1546409 h 1554975"/>
                <a:gd name="connsiteX5" fmla="*/ 974979 w 1704052"/>
                <a:gd name="connsiteY5" fmla="*/ 1466896 h 1554975"/>
                <a:gd name="connsiteX6" fmla="*/ 1098206 w 1704052"/>
                <a:gd name="connsiteY6" fmla="*/ 961119 h 1554975"/>
                <a:gd name="connsiteX7" fmla="*/ 1669643 w 1704052"/>
                <a:gd name="connsiteY7" fmla="*/ 856650 h 1554975"/>
                <a:gd name="connsiteX8" fmla="*/ 1595294 w 1704052"/>
                <a:gd name="connsiteY8" fmla="*/ 551721 h 1554975"/>
                <a:gd name="connsiteX9" fmla="*/ 1227587 w 1704052"/>
                <a:gd name="connsiteY9" fmla="*/ 445747 h 1554975"/>
                <a:gd name="connsiteX10" fmla="*/ 1052557 w 1704052"/>
                <a:gd name="connsiteY10" fmla="*/ 29336 h 1554975"/>
                <a:gd name="connsiteX11" fmla="*/ 736440 w 1704052"/>
                <a:gd name="connsiteY11" fmla="*/ 63284 h 1554975"/>
                <a:gd name="connsiteX12" fmla="*/ 487962 w 1704052"/>
                <a:gd name="connsiteY12" fmla="*/ 294079 h 1554975"/>
                <a:gd name="connsiteX13" fmla="*/ 398510 w 1704052"/>
                <a:gd name="connsiteY13" fmla="*/ 572375 h 1554975"/>
                <a:gd name="connsiteX14" fmla="*/ 140092 w 1704052"/>
                <a:gd name="connsiteY14" fmla="*/ 522679 h 1554975"/>
                <a:gd name="connsiteX15" fmla="*/ 4903 w 1704052"/>
                <a:gd name="connsiteY15" fmla="*/ 677488 h 1554975"/>
                <a:gd name="connsiteX16" fmla="*/ 50640 w 1704052"/>
                <a:gd name="connsiteY16" fmla="*/ 890427 h 1554975"/>
                <a:gd name="connsiteX0" fmla="*/ 49673 w 1703085"/>
                <a:gd name="connsiteY0" fmla="*/ 890427 h 1554975"/>
                <a:gd name="connsiteX1" fmla="*/ 168943 w 1703085"/>
                <a:gd name="connsiteY1" fmla="*/ 1029575 h 1554975"/>
                <a:gd name="connsiteX2" fmla="*/ 367725 w 1703085"/>
                <a:gd name="connsiteY2" fmla="*/ 1029575 h 1554975"/>
                <a:gd name="connsiteX3" fmla="*/ 596325 w 1703085"/>
                <a:gd name="connsiteY3" fmla="*/ 1367505 h 1554975"/>
                <a:gd name="connsiteX4" fmla="*/ 745412 w 1703085"/>
                <a:gd name="connsiteY4" fmla="*/ 1546409 h 1554975"/>
                <a:gd name="connsiteX5" fmla="*/ 974012 w 1703085"/>
                <a:gd name="connsiteY5" fmla="*/ 1466896 h 1554975"/>
                <a:gd name="connsiteX6" fmla="*/ 1097239 w 1703085"/>
                <a:gd name="connsiteY6" fmla="*/ 961119 h 1554975"/>
                <a:gd name="connsiteX7" fmla="*/ 1668676 w 1703085"/>
                <a:gd name="connsiteY7" fmla="*/ 856650 h 1554975"/>
                <a:gd name="connsiteX8" fmla="*/ 1594327 w 1703085"/>
                <a:gd name="connsiteY8" fmla="*/ 551721 h 1554975"/>
                <a:gd name="connsiteX9" fmla="*/ 1226620 w 1703085"/>
                <a:gd name="connsiteY9" fmla="*/ 445747 h 1554975"/>
                <a:gd name="connsiteX10" fmla="*/ 1051590 w 1703085"/>
                <a:gd name="connsiteY10" fmla="*/ 29336 h 1554975"/>
                <a:gd name="connsiteX11" fmla="*/ 735473 w 1703085"/>
                <a:gd name="connsiteY11" fmla="*/ 63284 h 1554975"/>
                <a:gd name="connsiteX12" fmla="*/ 486995 w 1703085"/>
                <a:gd name="connsiteY12" fmla="*/ 294079 h 1554975"/>
                <a:gd name="connsiteX13" fmla="*/ 397543 w 1703085"/>
                <a:gd name="connsiteY13" fmla="*/ 572375 h 1554975"/>
                <a:gd name="connsiteX14" fmla="*/ 143084 w 1703085"/>
                <a:gd name="connsiteY14" fmla="*/ 546430 h 1554975"/>
                <a:gd name="connsiteX15" fmla="*/ 3936 w 1703085"/>
                <a:gd name="connsiteY15" fmla="*/ 677488 h 1554975"/>
                <a:gd name="connsiteX16" fmla="*/ 49673 w 1703085"/>
                <a:gd name="connsiteY16" fmla="*/ 890427 h 1554975"/>
                <a:gd name="connsiteX0" fmla="*/ 49624 w 1703036"/>
                <a:gd name="connsiteY0" fmla="*/ 890427 h 1554975"/>
                <a:gd name="connsiteX1" fmla="*/ 164936 w 1703036"/>
                <a:gd name="connsiteY1" fmla="*/ 989991 h 1554975"/>
                <a:gd name="connsiteX2" fmla="*/ 367676 w 1703036"/>
                <a:gd name="connsiteY2" fmla="*/ 1029575 h 1554975"/>
                <a:gd name="connsiteX3" fmla="*/ 596276 w 1703036"/>
                <a:gd name="connsiteY3" fmla="*/ 1367505 h 1554975"/>
                <a:gd name="connsiteX4" fmla="*/ 745363 w 1703036"/>
                <a:gd name="connsiteY4" fmla="*/ 1546409 h 1554975"/>
                <a:gd name="connsiteX5" fmla="*/ 973963 w 1703036"/>
                <a:gd name="connsiteY5" fmla="*/ 1466896 h 1554975"/>
                <a:gd name="connsiteX6" fmla="*/ 1097190 w 1703036"/>
                <a:gd name="connsiteY6" fmla="*/ 961119 h 1554975"/>
                <a:gd name="connsiteX7" fmla="*/ 1668627 w 1703036"/>
                <a:gd name="connsiteY7" fmla="*/ 856650 h 1554975"/>
                <a:gd name="connsiteX8" fmla="*/ 1594278 w 1703036"/>
                <a:gd name="connsiteY8" fmla="*/ 551721 h 1554975"/>
                <a:gd name="connsiteX9" fmla="*/ 1226571 w 1703036"/>
                <a:gd name="connsiteY9" fmla="*/ 445747 h 1554975"/>
                <a:gd name="connsiteX10" fmla="*/ 1051541 w 1703036"/>
                <a:gd name="connsiteY10" fmla="*/ 29336 h 1554975"/>
                <a:gd name="connsiteX11" fmla="*/ 735424 w 1703036"/>
                <a:gd name="connsiteY11" fmla="*/ 63284 h 1554975"/>
                <a:gd name="connsiteX12" fmla="*/ 486946 w 1703036"/>
                <a:gd name="connsiteY12" fmla="*/ 294079 h 1554975"/>
                <a:gd name="connsiteX13" fmla="*/ 397494 w 1703036"/>
                <a:gd name="connsiteY13" fmla="*/ 572375 h 1554975"/>
                <a:gd name="connsiteX14" fmla="*/ 143035 w 1703036"/>
                <a:gd name="connsiteY14" fmla="*/ 546430 h 1554975"/>
                <a:gd name="connsiteX15" fmla="*/ 3887 w 1703036"/>
                <a:gd name="connsiteY15" fmla="*/ 677488 h 1554975"/>
                <a:gd name="connsiteX16" fmla="*/ 49624 w 1703036"/>
                <a:gd name="connsiteY16" fmla="*/ 890427 h 1554975"/>
                <a:gd name="connsiteX0" fmla="*/ 49624 w 1703036"/>
                <a:gd name="connsiteY0" fmla="*/ 890427 h 1554975"/>
                <a:gd name="connsiteX1" fmla="*/ 164936 w 1703036"/>
                <a:gd name="connsiteY1" fmla="*/ 989991 h 1554975"/>
                <a:gd name="connsiteX2" fmla="*/ 355801 w 1703036"/>
                <a:gd name="connsiteY2" fmla="*/ 989991 h 1554975"/>
                <a:gd name="connsiteX3" fmla="*/ 596276 w 1703036"/>
                <a:gd name="connsiteY3" fmla="*/ 1367505 h 1554975"/>
                <a:gd name="connsiteX4" fmla="*/ 745363 w 1703036"/>
                <a:gd name="connsiteY4" fmla="*/ 1546409 h 1554975"/>
                <a:gd name="connsiteX5" fmla="*/ 973963 w 1703036"/>
                <a:gd name="connsiteY5" fmla="*/ 1466896 h 1554975"/>
                <a:gd name="connsiteX6" fmla="*/ 1097190 w 1703036"/>
                <a:gd name="connsiteY6" fmla="*/ 961119 h 1554975"/>
                <a:gd name="connsiteX7" fmla="*/ 1668627 w 1703036"/>
                <a:gd name="connsiteY7" fmla="*/ 856650 h 1554975"/>
                <a:gd name="connsiteX8" fmla="*/ 1594278 w 1703036"/>
                <a:gd name="connsiteY8" fmla="*/ 551721 h 1554975"/>
                <a:gd name="connsiteX9" fmla="*/ 1226571 w 1703036"/>
                <a:gd name="connsiteY9" fmla="*/ 445747 h 1554975"/>
                <a:gd name="connsiteX10" fmla="*/ 1051541 w 1703036"/>
                <a:gd name="connsiteY10" fmla="*/ 29336 h 1554975"/>
                <a:gd name="connsiteX11" fmla="*/ 735424 w 1703036"/>
                <a:gd name="connsiteY11" fmla="*/ 63284 h 1554975"/>
                <a:gd name="connsiteX12" fmla="*/ 486946 w 1703036"/>
                <a:gd name="connsiteY12" fmla="*/ 294079 h 1554975"/>
                <a:gd name="connsiteX13" fmla="*/ 397494 w 1703036"/>
                <a:gd name="connsiteY13" fmla="*/ 572375 h 1554975"/>
                <a:gd name="connsiteX14" fmla="*/ 143035 w 1703036"/>
                <a:gd name="connsiteY14" fmla="*/ 546430 h 1554975"/>
                <a:gd name="connsiteX15" fmla="*/ 3887 w 1703036"/>
                <a:gd name="connsiteY15" fmla="*/ 677488 h 1554975"/>
                <a:gd name="connsiteX16" fmla="*/ 49624 w 1703036"/>
                <a:gd name="connsiteY16" fmla="*/ 890427 h 1554975"/>
                <a:gd name="connsiteX0" fmla="*/ 49624 w 1703036"/>
                <a:gd name="connsiteY0" fmla="*/ 890427 h 1554394"/>
                <a:gd name="connsiteX1" fmla="*/ 164936 w 1703036"/>
                <a:gd name="connsiteY1" fmla="*/ 989991 h 1554394"/>
                <a:gd name="connsiteX2" fmla="*/ 355801 w 1703036"/>
                <a:gd name="connsiteY2" fmla="*/ 989991 h 1554394"/>
                <a:gd name="connsiteX3" fmla="*/ 572526 w 1703036"/>
                <a:gd name="connsiteY3" fmla="*/ 1375422 h 1554394"/>
                <a:gd name="connsiteX4" fmla="*/ 745363 w 1703036"/>
                <a:gd name="connsiteY4" fmla="*/ 1546409 h 1554394"/>
                <a:gd name="connsiteX5" fmla="*/ 973963 w 1703036"/>
                <a:gd name="connsiteY5" fmla="*/ 1466896 h 1554394"/>
                <a:gd name="connsiteX6" fmla="*/ 1097190 w 1703036"/>
                <a:gd name="connsiteY6" fmla="*/ 961119 h 1554394"/>
                <a:gd name="connsiteX7" fmla="*/ 1668627 w 1703036"/>
                <a:gd name="connsiteY7" fmla="*/ 856650 h 1554394"/>
                <a:gd name="connsiteX8" fmla="*/ 1594278 w 1703036"/>
                <a:gd name="connsiteY8" fmla="*/ 551721 h 1554394"/>
                <a:gd name="connsiteX9" fmla="*/ 1226571 w 1703036"/>
                <a:gd name="connsiteY9" fmla="*/ 445747 h 1554394"/>
                <a:gd name="connsiteX10" fmla="*/ 1051541 w 1703036"/>
                <a:gd name="connsiteY10" fmla="*/ 29336 h 1554394"/>
                <a:gd name="connsiteX11" fmla="*/ 735424 w 1703036"/>
                <a:gd name="connsiteY11" fmla="*/ 63284 h 1554394"/>
                <a:gd name="connsiteX12" fmla="*/ 486946 w 1703036"/>
                <a:gd name="connsiteY12" fmla="*/ 294079 h 1554394"/>
                <a:gd name="connsiteX13" fmla="*/ 397494 w 1703036"/>
                <a:gd name="connsiteY13" fmla="*/ 572375 h 1554394"/>
                <a:gd name="connsiteX14" fmla="*/ 143035 w 1703036"/>
                <a:gd name="connsiteY14" fmla="*/ 546430 h 1554394"/>
                <a:gd name="connsiteX15" fmla="*/ 3887 w 1703036"/>
                <a:gd name="connsiteY15" fmla="*/ 677488 h 1554394"/>
                <a:gd name="connsiteX16" fmla="*/ 49624 w 1703036"/>
                <a:gd name="connsiteY16" fmla="*/ 890427 h 1554394"/>
                <a:gd name="connsiteX0" fmla="*/ 49624 w 1703036"/>
                <a:gd name="connsiteY0" fmla="*/ 890427 h 1545074"/>
                <a:gd name="connsiteX1" fmla="*/ 164936 w 1703036"/>
                <a:gd name="connsiteY1" fmla="*/ 989991 h 1545074"/>
                <a:gd name="connsiteX2" fmla="*/ 355801 w 1703036"/>
                <a:gd name="connsiteY2" fmla="*/ 989991 h 1545074"/>
                <a:gd name="connsiteX3" fmla="*/ 572526 w 1703036"/>
                <a:gd name="connsiteY3" fmla="*/ 1375422 h 1545074"/>
                <a:gd name="connsiteX4" fmla="*/ 757238 w 1703036"/>
                <a:gd name="connsiteY4" fmla="*/ 1534534 h 1545074"/>
                <a:gd name="connsiteX5" fmla="*/ 973963 w 1703036"/>
                <a:gd name="connsiteY5" fmla="*/ 1466896 h 1545074"/>
                <a:gd name="connsiteX6" fmla="*/ 1097190 w 1703036"/>
                <a:gd name="connsiteY6" fmla="*/ 961119 h 1545074"/>
                <a:gd name="connsiteX7" fmla="*/ 1668627 w 1703036"/>
                <a:gd name="connsiteY7" fmla="*/ 856650 h 1545074"/>
                <a:gd name="connsiteX8" fmla="*/ 1594278 w 1703036"/>
                <a:gd name="connsiteY8" fmla="*/ 551721 h 1545074"/>
                <a:gd name="connsiteX9" fmla="*/ 1226571 w 1703036"/>
                <a:gd name="connsiteY9" fmla="*/ 445747 h 1545074"/>
                <a:gd name="connsiteX10" fmla="*/ 1051541 w 1703036"/>
                <a:gd name="connsiteY10" fmla="*/ 29336 h 1545074"/>
                <a:gd name="connsiteX11" fmla="*/ 735424 w 1703036"/>
                <a:gd name="connsiteY11" fmla="*/ 63284 h 1545074"/>
                <a:gd name="connsiteX12" fmla="*/ 486946 w 1703036"/>
                <a:gd name="connsiteY12" fmla="*/ 294079 h 1545074"/>
                <a:gd name="connsiteX13" fmla="*/ 397494 w 1703036"/>
                <a:gd name="connsiteY13" fmla="*/ 572375 h 1545074"/>
                <a:gd name="connsiteX14" fmla="*/ 143035 w 1703036"/>
                <a:gd name="connsiteY14" fmla="*/ 546430 h 1545074"/>
                <a:gd name="connsiteX15" fmla="*/ 3887 w 1703036"/>
                <a:gd name="connsiteY15" fmla="*/ 677488 h 1545074"/>
                <a:gd name="connsiteX16" fmla="*/ 49624 w 1703036"/>
                <a:gd name="connsiteY16" fmla="*/ 890427 h 154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03036" h="1545074">
                  <a:moveTo>
                    <a:pt x="49624" y="890427"/>
                  </a:moveTo>
                  <a:cubicBezTo>
                    <a:pt x="76466" y="942511"/>
                    <a:pt x="113907" y="973397"/>
                    <a:pt x="164936" y="989991"/>
                  </a:cubicBezTo>
                  <a:cubicBezTo>
                    <a:pt x="215965" y="1006585"/>
                    <a:pt x="287869" y="925753"/>
                    <a:pt x="355801" y="989991"/>
                  </a:cubicBezTo>
                  <a:cubicBezTo>
                    <a:pt x="423733" y="1054230"/>
                    <a:pt x="505620" y="1284665"/>
                    <a:pt x="572526" y="1375422"/>
                  </a:cubicBezTo>
                  <a:cubicBezTo>
                    <a:pt x="639432" y="1466179"/>
                    <a:pt x="690332" y="1519288"/>
                    <a:pt x="757238" y="1534534"/>
                  </a:cubicBezTo>
                  <a:cubicBezTo>
                    <a:pt x="824144" y="1549780"/>
                    <a:pt x="917304" y="1562465"/>
                    <a:pt x="973963" y="1466896"/>
                  </a:cubicBezTo>
                  <a:cubicBezTo>
                    <a:pt x="1030622" y="1371327"/>
                    <a:pt x="981413" y="1062827"/>
                    <a:pt x="1097190" y="961119"/>
                  </a:cubicBezTo>
                  <a:cubicBezTo>
                    <a:pt x="1212967" y="859411"/>
                    <a:pt x="1585779" y="924883"/>
                    <a:pt x="1668627" y="856650"/>
                  </a:cubicBezTo>
                  <a:cubicBezTo>
                    <a:pt x="1751475" y="788417"/>
                    <a:pt x="1667954" y="620205"/>
                    <a:pt x="1594278" y="551721"/>
                  </a:cubicBezTo>
                  <a:cubicBezTo>
                    <a:pt x="1520602" y="483237"/>
                    <a:pt x="1317027" y="532811"/>
                    <a:pt x="1226571" y="445747"/>
                  </a:cubicBezTo>
                  <a:cubicBezTo>
                    <a:pt x="1136115" y="358683"/>
                    <a:pt x="1133399" y="93080"/>
                    <a:pt x="1051541" y="29336"/>
                  </a:cubicBezTo>
                  <a:cubicBezTo>
                    <a:pt x="969683" y="-34408"/>
                    <a:pt x="829523" y="19160"/>
                    <a:pt x="735424" y="63284"/>
                  </a:cubicBezTo>
                  <a:cubicBezTo>
                    <a:pt x="641325" y="107408"/>
                    <a:pt x="543268" y="209231"/>
                    <a:pt x="486946" y="294079"/>
                  </a:cubicBezTo>
                  <a:cubicBezTo>
                    <a:pt x="430624" y="378927"/>
                    <a:pt x="454812" y="530317"/>
                    <a:pt x="397494" y="572375"/>
                  </a:cubicBezTo>
                  <a:cubicBezTo>
                    <a:pt x="340176" y="614433"/>
                    <a:pt x="209296" y="538147"/>
                    <a:pt x="143035" y="546430"/>
                  </a:cubicBezTo>
                  <a:cubicBezTo>
                    <a:pt x="76774" y="554713"/>
                    <a:pt x="19456" y="620155"/>
                    <a:pt x="3887" y="677488"/>
                  </a:cubicBezTo>
                  <a:cubicBezTo>
                    <a:pt x="-11682" y="734821"/>
                    <a:pt x="22782" y="838343"/>
                    <a:pt x="49624" y="890427"/>
                  </a:cubicBez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4" name="Picture 10" descr="Lawrence Berkeley National Laboratory">
              <a:extLst>
                <a:ext uri="{FF2B5EF4-FFF2-40B4-BE49-F238E27FC236}">
                  <a16:creationId xmlns:a16="http://schemas.microsoft.com/office/drawing/2014/main" id="{DFBE0FBE-F90B-CB4C-9B86-D39E1B0344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870" y="619823"/>
              <a:ext cx="725416" cy="438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1B800B-A6DF-A948-8299-63B5109B9899}"/>
              </a:ext>
            </a:extLst>
          </p:cNvPr>
          <p:cNvGrpSpPr/>
          <p:nvPr/>
        </p:nvGrpSpPr>
        <p:grpSpPr>
          <a:xfrm>
            <a:off x="7066723" y="2114961"/>
            <a:ext cx="907504" cy="538574"/>
            <a:chOff x="7066723" y="1831185"/>
            <a:chExt cx="907504" cy="538574"/>
          </a:xfrm>
        </p:grpSpPr>
        <p:pic>
          <p:nvPicPr>
            <p:cNvPr id="1030" name="Picture 6" descr="Fermi National Accelerator Laboratory - Batavia, Illinois | Facebook">
              <a:extLst>
                <a:ext uri="{FF2B5EF4-FFF2-40B4-BE49-F238E27FC236}">
                  <a16:creationId xmlns:a16="http://schemas.microsoft.com/office/drawing/2014/main" id="{C85D1D4E-7E18-2942-A07D-B38AD82534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575" y="1952999"/>
              <a:ext cx="430652" cy="416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49384C0-A7DF-194A-BECD-058B3851EA55}"/>
                </a:ext>
              </a:extLst>
            </p:cNvPr>
            <p:cNvSpPr/>
            <p:nvPr/>
          </p:nvSpPr>
          <p:spPr>
            <a:xfrm>
              <a:off x="7066723" y="1831185"/>
              <a:ext cx="501649" cy="368265"/>
            </a:xfrm>
            <a:prstGeom prst="ellipse">
              <a:avLst/>
            </a:prstGeom>
            <a:solidFill>
              <a:schemeClr val="bg1">
                <a:lumMod val="50000"/>
                <a:alpha val="2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F885F7D-B5C3-2046-9EBB-6A706891061E}"/>
              </a:ext>
            </a:extLst>
          </p:cNvPr>
          <p:cNvGrpSpPr/>
          <p:nvPr/>
        </p:nvGrpSpPr>
        <p:grpSpPr>
          <a:xfrm>
            <a:off x="6127407" y="781384"/>
            <a:ext cx="1896515" cy="2342842"/>
            <a:chOff x="6127407" y="781384"/>
            <a:chExt cx="1896515" cy="234284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126EFAB-4E00-0349-B52E-5430F85F5B28}"/>
                </a:ext>
              </a:extLst>
            </p:cNvPr>
            <p:cNvGrpSpPr/>
            <p:nvPr/>
          </p:nvGrpSpPr>
          <p:grpSpPr>
            <a:xfrm>
              <a:off x="6127407" y="1676941"/>
              <a:ext cx="1896515" cy="1447285"/>
              <a:chOff x="6127407" y="1393165"/>
              <a:chExt cx="1896515" cy="1447285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44BEF812-03F6-2140-87FB-B62A8F643CA5}"/>
                  </a:ext>
                </a:extLst>
              </p:cNvPr>
              <p:cNvSpPr/>
              <p:nvPr/>
            </p:nvSpPr>
            <p:spPr>
              <a:xfrm>
                <a:off x="6127407" y="1467764"/>
                <a:ext cx="1311888" cy="1372686"/>
              </a:xfrm>
              <a:custGeom>
                <a:avLst/>
                <a:gdLst>
                  <a:gd name="connsiteX0" fmla="*/ 248891 w 1157022"/>
                  <a:gd name="connsiteY0" fmla="*/ 662106 h 665967"/>
                  <a:gd name="connsiteX1" fmla="*/ 696152 w 1157022"/>
                  <a:gd name="connsiteY1" fmla="*/ 532897 h 665967"/>
                  <a:gd name="connsiteX2" fmla="*/ 1143413 w 1157022"/>
                  <a:gd name="connsiteY2" fmla="*/ 175089 h 665967"/>
                  <a:gd name="connsiteX3" fmla="*/ 1014204 w 1157022"/>
                  <a:gd name="connsiteY3" fmla="*/ 6123 h 665967"/>
                  <a:gd name="connsiteX4" fmla="*/ 735908 w 1157022"/>
                  <a:gd name="connsiteY4" fmla="*/ 65758 h 665967"/>
                  <a:gd name="connsiteX5" fmla="*/ 626578 w 1157022"/>
                  <a:gd name="connsiteY5" fmla="*/ 334115 h 665967"/>
                  <a:gd name="connsiteX6" fmla="*/ 149500 w 1157022"/>
                  <a:gd name="connsiteY6" fmla="*/ 304297 h 665967"/>
                  <a:gd name="connsiteX7" fmla="*/ 413 w 1157022"/>
                  <a:gd name="connsiteY7" fmla="*/ 513019 h 665967"/>
                  <a:gd name="connsiteX8" fmla="*/ 109743 w 1157022"/>
                  <a:gd name="connsiteY8" fmla="*/ 622349 h 665967"/>
                  <a:gd name="connsiteX9" fmla="*/ 248891 w 1157022"/>
                  <a:gd name="connsiteY9" fmla="*/ 662106 h 665967"/>
                  <a:gd name="connsiteX0" fmla="*/ 667831 w 1158519"/>
                  <a:gd name="connsiteY0" fmla="*/ 860888 h 861696"/>
                  <a:gd name="connsiteX1" fmla="*/ 697649 w 1158519"/>
                  <a:gd name="connsiteY1" fmla="*/ 532897 h 861696"/>
                  <a:gd name="connsiteX2" fmla="*/ 1144910 w 1158519"/>
                  <a:gd name="connsiteY2" fmla="*/ 175089 h 861696"/>
                  <a:gd name="connsiteX3" fmla="*/ 1015701 w 1158519"/>
                  <a:gd name="connsiteY3" fmla="*/ 6123 h 861696"/>
                  <a:gd name="connsiteX4" fmla="*/ 737405 w 1158519"/>
                  <a:gd name="connsiteY4" fmla="*/ 65758 h 861696"/>
                  <a:gd name="connsiteX5" fmla="*/ 628075 w 1158519"/>
                  <a:gd name="connsiteY5" fmla="*/ 334115 h 861696"/>
                  <a:gd name="connsiteX6" fmla="*/ 150997 w 1158519"/>
                  <a:gd name="connsiteY6" fmla="*/ 304297 h 861696"/>
                  <a:gd name="connsiteX7" fmla="*/ 1910 w 1158519"/>
                  <a:gd name="connsiteY7" fmla="*/ 513019 h 861696"/>
                  <a:gd name="connsiteX8" fmla="*/ 111240 w 1158519"/>
                  <a:gd name="connsiteY8" fmla="*/ 622349 h 861696"/>
                  <a:gd name="connsiteX9" fmla="*/ 667831 w 1158519"/>
                  <a:gd name="connsiteY9" fmla="*/ 860888 h 861696"/>
                  <a:gd name="connsiteX0" fmla="*/ 667831 w 1200497"/>
                  <a:gd name="connsiteY0" fmla="*/ 860888 h 967442"/>
                  <a:gd name="connsiteX1" fmla="*/ 1164788 w 1200497"/>
                  <a:gd name="connsiteY1" fmla="*/ 920523 h 967442"/>
                  <a:gd name="connsiteX2" fmla="*/ 1144910 w 1200497"/>
                  <a:gd name="connsiteY2" fmla="*/ 175089 h 967442"/>
                  <a:gd name="connsiteX3" fmla="*/ 1015701 w 1200497"/>
                  <a:gd name="connsiteY3" fmla="*/ 6123 h 967442"/>
                  <a:gd name="connsiteX4" fmla="*/ 737405 w 1200497"/>
                  <a:gd name="connsiteY4" fmla="*/ 65758 h 967442"/>
                  <a:gd name="connsiteX5" fmla="*/ 628075 w 1200497"/>
                  <a:gd name="connsiteY5" fmla="*/ 334115 h 967442"/>
                  <a:gd name="connsiteX6" fmla="*/ 150997 w 1200497"/>
                  <a:gd name="connsiteY6" fmla="*/ 304297 h 967442"/>
                  <a:gd name="connsiteX7" fmla="*/ 1910 w 1200497"/>
                  <a:gd name="connsiteY7" fmla="*/ 513019 h 967442"/>
                  <a:gd name="connsiteX8" fmla="*/ 111240 w 1200497"/>
                  <a:gd name="connsiteY8" fmla="*/ 622349 h 967442"/>
                  <a:gd name="connsiteX9" fmla="*/ 667831 w 1200497"/>
                  <a:gd name="connsiteY9" fmla="*/ 860888 h 967442"/>
                  <a:gd name="connsiteX0" fmla="*/ 667831 w 1200497"/>
                  <a:gd name="connsiteY0" fmla="*/ 1205477 h 1312031"/>
                  <a:gd name="connsiteX1" fmla="*/ 1164788 w 1200497"/>
                  <a:gd name="connsiteY1" fmla="*/ 1265112 h 1312031"/>
                  <a:gd name="connsiteX2" fmla="*/ 1144910 w 1200497"/>
                  <a:gd name="connsiteY2" fmla="*/ 519678 h 1312031"/>
                  <a:gd name="connsiteX3" fmla="*/ 1015701 w 1200497"/>
                  <a:gd name="connsiteY3" fmla="*/ 350712 h 1312031"/>
                  <a:gd name="connsiteX4" fmla="*/ 737405 w 1200497"/>
                  <a:gd name="connsiteY4" fmla="*/ 410347 h 1312031"/>
                  <a:gd name="connsiteX5" fmla="*/ 677770 w 1200497"/>
                  <a:gd name="connsiteY5" fmla="*/ 2843 h 1312031"/>
                  <a:gd name="connsiteX6" fmla="*/ 150997 w 1200497"/>
                  <a:gd name="connsiteY6" fmla="*/ 648886 h 1312031"/>
                  <a:gd name="connsiteX7" fmla="*/ 1910 w 1200497"/>
                  <a:gd name="connsiteY7" fmla="*/ 857608 h 1312031"/>
                  <a:gd name="connsiteX8" fmla="*/ 111240 w 1200497"/>
                  <a:gd name="connsiteY8" fmla="*/ 966938 h 1312031"/>
                  <a:gd name="connsiteX9" fmla="*/ 667831 w 1200497"/>
                  <a:gd name="connsiteY9" fmla="*/ 1205477 h 1312031"/>
                  <a:gd name="connsiteX0" fmla="*/ 667831 w 1330188"/>
                  <a:gd name="connsiteY0" fmla="*/ 1293648 h 1400202"/>
                  <a:gd name="connsiteX1" fmla="*/ 1164788 w 1330188"/>
                  <a:gd name="connsiteY1" fmla="*/ 1353283 h 1400202"/>
                  <a:gd name="connsiteX2" fmla="*/ 1144910 w 1330188"/>
                  <a:gd name="connsiteY2" fmla="*/ 607849 h 1400202"/>
                  <a:gd name="connsiteX3" fmla="*/ 1015701 w 1330188"/>
                  <a:gd name="connsiteY3" fmla="*/ 438883 h 1400202"/>
                  <a:gd name="connsiteX4" fmla="*/ 1323814 w 1330188"/>
                  <a:gd name="connsiteY4" fmla="*/ 41318 h 1400202"/>
                  <a:gd name="connsiteX5" fmla="*/ 677770 w 1330188"/>
                  <a:gd name="connsiteY5" fmla="*/ 91014 h 1400202"/>
                  <a:gd name="connsiteX6" fmla="*/ 150997 w 1330188"/>
                  <a:gd name="connsiteY6" fmla="*/ 737057 h 1400202"/>
                  <a:gd name="connsiteX7" fmla="*/ 1910 w 1330188"/>
                  <a:gd name="connsiteY7" fmla="*/ 945779 h 1400202"/>
                  <a:gd name="connsiteX8" fmla="*/ 111240 w 1330188"/>
                  <a:gd name="connsiteY8" fmla="*/ 1055109 h 1400202"/>
                  <a:gd name="connsiteX9" fmla="*/ 667831 w 1330188"/>
                  <a:gd name="connsiteY9" fmla="*/ 1293648 h 1400202"/>
                  <a:gd name="connsiteX0" fmla="*/ 667831 w 1341115"/>
                  <a:gd name="connsiteY0" fmla="*/ 1294336 h 1400890"/>
                  <a:gd name="connsiteX1" fmla="*/ 1164788 w 1341115"/>
                  <a:gd name="connsiteY1" fmla="*/ 1353971 h 1400890"/>
                  <a:gd name="connsiteX2" fmla="*/ 1144910 w 1341115"/>
                  <a:gd name="connsiteY2" fmla="*/ 608537 h 1400890"/>
                  <a:gd name="connsiteX3" fmla="*/ 1154848 w 1341115"/>
                  <a:gd name="connsiteY3" fmla="*/ 449510 h 1400890"/>
                  <a:gd name="connsiteX4" fmla="*/ 1323814 w 1341115"/>
                  <a:gd name="connsiteY4" fmla="*/ 42006 h 1400890"/>
                  <a:gd name="connsiteX5" fmla="*/ 677770 w 1341115"/>
                  <a:gd name="connsiteY5" fmla="*/ 91702 h 1400890"/>
                  <a:gd name="connsiteX6" fmla="*/ 150997 w 1341115"/>
                  <a:gd name="connsiteY6" fmla="*/ 737745 h 1400890"/>
                  <a:gd name="connsiteX7" fmla="*/ 1910 w 1341115"/>
                  <a:gd name="connsiteY7" fmla="*/ 946467 h 1400890"/>
                  <a:gd name="connsiteX8" fmla="*/ 111240 w 1341115"/>
                  <a:gd name="connsiteY8" fmla="*/ 1055797 h 1400890"/>
                  <a:gd name="connsiteX9" fmla="*/ 667831 w 1341115"/>
                  <a:gd name="connsiteY9" fmla="*/ 1294336 h 1400890"/>
                  <a:gd name="connsiteX0" fmla="*/ 667831 w 1341018"/>
                  <a:gd name="connsiteY0" fmla="*/ 1294336 h 1387063"/>
                  <a:gd name="connsiteX1" fmla="*/ 1164788 w 1341018"/>
                  <a:gd name="connsiteY1" fmla="*/ 1353971 h 1387063"/>
                  <a:gd name="connsiteX2" fmla="*/ 1154849 w 1341018"/>
                  <a:gd name="connsiteY2" fmla="*/ 797380 h 1387063"/>
                  <a:gd name="connsiteX3" fmla="*/ 1154848 w 1341018"/>
                  <a:gd name="connsiteY3" fmla="*/ 449510 h 1387063"/>
                  <a:gd name="connsiteX4" fmla="*/ 1323814 w 1341018"/>
                  <a:gd name="connsiteY4" fmla="*/ 42006 h 1387063"/>
                  <a:gd name="connsiteX5" fmla="*/ 677770 w 1341018"/>
                  <a:gd name="connsiteY5" fmla="*/ 91702 h 1387063"/>
                  <a:gd name="connsiteX6" fmla="*/ 150997 w 1341018"/>
                  <a:gd name="connsiteY6" fmla="*/ 737745 h 1387063"/>
                  <a:gd name="connsiteX7" fmla="*/ 1910 w 1341018"/>
                  <a:gd name="connsiteY7" fmla="*/ 946467 h 1387063"/>
                  <a:gd name="connsiteX8" fmla="*/ 111240 w 1341018"/>
                  <a:gd name="connsiteY8" fmla="*/ 1055797 h 1387063"/>
                  <a:gd name="connsiteX9" fmla="*/ 667831 w 1341018"/>
                  <a:gd name="connsiteY9" fmla="*/ 1294336 h 1387063"/>
                  <a:gd name="connsiteX0" fmla="*/ 667831 w 1344844"/>
                  <a:gd name="connsiteY0" fmla="*/ 1292279 h 1385006"/>
                  <a:gd name="connsiteX1" fmla="*/ 1164788 w 1344844"/>
                  <a:gd name="connsiteY1" fmla="*/ 1351914 h 1385006"/>
                  <a:gd name="connsiteX2" fmla="*/ 1154849 w 1344844"/>
                  <a:gd name="connsiteY2" fmla="*/ 795323 h 1385006"/>
                  <a:gd name="connsiteX3" fmla="*/ 1184666 w 1344844"/>
                  <a:gd name="connsiteY3" fmla="*/ 417635 h 1385006"/>
                  <a:gd name="connsiteX4" fmla="*/ 1323814 w 1344844"/>
                  <a:gd name="connsiteY4" fmla="*/ 39949 h 1385006"/>
                  <a:gd name="connsiteX5" fmla="*/ 677770 w 1344844"/>
                  <a:gd name="connsiteY5" fmla="*/ 89645 h 1385006"/>
                  <a:gd name="connsiteX6" fmla="*/ 150997 w 1344844"/>
                  <a:gd name="connsiteY6" fmla="*/ 735688 h 1385006"/>
                  <a:gd name="connsiteX7" fmla="*/ 1910 w 1344844"/>
                  <a:gd name="connsiteY7" fmla="*/ 944410 h 1385006"/>
                  <a:gd name="connsiteX8" fmla="*/ 111240 w 1344844"/>
                  <a:gd name="connsiteY8" fmla="*/ 1053740 h 1385006"/>
                  <a:gd name="connsiteX9" fmla="*/ 667831 w 1344844"/>
                  <a:gd name="connsiteY9" fmla="*/ 1292279 h 1385006"/>
                  <a:gd name="connsiteX0" fmla="*/ 667831 w 1410515"/>
                  <a:gd name="connsiteY0" fmla="*/ 1298822 h 1391549"/>
                  <a:gd name="connsiteX1" fmla="*/ 1164788 w 1410515"/>
                  <a:gd name="connsiteY1" fmla="*/ 1358457 h 1391549"/>
                  <a:gd name="connsiteX2" fmla="*/ 1154849 w 1410515"/>
                  <a:gd name="connsiteY2" fmla="*/ 801866 h 1391549"/>
                  <a:gd name="connsiteX3" fmla="*/ 1184666 w 1410515"/>
                  <a:gd name="connsiteY3" fmla="*/ 424178 h 1391549"/>
                  <a:gd name="connsiteX4" fmla="*/ 1393388 w 1410515"/>
                  <a:gd name="connsiteY4" fmla="*/ 36552 h 1391549"/>
                  <a:gd name="connsiteX5" fmla="*/ 677770 w 1410515"/>
                  <a:gd name="connsiteY5" fmla="*/ 96188 h 1391549"/>
                  <a:gd name="connsiteX6" fmla="*/ 150997 w 1410515"/>
                  <a:gd name="connsiteY6" fmla="*/ 742231 h 1391549"/>
                  <a:gd name="connsiteX7" fmla="*/ 1910 w 1410515"/>
                  <a:gd name="connsiteY7" fmla="*/ 950953 h 1391549"/>
                  <a:gd name="connsiteX8" fmla="*/ 111240 w 1410515"/>
                  <a:gd name="connsiteY8" fmla="*/ 1060283 h 1391549"/>
                  <a:gd name="connsiteX9" fmla="*/ 667831 w 1410515"/>
                  <a:gd name="connsiteY9" fmla="*/ 1298822 h 1391549"/>
                  <a:gd name="connsiteX0" fmla="*/ 667831 w 1443179"/>
                  <a:gd name="connsiteY0" fmla="*/ 1291198 h 1383925"/>
                  <a:gd name="connsiteX1" fmla="*/ 1164788 w 1443179"/>
                  <a:gd name="connsiteY1" fmla="*/ 1350833 h 1383925"/>
                  <a:gd name="connsiteX2" fmla="*/ 1154849 w 1443179"/>
                  <a:gd name="connsiteY2" fmla="*/ 794242 h 1383925"/>
                  <a:gd name="connsiteX3" fmla="*/ 1184666 w 1443179"/>
                  <a:gd name="connsiteY3" fmla="*/ 416554 h 1383925"/>
                  <a:gd name="connsiteX4" fmla="*/ 1360377 w 1443179"/>
                  <a:gd name="connsiteY4" fmla="*/ 308065 h 1383925"/>
                  <a:gd name="connsiteX5" fmla="*/ 1393388 w 1443179"/>
                  <a:gd name="connsiteY5" fmla="*/ 28928 h 1383925"/>
                  <a:gd name="connsiteX6" fmla="*/ 677770 w 1443179"/>
                  <a:gd name="connsiteY6" fmla="*/ 88564 h 1383925"/>
                  <a:gd name="connsiteX7" fmla="*/ 150997 w 1443179"/>
                  <a:gd name="connsiteY7" fmla="*/ 734607 h 1383925"/>
                  <a:gd name="connsiteX8" fmla="*/ 1910 w 1443179"/>
                  <a:gd name="connsiteY8" fmla="*/ 943329 h 1383925"/>
                  <a:gd name="connsiteX9" fmla="*/ 111240 w 1443179"/>
                  <a:gd name="connsiteY9" fmla="*/ 1052659 h 1383925"/>
                  <a:gd name="connsiteX10" fmla="*/ 667831 w 1443179"/>
                  <a:gd name="connsiteY10" fmla="*/ 1291198 h 1383925"/>
                  <a:gd name="connsiteX0" fmla="*/ 667831 w 1443179"/>
                  <a:gd name="connsiteY0" fmla="*/ 1280018 h 1372745"/>
                  <a:gd name="connsiteX1" fmla="*/ 1164788 w 1443179"/>
                  <a:gd name="connsiteY1" fmla="*/ 1339653 h 1372745"/>
                  <a:gd name="connsiteX2" fmla="*/ 1154849 w 1443179"/>
                  <a:gd name="connsiteY2" fmla="*/ 783062 h 1372745"/>
                  <a:gd name="connsiteX3" fmla="*/ 1184666 w 1443179"/>
                  <a:gd name="connsiteY3" fmla="*/ 405374 h 1372745"/>
                  <a:gd name="connsiteX4" fmla="*/ 1360377 w 1443179"/>
                  <a:gd name="connsiteY4" fmla="*/ 296885 h 1372745"/>
                  <a:gd name="connsiteX5" fmla="*/ 1393388 w 1443179"/>
                  <a:gd name="connsiteY5" fmla="*/ 17748 h 1372745"/>
                  <a:gd name="connsiteX6" fmla="*/ 677770 w 1443179"/>
                  <a:gd name="connsiteY6" fmla="*/ 77384 h 1372745"/>
                  <a:gd name="connsiteX7" fmla="*/ 310023 w 1443179"/>
                  <a:gd name="connsiteY7" fmla="*/ 474949 h 1372745"/>
                  <a:gd name="connsiteX8" fmla="*/ 1910 w 1443179"/>
                  <a:gd name="connsiteY8" fmla="*/ 932149 h 1372745"/>
                  <a:gd name="connsiteX9" fmla="*/ 111240 w 1443179"/>
                  <a:gd name="connsiteY9" fmla="*/ 1041479 h 1372745"/>
                  <a:gd name="connsiteX10" fmla="*/ 667831 w 1443179"/>
                  <a:gd name="connsiteY10" fmla="*/ 1280018 h 1372745"/>
                  <a:gd name="connsiteX0" fmla="*/ 616376 w 1391724"/>
                  <a:gd name="connsiteY0" fmla="*/ 1280018 h 1372745"/>
                  <a:gd name="connsiteX1" fmla="*/ 1113333 w 1391724"/>
                  <a:gd name="connsiteY1" fmla="*/ 1339653 h 1372745"/>
                  <a:gd name="connsiteX2" fmla="*/ 1103394 w 1391724"/>
                  <a:gd name="connsiteY2" fmla="*/ 783062 h 1372745"/>
                  <a:gd name="connsiteX3" fmla="*/ 1133211 w 1391724"/>
                  <a:gd name="connsiteY3" fmla="*/ 405374 h 1372745"/>
                  <a:gd name="connsiteX4" fmla="*/ 1308922 w 1391724"/>
                  <a:gd name="connsiteY4" fmla="*/ 296885 h 1372745"/>
                  <a:gd name="connsiteX5" fmla="*/ 1341933 w 1391724"/>
                  <a:gd name="connsiteY5" fmla="*/ 17748 h 1372745"/>
                  <a:gd name="connsiteX6" fmla="*/ 626315 w 1391724"/>
                  <a:gd name="connsiteY6" fmla="*/ 77384 h 1372745"/>
                  <a:gd name="connsiteX7" fmla="*/ 258568 w 1391724"/>
                  <a:gd name="connsiteY7" fmla="*/ 474949 h 1372745"/>
                  <a:gd name="connsiteX8" fmla="*/ 20028 w 1391724"/>
                  <a:gd name="connsiteY8" fmla="*/ 802941 h 1372745"/>
                  <a:gd name="connsiteX9" fmla="*/ 59785 w 1391724"/>
                  <a:gd name="connsiteY9" fmla="*/ 1041479 h 1372745"/>
                  <a:gd name="connsiteX10" fmla="*/ 616376 w 1391724"/>
                  <a:gd name="connsiteY10" fmla="*/ 1280018 h 1372745"/>
                  <a:gd name="connsiteX0" fmla="*/ 616376 w 1327303"/>
                  <a:gd name="connsiteY0" fmla="*/ 1286408 h 1379135"/>
                  <a:gd name="connsiteX1" fmla="*/ 1113333 w 1327303"/>
                  <a:gd name="connsiteY1" fmla="*/ 1346043 h 1379135"/>
                  <a:gd name="connsiteX2" fmla="*/ 1103394 w 1327303"/>
                  <a:gd name="connsiteY2" fmla="*/ 789452 h 1379135"/>
                  <a:gd name="connsiteX3" fmla="*/ 1133211 w 1327303"/>
                  <a:gd name="connsiteY3" fmla="*/ 411764 h 1379135"/>
                  <a:gd name="connsiteX4" fmla="*/ 1308922 w 1327303"/>
                  <a:gd name="connsiteY4" fmla="*/ 303275 h 1379135"/>
                  <a:gd name="connsiteX5" fmla="*/ 1222664 w 1327303"/>
                  <a:gd name="connsiteY5" fmla="*/ 16187 h 1379135"/>
                  <a:gd name="connsiteX6" fmla="*/ 626315 w 1327303"/>
                  <a:gd name="connsiteY6" fmla="*/ 83774 h 1379135"/>
                  <a:gd name="connsiteX7" fmla="*/ 258568 w 1327303"/>
                  <a:gd name="connsiteY7" fmla="*/ 481339 h 1379135"/>
                  <a:gd name="connsiteX8" fmla="*/ 20028 w 1327303"/>
                  <a:gd name="connsiteY8" fmla="*/ 809331 h 1379135"/>
                  <a:gd name="connsiteX9" fmla="*/ 59785 w 1327303"/>
                  <a:gd name="connsiteY9" fmla="*/ 1047869 h 1379135"/>
                  <a:gd name="connsiteX10" fmla="*/ 616376 w 1327303"/>
                  <a:gd name="connsiteY10" fmla="*/ 1286408 h 1379135"/>
                  <a:gd name="connsiteX0" fmla="*/ 616376 w 1333625"/>
                  <a:gd name="connsiteY0" fmla="*/ 1283785 h 1376512"/>
                  <a:gd name="connsiteX1" fmla="*/ 1113333 w 1333625"/>
                  <a:gd name="connsiteY1" fmla="*/ 1343420 h 1376512"/>
                  <a:gd name="connsiteX2" fmla="*/ 1103394 w 1333625"/>
                  <a:gd name="connsiteY2" fmla="*/ 786829 h 1376512"/>
                  <a:gd name="connsiteX3" fmla="*/ 1133211 w 1333625"/>
                  <a:gd name="connsiteY3" fmla="*/ 409141 h 1376512"/>
                  <a:gd name="connsiteX4" fmla="*/ 1316873 w 1333625"/>
                  <a:gd name="connsiteY4" fmla="*/ 264871 h 1376512"/>
                  <a:gd name="connsiteX5" fmla="*/ 1222664 w 1333625"/>
                  <a:gd name="connsiteY5" fmla="*/ 13564 h 1376512"/>
                  <a:gd name="connsiteX6" fmla="*/ 626315 w 1333625"/>
                  <a:gd name="connsiteY6" fmla="*/ 81151 h 1376512"/>
                  <a:gd name="connsiteX7" fmla="*/ 258568 w 1333625"/>
                  <a:gd name="connsiteY7" fmla="*/ 478716 h 1376512"/>
                  <a:gd name="connsiteX8" fmla="*/ 20028 w 1333625"/>
                  <a:gd name="connsiteY8" fmla="*/ 806708 h 1376512"/>
                  <a:gd name="connsiteX9" fmla="*/ 59785 w 1333625"/>
                  <a:gd name="connsiteY9" fmla="*/ 1045246 h 1376512"/>
                  <a:gd name="connsiteX10" fmla="*/ 616376 w 1333625"/>
                  <a:gd name="connsiteY10" fmla="*/ 1283785 h 1376512"/>
                  <a:gd name="connsiteX0" fmla="*/ 616376 w 1333625"/>
                  <a:gd name="connsiteY0" fmla="*/ 1284535 h 1377262"/>
                  <a:gd name="connsiteX1" fmla="*/ 1113333 w 1333625"/>
                  <a:gd name="connsiteY1" fmla="*/ 1344170 h 1377262"/>
                  <a:gd name="connsiteX2" fmla="*/ 1103394 w 1333625"/>
                  <a:gd name="connsiteY2" fmla="*/ 787579 h 1377262"/>
                  <a:gd name="connsiteX3" fmla="*/ 1133211 w 1333625"/>
                  <a:gd name="connsiteY3" fmla="*/ 409891 h 1377262"/>
                  <a:gd name="connsiteX4" fmla="*/ 1316873 w 1333625"/>
                  <a:gd name="connsiteY4" fmla="*/ 265621 h 1377262"/>
                  <a:gd name="connsiteX5" fmla="*/ 1222664 w 1333625"/>
                  <a:gd name="connsiteY5" fmla="*/ 14314 h 1377262"/>
                  <a:gd name="connsiteX6" fmla="*/ 626315 w 1333625"/>
                  <a:gd name="connsiteY6" fmla="*/ 81901 h 1377262"/>
                  <a:gd name="connsiteX7" fmla="*/ 389764 w 1333625"/>
                  <a:gd name="connsiteY7" fmla="*/ 503320 h 1377262"/>
                  <a:gd name="connsiteX8" fmla="*/ 20028 w 1333625"/>
                  <a:gd name="connsiteY8" fmla="*/ 807458 h 1377262"/>
                  <a:gd name="connsiteX9" fmla="*/ 59785 w 1333625"/>
                  <a:gd name="connsiteY9" fmla="*/ 1045996 h 1377262"/>
                  <a:gd name="connsiteX10" fmla="*/ 616376 w 1333625"/>
                  <a:gd name="connsiteY10" fmla="*/ 1284535 h 1377262"/>
                  <a:gd name="connsiteX0" fmla="*/ 641811 w 1335207"/>
                  <a:gd name="connsiteY0" fmla="*/ 1272608 h 1374170"/>
                  <a:gd name="connsiteX1" fmla="*/ 1114915 w 1335207"/>
                  <a:gd name="connsiteY1" fmla="*/ 1344170 h 1374170"/>
                  <a:gd name="connsiteX2" fmla="*/ 1104976 w 1335207"/>
                  <a:gd name="connsiteY2" fmla="*/ 787579 h 1374170"/>
                  <a:gd name="connsiteX3" fmla="*/ 1134793 w 1335207"/>
                  <a:gd name="connsiteY3" fmla="*/ 409891 h 1374170"/>
                  <a:gd name="connsiteX4" fmla="*/ 1318455 w 1335207"/>
                  <a:gd name="connsiteY4" fmla="*/ 265621 h 1374170"/>
                  <a:gd name="connsiteX5" fmla="*/ 1224246 w 1335207"/>
                  <a:gd name="connsiteY5" fmla="*/ 14314 h 1374170"/>
                  <a:gd name="connsiteX6" fmla="*/ 627897 w 1335207"/>
                  <a:gd name="connsiteY6" fmla="*/ 81901 h 1374170"/>
                  <a:gd name="connsiteX7" fmla="*/ 391346 w 1335207"/>
                  <a:gd name="connsiteY7" fmla="*/ 503320 h 1374170"/>
                  <a:gd name="connsiteX8" fmla="*/ 21610 w 1335207"/>
                  <a:gd name="connsiteY8" fmla="*/ 807458 h 1374170"/>
                  <a:gd name="connsiteX9" fmla="*/ 61367 w 1335207"/>
                  <a:gd name="connsiteY9" fmla="*/ 1045996 h 1374170"/>
                  <a:gd name="connsiteX10" fmla="*/ 641811 w 1335207"/>
                  <a:gd name="connsiteY10" fmla="*/ 1272608 h 1374170"/>
                  <a:gd name="connsiteX0" fmla="*/ 630500 w 1323896"/>
                  <a:gd name="connsiteY0" fmla="*/ 1272608 h 1372686"/>
                  <a:gd name="connsiteX1" fmla="*/ 1103604 w 1323896"/>
                  <a:gd name="connsiteY1" fmla="*/ 1344170 h 1372686"/>
                  <a:gd name="connsiteX2" fmla="*/ 1093665 w 1323896"/>
                  <a:gd name="connsiteY2" fmla="*/ 787579 h 1372686"/>
                  <a:gd name="connsiteX3" fmla="*/ 1123482 w 1323896"/>
                  <a:gd name="connsiteY3" fmla="*/ 409891 h 1372686"/>
                  <a:gd name="connsiteX4" fmla="*/ 1307144 w 1323896"/>
                  <a:gd name="connsiteY4" fmla="*/ 265621 h 1372686"/>
                  <a:gd name="connsiteX5" fmla="*/ 1212935 w 1323896"/>
                  <a:gd name="connsiteY5" fmla="*/ 14314 h 1372686"/>
                  <a:gd name="connsiteX6" fmla="*/ 616586 w 1323896"/>
                  <a:gd name="connsiteY6" fmla="*/ 81901 h 1372686"/>
                  <a:gd name="connsiteX7" fmla="*/ 380035 w 1323896"/>
                  <a:gd name="connsiteY7" fmla="*/ 503320 h 1372686"/>
                  <a:gd name="connsiteX8" fmla="*/ 10299 w 1323896"/>
                  <a:gd name="connsiteY8" fmla="*/ 807458 h 1372686"/>
                  <a:gd name="connsiteX9" fmla="*/ 73910 w 1323896"/>
                  <a:gd name="connsiteY9" fmla="*/ 1105631 h 1372686"/>
                  <a:gd name="connsiteX10" fmla="*/ 630500 w 1323896"/>
                  <a:gd name="connsiteY10" fmla="*/ 1272608 h 1372686"/>
                  <a:gd name="connsiteX0" fmla="*/ 618492 w 1311888"/>
                  <a:gd name="connsiteY0" fmla="*/ 1272608 h 1372686"/>
                  <a:gd name="connsiteX1" fmla="*/ 1091596 w 1311888"/>
                  <a:gd name="connsiteY1" fmla="*/ 1344170 h 1372686"/>
                  <a:gd name="connsiteX2" fmla="*/ 1081657 w 1311888"/>
                  <a:gd name="connsiteY2" fmla="*/ 787579 h 1372686"/>
                  <a:gd name="connsiteX3" fmla="*/ 1111474 w 1311888"/>
                  <a:gd name="connsiteY3" fmla="*/ 409891 h 1372686"/>
                  <a:gd name="connsiteX4" fmla="*/ 1295136 w 1311888"/>
                  <a:gd name="connsiteY4" fmla="*/ 265621 h 1372686"/>
                  <a:gd name="connsiteX5" fmla="*/ 1200927 w 1311888"/>
                  <a:gd name="connsiteY5" fmla="*/ 14314 h 1372686"/>
                  <a:gd name="connsiteX6" fmla="*/ 604578 w 1311888"/>
                  <a:gd name="connsiteY6" fmla="*/ 81901 h 1372686"/>
                  <a:gd name="connsiteX7" fmla="*/ 368027 w 1311888"/>
                  <a:gd name="connsiteY7" fmla="*/ 503320 h 1372686"/>
                  <a:gd name="connsiteX8" fmla="*/ 18170 w 1311888"/>
                  <a:gd name="connsiteY8" fmla="*/ 791556 h 1372686"/>
                  <a:gd name="connsiteX9" fmla="*/ 61902 w 1311888"/>
                  <a:gd name="connsiteY9" fmla="*/ 1105631 h 1372686"/>
                  <a:gd name="connsiteX10" fmla="*/ 618492 w 1311888"/>
                  <a:gd name="connsiteY10" fmla="*/ 1272608 h 1372686"/>
                  <a:gd name="connsiteX0" fmla="*/ 618492 w 1311888"/>
                  <a:gd name="connsiteY0" fmla="*/ 1272608 h 1372686"/>
                  <a:gd name="connsiteX1" fmla="*/ 1091596 w 1311888"/>
                  <a:gd name="connsiteY1" fmla="*/ 1344170 h 1372686"/>
                  <a:gd name="connsiteX2" fmla="*/ 1081657 w 1311888"/>
                  <a:gd name="connsiteY2" fmla="*/ 787579 h 1372686"/>
                  <a:gd name="connsiteX3" fmla="*/ 1111474 w 1311888"/>
                  <a:gd name="connsiteY3" fmla="*/ 409891 h 1372686"/>
                  <a:gd name="connsiteX4" fmla="*/ 1295136 w 1311888"/>
                  <a:gd name="connsiteY4" fmla="*/ 265621 h 1372686"/>
                  <a:gd name="connsiteX5" fmla="*/ 1200927 w 1311888"/>
                  <a:gd name="connsiteY5" fmla="*/ 14314 h 1372686"/>
                  <a:gd name="connsiteX6" fmla="*/ 604578 w 1311888"/>
                  <a:gd name="connsiteY6" fmla="*/ 81901 h 1372686"/>
                  <a:gd name="connsiteX7" fmla="*/ 368027 w 1311888"/>
                  <a:gd name="connsiteY7" fmla="*/ 503320 h 1372686"/>
                  <a:gd name="connsiteX8" fmla="*/ 18170 w 1311888"/>
                  <a:gd name="connsiteY8" fmla="*/ 791556 h 1372686"/>
                  <a:gd name="connsiteX9" fmla="*/ 61902 w 1311888"/>
                  <a:gd name="connsiteY9" fmla="*/ 1105631 h 1372686"/>
                  <a:gd name="connsiteX10" fmla="*/ 618492 w 1311888"/>
                  <a:gd name="connsiteY10" fmla="*/ 1272608 h 1372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11888" h="1372686">
                    <a:moveTo>
                      <a:pt x="618492" y="1272608"/>
                    </a:moveTo>
                    <a:cubicBezTo>
                      <a:pt x="790108" y="1312365"/>
                      <a:pt x="1014402" y="1425008"/>
                      <a:pt x="1091596" y="1344170"/>
                    </a:cubicBezTo>
                    <a:cubicBezTo>
                      <a:pt x="1168790" y="1263332"/>
                      <a:pt x="1078344" y="943292"/>
                      <a:pt x="1081657" y="787579"/>
                    </a:cubicBezTo>
                    <a:cubicBezTo>
                      <a:pt x="1084970" y="631866"/>
                      <a:pt x="1075894" y="496884"/>
                      <a:pt x="1111474" y="409891"/>
                    </a:cubicBezTo>
                    <a:cubicBezTo>
                      <a:pt x="1147054" y="322898"/>
                      <a:pt x="1260349" y="330225"/>
                      <a:pt x="1295136" y="265621"/>
                    </a:cubicBezTo>
                    <a:cubicBezTo>
                      <a:pt x="1329923" y="201017"/>
                      <a:pt x="1316020" y="44934"/>
                      <a:pt x="1200927" y="14314"/>
                    </a:cubicBezTo>
                    <a:cubicBezTo>
                      <a:pt x="1085834" y="-16306"/>
                      <a:pt x="743395" y="400"/>
                      <a:pt x="604578" y="81901"/>
                    </a:cubicBezTo>
                    <a:cubicBezTo>
                      <a:pt x="465761" y="163402"/>
                      <a:pt x="465762" y="385044"/>
                      <a:pt x="368027" y="503320"/>
                    </a:cubicBezTo>
                    <a:cubicBezTo>
                      <a:pt x="270292" y="621596"/>
                      <a:pt x="100333" y="663009"/>
                      <a:pt x="18170" y="791556"/>
                    </a:cubicBezTo>
                    <a:cubicBezTo>
                      <a:pt x="11544" y="844565"/>
                      <a:pt x="-38152" y="1025456"/>
                      <a:pt x="61902" y="1105631"/>
                    </a:cubicBezTo>
                    <a:cubicBezTo>
                      <a:pt x="161956" y="1185806"/>
                      <a:pt x="446876" y="1232852"/>
                      <a:pt x="618492" y="1272608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  <a:alpha val="29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8" name="Picture 4" descr="Home | CERN">
                <a:extLst>
                  <a:ext uri="{FF2B5EF4-FFF2-40B4-BE49-F238E27FC236}">
                    <a16:creationId xmlns:a16="http://schemas.microsoft.com/office/drawing/2014/main" id="{5D68A454-BF22-6441-B6F3-FC32A36B53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82252" y="1393165"/>
                <a:ext cx="441670" cy="4380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350A43-440D-F64D-A3BA-81A9C15C3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50252" y="781384"/>
              <a:ext cx="432000" cy="352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358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12" y="168792"/>
            <a:ext cx="8642468" cy="832076"/>
          </a:xfrm>
        </p:spPr>
        <p:txBody>
          <a:bodyPr/>
          <a:lstStyle/>
          <a:p>
            <a:r>
              <a:rPr lang="en-US" dirty="0"/>
              <a:t>US Magnet Development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4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BD9254-644F-40CC-AAF9-A94EA8F1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71BCB37-D9B9-4127-B0C2-B24A2C9B8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94900" y="6343824"/>
            <a:ext cx="5277081" cy="365125"/>
          </a:xfrm>
        </p:spPr>
        <p:txBody>
          <a:bodyPr/>
          <a:lstStyle/>
          <a:p>
            <a:r>
              <a:rPr lang="en-US" sz="1400" dirty="0"/>
              <a:t>Snowmass’21 AF7-Magnets </a:t>
            </a:r>
            <a:r>
              <a:rPr lang="en-US" sz="1400" dirty="0" err="1"/>
              <a:t>LoI</a:t>
            </a:r>
            <a:r>
              <a:rPr lang="en-US" sz="1400" dirty="0"/>
              <a:t> Meeting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BACAE-81A6-46C0-88C4-8E9853A3D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86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56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982DB-62D6-E348-B7A8-3A86CB72F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38"/>
            <a:ext cx="6050087" cy="940443"/>
          </a:xfrm>
        </p:spPr>
        <p:txBody>
          <a:bodyPr>
            <a:noAutofit/>
          </a:bodyPr>
          <a:lstStyle/>
          <a:p>
            <a:r>
              <a:rPr lang="en-US" sz="3600" i="1" dirty="0"/>
              <a:t>Best-of-breed </a:t>
            </a:r>
            <a:r>
              <a:rPr lang="en-US" sz="3600" dirty="0"/>
              <a:t>LTS magnets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056CA-66D3-A540-89B9-FE8DF4256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40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55DDA07-51CC-B24A-AC08-30693D1ECB60}"/>
              </a:ext>
            </a:extLst>
          </p:cNvPr>
          <p:cNvGrpSpPr/>
          <p:nvPr/>
        </p:nvGrpSpPr>
        <p:grpSpPr>
          <a:xfrm>
            <a:off x="89810" y="957481"/>
            <a:ext cx="2546905" cy="5176235"/>
            <a:chOff x="89810" y="957481"/>
            <a:chExt cx="2546905" cy="5176235"/>
          </a:xfrm>
        </p:grpSpPr>
        <p:pic>
          <p:nvPicPr>
            <p:cNvPr id="11" name="Image 9">
              <a:extLst>
                <a:ext uri="{FF2B5EF4-FFF2-40B4-BE49-F238E27FC236}">
                  <a16:creationId xmlns:a16="http://schemas.microsoft.com/office/drawing/2014/main" id="{A55AB59B-B345-8C49-9782-015CA2A02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79"/>
            <a:stretch/>
          </p:blipFill>
          <p:spPr bwMode="auto">
            <a:xfrm>
              <a:off x="101535" y="957481"/>
              <a:ext cx="2535180" cy="1742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C3458B24-2B96-104F-9707-93B62DF5D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23"/>
            <a:stretch/>
          </p:blipFill>
          <p:spPr bwMode="auto">
            <a:xfrm>
              <a:off x="101535" y="2714011"/>
              <a:ext cx="2535180" cy="1294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image005">
              <a:extLst>
                <a:ext uri="{FF2B5EF4-FFF2-40B4-BE49-F238E27FC236}">
                  <a16:creationId xmlns:a16="http://schemas.microsoft.com/office/drawing/2014/main" id="{14C04F03-0D74-E343-8354-CC546241BF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10" y="4030540"/>
              <a:ext cx="2539685" cy="210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FCF2A2-1E91-7E48-80F2-9AF07E6BA8BC}"/>
                </a:ext>
              </a:extLst>
            </p:cNvPr>
            <p:cNvSpPr txBox="1"/>
            <p:nvPr/>
          </p:nvSpPr>
          <p:spPr>
            <a:xfrm>
              <a:off x="108755" y="1844207"/>
              <a:ext cx="2527960" cy="830997"/>
            </a:xfrm>
            <a:prstGeom prst="rect">
              <a:avLst/>
            </a:prstGeom>
            <a:solidFill>
              <a:schemeClr val="bg1">
                <a:lumMod val="50000"/>
                <a:alpha val="29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</a:rPr>
                <a:t>2018: FRESCA2</a:t>
              </a:r>
            </a:p>
            <a:p>
              <a:pPr algn="r"/>
              <a:r>
                <a:rPr lang="en-US" sz="1600" dirty="0">
                  <a:solidFill>
                    <a:schemeClr val="bg1"/>
                  </a:solidFill>
                </a:rPr>
                <a:t>14.6 T at 1.9 K</a:t>
              </a:r>
            </a:p>
            <a:p>
              <a:pPr algn="r"/>
              <a:r>
                <a:rPr lang="en-US" sz="1600" dirty="0">
                  <a:solidFill>
                    <a:schemeClr val="bg1"/>
                  </a:solidFill>
                </a:rPr>
                <a:t>100 mm bore</a:t>
              </a:r>
            </a:p>
          </p:txBody>
        </p:sp>
        <p:pic>
          <p:nvPicPr>
            <p:cNvPr id="16" name="Picture 4" descr="Home | CERN">
              <a:extLst>
                <a:ext uri="{FF2B5EF4-FFF2-40B4-BE49-F238E27FC236}">
                  <a16:creationId xmlns:a16="http://schemas.microsoft.com/office/drawing/2014/main" id="{62038EE9-D5D5-DB40-AF5B-2EF82D1B61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246" y="4767386"/>
              <a:ext cx="441670" cy="438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74D0AA1-8770-A041-B66D-9266DC14C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5930" y="5282907"/>
              <a:ext cx="432000" cy="35219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B84CE7-D3F0-164A-A6BF-B4A0A5DB9EDE}"/>
              </a:ext>
            </a:extLst>
          </p:cNvPr>
          <p:cNvGrpSpPr/>
          <p:nvPr/>
        </p:nvGrpSpPr>
        <p:grpSpPr>
          <a:xfrm>
            <a:off x="7793905" y="217212"/>
            <a:ext cx="1315198" cy="5916504"/>
            <a:chOff x="7793905" y="217212"/>
            <a:chExt cx="1315198" cy="5916504"/>
          </a:xfrm>
        </p:grpSpPr>
        <p:pic>
          <p:nvPicPr>
            <p:cNvPr id="22" name="Picture 21" descr="A picture containing building, indoor, table, sitting&#10;&#10;Description automatically generated">
              <a:extLst>
                <a:ext uri="{FF2B5EF4-FFF2-40B4-BE49-F238E27FC236}">
                  <a16:creationId xmlns:a16="http://schemas.microsoft.com/office/drawing/2014/main" id="{15775747-462D-5E4C-8313-02BD8738F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33" r="1309"/>
            <a:stretch/>
          </p:blipFill>
          <p:spPr>
            <a:xfrm>
              <a:off x="7793905" y="804826"/>
              <a:ext cx="1309865" cy="532889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0833A8-490A-2D4A-8DE4-9E2E048F19C9}"/>
                </a:ext>
              </a:extLst>
            </p:cNvPr>
            <p:cNvSpPr txBox="1"/>
            <p:nvPr/>
          </p:nvSpPr>
          <p:spPr>
            <a:xfrm>
              <a:off x="7844420" y="1324033"/>
              <a:ext cx="1264683" cy="646331"/>
            </a:xfrm>
            <a:prstGeom prst="rect">
              <a:avLst/>
            </a:prstGeom>
            <a:solidFill>
              <a:schemeClr val="bg1">
                <a:lumMod val="50000"/>
                <a:alpha val="29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2020: MDPCT1</a:t>
              </a:r>
            </a:p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14.5 T at 1.9 K</a:t>
              </a:r>
            </a:p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60 mm bore</a:t>
              </a:r>
            </a:p>
          </p:txBody>
        </p:sp>
        <p:pic>
          <p:nvPicPr>
            <p:cNvPr id="24" name="Picture 6" descr="Fermi National Accelerator Laboratory - Batavia, Illinois | Facebook">
              <a:extLst>
                <a:ext uri="{FF2B5EF4-FFF2-40B4-BE49-F238E27FC236}">
                  <a16:creationId xmlns:a16="http://schemas.microsoft.com/office/drawing/2014/main" id="{56A90CB9-78C5-F14F-9EEB-F92F6E48CB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9851" y="217212"/>
              <a:ext cx="579722" cy="561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F707BC-82B2-524E-A376-31AACE4B26CB}"/>
              </a:ext>
            </a:extLst>
          </p:cNvPr>
          <p:cNvGrpSpPr/>
          <p:nvPr/>
        </p:nvGrpSpPr>
        <p:grpSpPr>
          <a:xfrm>
            <a:off x="2602952" y="806051"/>
            <a:ext cx="3904335" cy="5097792"/>
            <a:chOff x="2602952" y="806051"/>
            <a:chExt cx="3904335" cy="50977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CC7EF2-43C7-874B-89E3-204F4DD7F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74047" y="3116477"/>
              <a:ext cx="3716488" cy="278736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B62D33-CA72-C341-A68A-D6808F761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9" b="3530"/>
            <a:stretch/>
          </p:blipFill>
          <p:spPr>
            <a:xfrm>
              <a:off x="2602952" y="806051"/>
              <a:ext cx="3904335" cy="186398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F2F19A-68A7-B84A-8CA1-91319069E8E7}"/>
                </a:ext>
              </a:extLst>
            </p:cNvPr>
            <p:cNvSpPr txBox="1"/>
            <p:nvPr/>
          </p:nvSpPr>
          <p:spPr>
            <a:xfrm>
              <a:off x="2774047" y="5072846"/>
              <a:ext cx="3716488" cy="830997"/>
            </a:xfrm>
            <a:prstGeom prst="rect">
              <a:avLst/>
            </a:prstGeom>
            <a:solidFill>
              <a:schemeClr val="bg1">
                <a:lumMod val="50000"/>
                <a:alpha val="29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</a:rPr>
                <a:t>2019: MBHB002</a:t>
              </a:r>
            </a:p>
            <a:p>
              <a:pPr algn="r"/>
              <a:r>
                <a:rPr lang="en-US" sz="1600" dirty="0">
                  <a:solidFill>
                    <a:schemeClr val="bg1"/>
                  </a:solidFill>
                </a:rPr>
                <a:t>11 T at 1.9 K</a:t>
              </a:r>
            </a:p>
            <a:p>
              <a:pPr algn="r"/>
              <a:r>
                <a:rPr lang="en-US" sz="1600" dirty="0">
                  <a:solidFill>
                    <a:schemeClr val="bg1"/>
                  </a:solidFill>
                </a:rPr>
                <a:t>60 mm bore</a:t>
              </a:r>
            </a:p>
          </p:txBody>
        </p:sp>
        <p:pic>
          <p:nvPicPr>
            <p:cNvPr id="17" name="Picture 4" descr="Home | CERN">
              <a:extLst>
                <a:ext uri="{FF2B5EF4-FFF2-40B4-BE49-F238E27FC236}">
                  <a16:creationId xmlns:a16="http://schemas.microsoft.com/office/drawing/2014/main" id="{09337CBD-2CE4-AB43-BE03-F68CC5BCB2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786" y="2627276"/>
              <a:ext cx="441670" cy="438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ome | High Luminosity LHC Project">
              <a:extLst>
                <a:ext uri="{FF2B5EF4-FFF2-40B4-BE49-F238E27FC236}">
                  <a16:creationId xmlns:a16="http://schemas.microsoft.com/office/drawing/2014/main" id="{1CC14FE7-292F-C444-A71C-1B44C3B841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8538" y="2658894"/>
              <a:ext cx="916896" cy="37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F18F5D7-774A-8047-A1F2-BC5AA8718FFE}"/>
              </a:ext>
            </a:extLst>
          </p:cNvPr>
          <p:cNvGrpSpPr/>
          <p:nvPr/>
        </p:nvGrpSpPr>
        <p:grpSpPr>
          <a:xfrm>
            <a:off x="6526161" y="190618"/>
            <a:ext cx="1359817" cy="5830099"/>
            <a:chOff x="6526161" y="190618"/>
            <a:chExt cx="1359817" cy="5830099"/>
          </a:xfrm>
        </p:grpSpPr>
        <p:pic>
          <p:nvPicPr>
            <p:cNvPr id="10" name="Picture 9" descr="A picture containing indoor, green, building, table&#10;&#10;Description automatically generated">
              <a:extLst>
                <a:ext uri="{FF2B5EF4-FFF2-40B4-BE49-F238E27FC236}">
                  <a16:creationId xmlns:a16="http://schemas.microsoft.com/office/drawing/2014/main" id="{ADB15104-A926-524E-A10A-74863AD56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49" b="37278"/>
            <a:stretch/>
          </p:blipFill>
          <p:spPr>
            <a:xfrm rot="5400000">
              <a:off x="4516648" y="2200131"/>
              <a:ext cx="5328889" cy="1309864"/>
            </a:xfrm>
            <a:prstGeom prst="rect">
              <a:avLst/>
            </a:prstGeom>
          </p:spPr>
        </p:pic>
        <p:pic>
          <p:nvPicPr>
            <p:cNvPr id="19" name="Picture 4" descr="Home | CERN">
              <a:extLst>
                <a:ext uri="{FF2B5EF4-FFF2-40B4-BE49-F238E27FC236}">
                  <a16:creationId xmlns:a16="http://schemas.microsoft.com/office/drawing/2014/main" id="{F1B78749-BD0F-3144-B4BE-7E08FBDA12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8460" y="5582697"/>
              <a:ext cx="441670" cy="438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66BB02-8C3A-A344-8BF4-DB71A0E6CAE0}"/>
                </a:ext>
              </a:extLst>
            </p:cNvPr>
            <p:cNvSpPr txBox="1"/>
            <p:nvPr/>
          </p:nvSpPr>
          <p:spPr>
            <a:xfrm>
              <a:off x="6576113" y="259026"/>
              <a:ext cx="1309865" cy="646331"/>
            </a:xfrm>
            <a:prstGeom prst="rect">
              <a:avLst/>
            </a:prstGeom>
            <a:solidFill>
              <a:schemeClr val="bg1">
                <a:lumMod val="50000"/>
                <a:alpha val="29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2020: </a:t>
              </a:r>
              <a:r>
                <a:rPr lang="en-US" sz="1200" dirty="0" err="1">
                  <a:solidFill>
                    <a:schemeClr val="bg1"/>
                  </a:solidFill>
                </a:rPr>
                <a:t>eRMC</a:t>
              </a:r>
              <a:endParaRPr lang="en-US" sz="1200" dirty="0">
                <a:solidFill>
                  <a:schemeClr val="bg1"/>
                </a:solidFill>
              </a:endParaRPr>
            </a:p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16.5 T at 1.9 K</a:t>
              </a:r>
            </a:p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No bore</a:t>
              </a:r>
            </a:p>
          </p:txBody>
        </p:sp>
        <p:pic>
          <p:nvPicPr>
            <p:cNvPr id="28" name="Picture 2" descr="Image gallery | The FCC-ee design study">
              <a:extLst>
                <a:ext uri="{FF2B5EF4-FFF2-40B4-BE49-F238E27FC236}">
                  <a16:creationId xmlns:a16="http://schemas.microsoft.com/office/drawing/2014/main" id="{1AE2EBD5-37D0-BA4C-A77A-0BD7961A0A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9581" y="5660603"/>
              <a:ext cx="726657" cy="305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9141CA1-403E-044C-B18D-E23F83C1185C}"/>
              </a:ext>
            </a:extLst>
          </p:cNvPr>
          <p:cNvSpPr txBox="1"/>
          <p:nvPr/>
        </p:nvSpPr>
        <p:spPr>
          <a:xfrm>
            <a:off x="996342" y="6276739"/>
            <a:ext cx="7151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Each one of these realizations is a 10-years history</a:t>
            </a:r>
          </a:p>
        </p:txBody>
      </p:sp>
    </p:spTree>
    <p:extLst>
      <p:ext uri="{BB962C8B-B14F-4D97-AF65-F5344CB8AC3E}">
        <p14:creationId xmlns:p14="http://schemas.microsoft.com/office/powerpoint/2010/main" val="425358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C47683-B418-DA4B-93D6-2A71BA4D3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1058354"/>
            <a:ext cx="8539200" cy="507762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F0E5168-29C4-A847-A70A-F0AF6BA48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HTS magnets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0841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982DB-62D6-E348-B7A8-3A86CB72F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Best-of-breed </a:t>
            </a:r>
            <a:r>
              <a:rPr lang="en-US" dirty="0"/>
              <a:t>HTS magnets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056CA-66D3-A540-89B9-FE8DF4256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141CA1-403E-044C-B18D-E23F83C1185C}"/>
              </a:ext>
            </a:extLst>
          </p:cNvPr>
          <p:cNvSpPr txBox="1"/>
          <p:nvPr/>
        </p:nvSpPr>
        <p:spPr>
          <a:xfrm>
            <a:off x="1288900" y="6276739"/>
            <a:ext cx="6566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This is the infancy of HTS accelerator magnets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0270273-23E9-4C4F-9DE5-442A4674F3C0}"/>
              </a:ext>
            </a:extLst>
          </p:cNvPr>
          <p:cNvGrpSpPr/>
          <p:nvPr/>
        </p:nvGrpSpPr>
        <p:grpSpPr>
          <a:xfrm>
            <a:off x="567800" y="997479"/>
            <a:ext cx="4637802" cy="4711403"/>
            <a:chOff x="567800" y="997479"/>
            <a:chExt cx="4637802" cy="4711403"/>
          </a:xfrm>
        </p:grpSpPr>
        <p:pic>
          <p:nvPicPr>
            <p:cNvPr id="31" name="Picture 30" descr="Screen Shot 2017-12-13 at 22.35.44.png">
              <a:extLst>
                <a:ext uri="{FF2B5EF4-FFF2-40B4-BE49-F238E27FC236}">
                  <a16:creationId xmlns:a16="http://schemas.microsoft.com/office/drawing/2014/main" id="{B41FF63C-1FA2-444B-889E-0461FC040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00" y="997479"/>
              <a:ext cx="4175042" cy="283688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3247376-3C27-EC4A-813F-5C47D4D95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268" y="1311694"/>
              <a:ext cx="959815" cy="455912"/>
            </a:xfrm>
            <a:prstGeom prst="rect">
              <a:avLst/>
            </a:prstGeom>
          </p:spPr>
        </p:pic>
        <p:pic>
          <p:nvPicPr>
            <p:cNvPr id="33" name="Picture 2" descr="Bildergebnis für logo cea">
              <a:extLst>
                <a:ext uri="{FF2B5EF4-FFF2-40B4-BE49-F238E27FC236}">
                  <a16:creationId xmlns:a16="http://schemas.microsoft.com/office/drawing/2014/main" id="{EE558280-0B94-4841-9D3B-2040A78C5A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5088" y="1341270"/>
              <a:ext cx="489076" cy="396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Image 4">
              <a:extLst>
                <a:ext uri="{FF2B5EF4-FFF2-40B4-BE49-F238E27FC236}">
                  <a16:creationId xmlns:a16="http://schemas.microsoft.com/office/drawing/2014/main" id="{2845D4FF-378A-3144-89BC-178689583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" t="7318" r="11413" b="8740"/>
            <a:stretch/>
          </p:blipFill>
          <p:spPr>
            <a:xfrm>
              <a:off x="1235014" y="1332389"/>
              <a:ext cx="2607324" cy="1398474"/>
            </a:xfrm>
            <a:prstGeom prst="rect">
              <a:avLst/>
            </a:prstGeom>
          </p:spPr>
        </p:pic>
        <p:pic>
          <p:nvPicPr>
            <p:cNvPr id="35" name="Picture 10" descr="C:\Users\jfleiter\JEROME\fotos\These\EUCARD CONDUCTOR\Cross section\E\CERN_98.jpg">
              <a:extLst>
                <a:ext uri="{FF2B5EF4-FFF2-40B4-BE49-F238E27FC236}">
                  <a16:creationId xmlns:a16="http://schemas.microsoft.com/office/drawing/2014/main" id="{482BBDEF-B16A-764B-90F6-91301F227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200000">
              <a:off x="2522650" y="2577847"/>
              <a:ext cx="930916" cy="4786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E6531AD-D15E-6D43-993D-10B87F8DD2A0}"/>
                </a:ext>
              </a:extLst>
            </p:cNvPr>
            <p:cNvSpPr txBox="1"/>
            <p:nvPr/>
          </p:nvSpPr>
          <p:spPr>
            <a:xfrm>
              <a:off x="1366558" y="2714352"/>
              <a:ext cx="1301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/>
                <a:t>REBCO tapes</a:t>
              </a:r>
            </a:p>
          </p:txBody>
        </p:sp>
        <p:pic>
          <p:nvPicPr>
            <p:cNvPr id="37" name="Picture 10" descr="C:\Users\jfleiter\JEROME\fotos\These\EUCARD CONDUCTOR\Cross section\E\CERN_98.jpg">
              <a:extLst>
                <a:ext uri="{FF2B5EF4-FFF2-40B4-BE49-F238E27FC236}">
                  <a16:creationId xmlns:a16="http://schemas.microsoft.com/office/drawing/2014/main" id="{4B5A034E-9988-F847-9B40-4780FF978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 flipH="1">
              <a:off x="3001270" y="2581417"/>
              <a:ext cx="930916" cy="4786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2" descr="Bildergebnis für eucard insert design">
              <a:extLst>
                <a:ext uri="{FF2B5EF4-FFF2-40B4-BE49-F238E27FC236}">
                  <a16:creationId xmlns:a16="http://schemas.microsoft.com/office/drawing/2014/main" id="{6B57F096-A193-AB47-A375-16324972D9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800" y="3939559"/>
              <a:ext cx="1916766" cy="1769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00F9DDE-D21C-CF48-9DC6-E73D3DEE3667}"/>
                </a:ext>
              </a:extLst>
            </p:cNvPr>
            <p:cNvSpPr txBox="1"/>
            <p:nvPr/>
          </p:nvSpPr>
          <p:spPr>
            <a:xfrm>
              <a:off x="4294775" y="1034331"/>
              <a:ext cx="91082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5.37 T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F2A5186-1127-AC4B-86CB-05C096D41645}"/>
              </a:ext>
            </a:extLst>
          </p:cNvPr>
          <p:cNvGrpSpPr/>
          <p:nvPr/>
        </p:nvGrpSpPr>
        <p:grpSpPr>
          <a:xfrm>
            <a:off x="5569681" y="705342"/>
            <a:ext cx="3477080" cy="2573907"/>
            <a:chOff x="5569681" y="705342"/>
            <a:chExt cx="3477080" cy="257390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A862AA9-A22B-3D41-8305-65ADD7E069D0}"/>
                </a:ext>
              </a:extLst>
            </p:cNvPr>
            <p:cNvGrpSpPr/>
            <p:nvPr/>
          </p:nvGrpSpPr>
          <p:grpSpPr>
            <a:xfrm>
              <a:off x="5569681" y="705342"/>
              <a:ext cx="3401037" cy="2573907"/>
              <a:chOff x="5569681" y="705342"/>
              <a:chExt cx="3401037" cy="2573907"/>
            </a:xfrm>
          </p:grpSpPr>
          <p:pic>
            <p:nvPicPr>
              <p:cNvPr id="4" name="Picture 3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F5C0FDDD-338E-9443-9BD8-2FA35FAE7A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9681" y="983862"/>
                <a:ext cx="3178228" cy="2295387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8215614-355D-C94D-B615-D0BB07005BE9}"/>
                  </a:ext>
                </a:extLst>
              </p:cNvPr>
              <p:cNvSpPr txBox="1"/>
              <p:nvPr/>
            </p:nvSpPr>
            <p:spPr>
              <a:xfrm>
                <a:off x="7810623" y="705342"/>
                <a:ext cx="116009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4.7 T</a:t>
                </a:r>
              </a:p>
            </p:txBody>
          </p:sp>
        </p:grpSp>
        <p:pic>
          <p:nvPicPr>
            <p:cNvPr id="49" name="Picture 10" descr="Lawrence Berkeley National Laboratory">
              <a:extLst>
                <a:ext uri="{FF2B5EF4-FFF2-40B4-BE49-F238E27FC236}">
                  <a16:creationId xmlns:a16="http://schemas.microsoft.com/office/drawing/2014/main" id="{69A38A30-AF23-3E4A-A76E-5C0631B060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1345" y="1393869"/>
              <a:ext cx="725416" cy="43802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9D72296-B580-934E-A686-6D96473C238F}"/>
              </a:ext>
            </a:extLst>
          </p:cNvPr>
          <p:cNvGrpSpPr/>
          <p:nvPr/>
        </p:nvGrpSpPr>
        <p:grpSpPr>
          <a:xfrm>
            <a:off x="2654520" y="3349488"/>
            <a:ext cx="6311139" cy="2692616"/>
            <a:chOff x="2654520" y="3349488"/>
            <a:chExt cx="6311139" cy="269261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2259A51-60F6-B54A-8439-ECECCFB7C415}"/>
                </a:ext>
              </a:extLst>
            </p:cNvPr>
            <p:cNvGrpSpPr/>
            <p:nvPr/>
          </p:nvGrpSpPr>
          <p:grpSpPr>
            <a:xfrm>
              <a:off x="2654520" y="3349488"/>
              <a:ext cx="6311139" cy="2692616"/>
              <a:chOff x="2654520" y="3429000"/>
              <a:chExt cx="6311139" cy="2692616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5219D4C-B798-464B-9981-AE1C6BFDC0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1690" t="2634" r="3723" b="1759"/>
              <a:stretch/>
            </p:blipFill>
            <p:spPr>
              <a:xfrm>
                <a:off x="5033723" y="3429000"/>
                <a:ext cx="3856123" cy="2692616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DCA81B4-2FA1-E34E-AB38-C8223AE2CE1A}"/>
                  </a:ext>
                </a:extLst>
              </p:cNvPr>
              <p:cNvSpPr txBox="1"/>
              <p:nvPr/>
            </p:nvSpPr>
            <p:spPr>
              <a:xfrm>
                <a:off x="5705971" y="3551323"/>
                <a:ext cx="91088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4.2 T</a:t>
                </a:r>
              </a:p>
            </p:txBody>
          </p:sp>
          <p:pic>
            <p:nvPicPr>
              <p:cNvPr id="42" name="Image 10">
                <a:extLst>
                  <a:ext uri="{FF2B5EF4-FFF2-40B4-BE49-F238E27FC236}">
                    <a16:creationId xmlns:a16="http://schemas.microsoft.com/office/drawing/2014/main" id="{877A03DA-947F-0942-AE84-21B5C63805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83" b="61594"/>
              <a:stretch/>
            </p:blipFill>
            <p:spPr>
              <a:xfrm>
                <a:off x="6985887" y="4528681"/>
                <a:ext cx="1979772" cy="419052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99F991C-139C-CB46-BB6E-0F7E9F7BE789}"/>
                  </a:ext>
                </a:extLst>
              </p:cNvPr>
              <p:cNvSpPr txBox="1"/>
              <p:nvPr/>
            </p:nvSpPr>
            <p:spPr>
              <a:xfrm>
                <a:off x="6985886" y="4190127"/>
                <a:ext cx="16981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/>
                  <a:t>REBCO </a:t>
                </a:r>
                <a:r>
                  <a:rPr lang="en-US" sz="1600" dirty="0" err="1"/>
                  <a:t>Roebel</a:t>
                </a:r>
                <a:endParaRPr lang="en-US" sz="1600" dirty="0"/>
              </a:p>
            </p:txBody>
          </p:sp>
          <p:pic>
            <p:nvPicPr>
              <p:cNvPr id="44" name="Picture 43" descr="logoEuCARD2.jpg">
                <a:extLst>
                  <a:ext uri="{FF2B5EF4-FFF2-40B4-BE49-F238E27FC236}">
                    <a16:creationId xmlns:a16="http://schemas.microsoft.com/office/drawing/2014/main" id="{961E05BA-937B-7041-9CB8-0083AA7E34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836" y="3782246"/>
                <a:ext cx="910888" cy="402485"/>
              </a:xfrm>
              <a:prstGeom prst="rect">
                <a:avLst/>
              </a:prstGeom>
            </p:spPr>
          </p:pic>
          <p:pic>
            <p:nvPicPr>
              <p:cNvPr id="45" name="Picture 44" descr="Screen Shot 2014-03-09 at 7.29.11 PM.png">
                <a:extLst>
                  <a:ext uri="{FF2B5EF4-FFF2-40B4-BE49-F238E27FC236}">
                    <a16:creationId xmlns:a16="http://schemas.microsoft.com/office/drawing/2014/main" id="{F4F02B47-97A0-8A42-974B-C99624CE97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4520" y="4264437"/>
                <a:ext cx="2413587" cy="1769323"/>
              </a:xfrm>
              <a:prstGeom prst="rect">
                <a:avLst/>
              </a:prstGeom>
            </p:spPr>
          </p:pic>
        </p:grpSp>
        <p:pic>
          <p:nvPicPr>
            <p:cNvPr id="27" name="Picture 4" descr="Home | CERN">
              <a:extLst>
                <a:ext uri="{FF2B5EF4-FFF2-40B4-BE49-F238E27FC236}">
                  <a16:creationId xmlns:a16="http://schemas.microsoft.com/office/drawing/2014/main" id="{06BE1A2B-DEC7-3740-B117-2BED127A9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7879" y="3702643"/>
              <a:ext cx="441670" cy="438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420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" t="7207" r="1890" b="2577"/>
          <a:stretch/>
        </p:blipFill>
        <p:spPr>
          <a:xfrm>
            <a:off x="4045226" y="2653749"/>
            <a:ext cx="4860236" cy="399553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53747" y="1614975"/>
            <a:ext cx="7866184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kumimoji="1" sz="2400" b="1">
                <a:solidFill>
                  <a:srgbClr val="FF0000"/>
                </a:solidFill>
                <a:ea typeface="宋体" pitchFamily="2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/>
              <a:t>Status of the High Field Dipole Magnet R&amp;D </a:t>
            </a:r>
          </a:p>
          <a:p>
            <a:pPr>
              <a:lnSpc>
                <a:spcPct val="100000"/>
              </a:lnSpc>
            </a:pPr>
            <a:r>
              <a:rPr lang="en-US" altLang="zh-CN" sz="1800" dirty="0"/>
              <a:t>10.7 T NbTi+Nb</a:t>
            </a:r>
            <a:r>
              <a:rPr lang="en-US" altLang="zh-CN" sz="1800" baseline="-25000" dirty="0"/>
              <a:t>3</a:t>
            </a:r>
            <a:r>
              <a:rPr lang="en-US" altLang="zh-CN" sz="1800" dirty="0"/>
              <a:t>Sn Common Coil Model Dipole</a:t>
            </a: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1991" y="202600"/>
            <a:ext cx="9144000" cy="1008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/>
              <a:t>Status and Plan of the High Field Magnet R&amp;D </a:t>
            </a:r>
            <a:br>
              <a:rPr lang="en-US" altLang="zh-CN" sz="2700" b="1" dirty="0"/>
            </a:br>
            <a:r>
              <a:rPr lang="en-US" altLang="zh-CN" sz="2700" b="1" dirty="0"/>
              <a:t>for Future Accelerators </a:t>
            </a:r>
            <a:br>
              <a:rPr lang="en-US" altLang="zh-CN" sz="2700" b="1" dirty="0"/>
            </a:br>
            <a:r>
              <a:rPr lang="en-US" altLang="zh-CN" sz="1800" dirty="0" err="1"/>
              <a:t>Qingjin</a:t>
            </a:r>
            <a:r>
              <a:rPr lang="en-US" altLang="zh-CN" sz="1800" dirty="0"/>
              <a:t> Xu (IHEP-CAS) and </a:t>
            </a:r>
            <a:r>
              <a:rPr lang="en-US" altLang="zh-CN" sz="1800" dirty="0" err="1"/>
              <a:t>Yanwei</a:t>
            </a:r>
            <a:r>
              <a:rPr lang="en-US" altLang="zh-CN" sz="1800" dirty="0"/>
              <a:t> Ma (IEE-CAS)</a:t>
            </a:r>
            <a:endParaRPr lang="zh-CN" altLang="en-US" sz="18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84" y="363007"/>
            <a:ext cx="1127048" cy="677999"/>
          </a:xfrm>
          <a:prstGeom prst="rect">
            <a:avLst/>
          </a:prstGeom>
        </p:spPr>
      </p:pic>
      <p:pic>
        <p:nvPicPr>
          <p:cNvPr id="11" name="Picture 2" descr="https://gss1.bdstatic.com/-vo3dSag_xI4khGkpoWK1HF6hhy/baike/w%3D268%3Bg%3D0/sign=9baf3e864ded2e73fce9812abf3ac6b6/f11f3a292df5e0fe34f058035b6034a85fdf72c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7227" y="393277"/>
            <a:ext cx="735082" cy="6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97" y="4256355"/>
            <a:ext cx="3377364" cy="2325756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30" t="16404" r="906"/>
          <a:stretch/>
        </p:blipFill>
        <p:spPr>
          <a:xfrm>
            <a:off x="1782348" y="2550523"/>
            <a:ext cx="1951313" cy="1535438"/>
          </a:xfrm>
          <a:prstGeom prst="rect">
            <a:avLst/>
          </a:prstGeom>
        </p:spPr>
      </p:pic>
      <p:pic>
        <p:nvPicPr>
          <p:cNvPr id="15" name="Picture 2" descr="step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1563" y="2550523"/>
            <a:ext cx="1504516" cy="15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02716"/>
      </p:ext>
    </p:extLst>
  </p:cSld>
  <p:clrMapOvr>
    <a:masterClrMapping/>
  </p:clrMapOvr>
  <p:transition advTm="41964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3FBAB6E-703F-427F-B466-9499D8451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229" y="1543210"/>
            <a:ext cx="9166230" cy="830997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  <a:latin typeface="+mn-lt"/>
                <a:ea typeface="宋体" pitchFamily="2" charset="-122"/>
                <a:cs typeface="+mn-cs"/>
              </a:rPr>
              <a:t>Test of the 1</a:t>
            </a:r>
            <a:r>
              <a:rPr kumimoji="1" lang="en-US" altLang="zh-CN" sz="2400" b="1" baseline="30000" dirty="0">
                <a:solidFill>
                  <a:srgbClr val="FF0000"/>
                </a:solidFill>
                <a:latin typeface="+mn-lt"/>
                <a:ea typeface="宋体" pitchFamily="2" charset="-122"/>
                <a:cs typeface="+mn-cs"/>
              </a:rPr>
              <a:t>st</a:t>
            </a:r>
            <a:r>
              <a:rPr kumimoji="1" lang="en-US" altLang="zh-CN" sz="2400" b="1" dirty="0">
                <a:solidFill>
                  <a:srgbClr val="FF0000"/>
                </a:solidFill>
                <a:latin typeface="+mn-lt"/>
                <a:ea typeface="宋体" pitchFamily="2" charset="-122"/>
                <a:cs typeface="+mn-cs"/>
              </a:rPr>
              <a:t> IBS solenoid coil at 24 T and </a:t>
            </a:r>
            <a:br>
              <a:rPr kumimoji="1" lang="en-US" altLang="zh-CN" sz="2400" b="1" dirty="0">
                <a:solidFill>
                  <a:srgbClr val="FF0000"/>
                </a:solidFill>
                <a:latin typeface="+mn-lt"/>
                <a:ea typeface="宋体" pitchFamily="2" charset="-122"/>
                <a:cs typeface="+mn-cs"/>
              </a:rPr>
            </a:br>
            <a:r>
              <a:rPr kumimoji="1" lang="en-US" altLang="zh-CN" sz="2400" b="1" dirty="0">
                <a:solidFill>
                  <a:srgbClr val="FF0000"/>
                </a:solidFill>
                <a:latin typeface="+mn-lt"/>
                <a:ea typeface="宋体" pitchFamily="2" charset="-122"/>
                <a:cs typeface="+mn-cs"/>
              </a:rPr>
              <a:t>the 1</a:t>
            </a:r>
            <a:r>
              <a:rPr kumimoji="1" lang="en-US" altLang="zh-CN" sz="2400" b="1" baseline="30000" dirty="0">
                <a:solidFill>
                  <a:srgbClr val="FF0000"/>
                </a:solidFill>
                <a:latin typeface="+mn-lt"/>
                <a:ea typeface="宋体" pitchFamily="2" charset="-122"/>
                <a:cs typeface="+mn-cs"/>
              </a:rPr>
              <a:t>st</a:t>
            </a:r>
            <a:r>
              <a:rPr kumimoji="1" lang="en-US" altLang="zh-CN" sz="2400" b="1" dirty="0">
                <a:solidFill>
                  <a:srgbClr val="FF0000"/>
                </a:solidFill>
                <a:latin typeface="+mn-lt"/>
                <a:ea typeface="宋体" pitchFamily="2" charset="-122"/>
                <a:cs typeface="+mn-cs"/>
              </a:rPr>
              <a:t> IBS racetrack coil at 10 T</a:t>
            </a:r>
            <a:endParaRPr kumimoji="1" lang="zh-CN" altLang="en-US" sz="2400" b="1" dirty="0">
              <a:solidFill>
                <a:srgbClr val="FF0000"/>
              </a:solidFill>
              <a:latin typeface="+mn-lt"/>
              <a:ea typeface="宋体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08FAE-1241-408D-B0C1-DE211F0D3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3607" y="2565436"/>
            <a:ext cx="2499280" cy="1622241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DDAFBD9-07B9-48E9-8A95-AA2F50D6F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251" y="4432516"/>
            <a:ext cx="2549635" cy="205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1A1ABEA-AE02-4C98-AFAC-C77CDCA5A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56" y="4523879"/>
            <a:ext cx="2529696" cy="186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CC7B4279-9C1F-4740-A6D1-24BB4146C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13" y="2557464"/>
            <a:ext cx="3937790" cy="166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文本框 1">
            <a:extLst>
              <a:ext uri="{FF2B5EF4-FFF2-40B4-BE49-F238E27FC236}">
                <a16:creationId xmlns:a16="http://schemas.microsoft.com/office/drawing/2014/main" id="{B8F96085-7420-4CEE-AB07-20924A82B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982" y="4217475"/>
            <a:ext cx="248483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35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25T-HM,</a:t>
            </a:r>
            <a:r>
              <a:rPr lang="el-GR" altLang="zh-CN" sz="135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5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 bore </a:t>
            </a:r>
            <a:r>
              <a:rPr lang="el-GR" altLang="zh-CN" sz="135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zh-CN" sz="135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mm </a:t>
            </a:r>
            <a:endParaRPr lang="zh-CN" altLang="en-US" sz="135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B346642-13D4-42D3-A5A6-1F21A842D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7010" y="4348948"/>
            <a:ext cx="666284" cy="217601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50D75B43-674C-49D3-B6E6-CFA20708EDB4}"/>
              </a:ext>
            </a:extLst>
          </p:cNvPr>
          <p:cNvSpPr txBox="1"/>
          <p:nvPr/>
        </p:nvSpPr>
        <p:spPr>
          <a:xfrm>
            <a:off x="4349957" y="2898985"/>
            <a:ext cx="1603295" cy="646331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Very good performance!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9368BD1-93AD-4562-B2FC-DC28E530E77F}"/>
              </a:ext>
            </a:extLst>
          </p:cNvPr>
          <p:cNvSpPr txBox="1"/>
          <p:nvPr/>
        </p:nvSpPr>
        <p:spPr>
          <a:xfrm>
            <a:off x="4139180" y="4495855"/>
            <a:ext cx="1711703" cy="1246495"/>
          </a:xfrm>
          <a:prstGeom prst="rect">
            <a:avLst/>
          </a:prstGeom>
          <a:solidFill>
            <a:srgbClr val="FFFFCC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500" b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Demonstrating that IBS </a:t>
            </a:r>
            <a:r>
              <a:rPr kumimoji="1" lang="en-US" altLang="zh-CN" sz="15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are very promising for high-field magnet applications</a:t>
            </a:r>
            <a:endParaRPr lang="zh-CN" altLang="en-US" sz="1500" b="1" dirty="0">
              <a:solidFill>
                <a:srgbClr val="FF0000"/>
              </a:solidFill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AF4BB19D-E246-43A7-8553-942562AD6E18}"/>
              </a:ext>
            </a:extLst>
          </p:cNvPr>
          <p:cNvSpPr/>
          <p:nvPr/>
        </p:nvSpPr>
        <p:spPr>
          <a:xfrm>
            <a:off x="4100570" y="4457141"/>
            <a:ext cx="1774773" cy="1351856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21" name="下箭头 2">
            <a:extLst>
              <a:ext uri="{FF2B5EF4-FFF2-40B4-BE49-F238E27FC236}">
                <a16:creationId xmlns:a16="http://schemas.microsoft.com/office/drawing/2014/main" id="{3C196C8A-9B7F-4D6D-87D0-BD5DE7B824F1}"/>
              </a:ext>
            </a:extLst>
          </p:cNvPr>
          <p:cNvSpPr/>
          <p:nvPr/>
        </p:nvSpPr>
        <p:spPr bwMode="auto">
          <a:xfrm>
            <a:off x="4902730" y="3694378"/>
            <a:ext cx="376417" cy="629330"/>
          </a:xfrm>
          <a:prstGeom prst="downArrow">
            <a:avLst/>
          </a:prstGeom>
          <a:solidFill>
            <a:srgbClr val="00E4A8"/>
          </a:solidFill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ker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3A4F0E8-D1CC-4837-9470-E34CC428D62D}"/>
              </a:ext>
            </a:extLst>
          </p:cNvPr>
          <p:cNvSpPr txBox="1"/>
          <p:nvPr/>
        </p:nvSpPr>
        <p:spPr>
          <a:xfrm>
            <a:off x="6100406" y="6442938"/>
            <a:ext cx="22553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Supercond. Sci. Technol. </a:t>
            </a:r>
            <a:r>
              <a:rPr lang="fr-FR" altLang="zh-CN" sz="1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2020, in press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98D617B-3227-4E07-807C-3DB8569281F2}"/>
              </a:ext>
            </a:extLst>
          </p:cNvPr>
          <p:cNvSpPr txBox="1"/>
          <p:nvPr/>
        </p:nvSpPr>
        <p:spPr>
          <a:xfrm>
            <a:off x="589357" y="6442939"/>
            <a:ext cx="24833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Supercond. Sci. Technol. </a:t>
            </a:r>
            <a:r>
              <a:rPr lang="fr-FR" altLang="zh-CN" sz="1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(2019) 04LT01</a:t>
            </a:r>
            <a:endParaRPr lang="zh-CN" altLang="en-US" sz="1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右箭头 7">
            <a:extLst>
              <a:ext uri="{FF2B5EF4-FFF2-40B4-BE49-F238E27FC236}">
                <a16:creationId xmlns:a16="http://schemas.microsoft.com/office/drawing/2014/main" id="{2BB0BD67-F46E-4AA0-8D42-B1749548E55A}"/>
              </a:ext>
            </a:extLst>
          </p:cNvPr>
          <p:cNvSpPr/>
          <p:nvPr/>
        </p:nvSpPr>
        <p:spPr bwMode="auto">
          <a:xfrm>
            <a:off x="4853885" y="5881351"/>
            <a:ext cx="284987" cy="504393"/>
          </a:xfrm>
          <a:prstGeom prst="rightArrow">
            <a:avLst/>
          </a:prstGeom>
          <a:solidFill>
            <a:srgbClr val="00E4A8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US" sz="1200" b="1" kern="0" dirty="0">
              <a:solidFill>
                <a:srgbClr val="000000"/>
              </a:solidFill>
              <a:latin typeface="Times New Roman" pitchFamily="18" charset="0"/>
              <a:ea typeface="隶书" pitchFamily="49" charset="-122"/>
            </a:endParaRPr>
          </a:p>
        </p:txBody>
      </p:sp>
      <p:sp>
        <p:nvSpPr>
          <p:cNvPr id="24" name="标题 1"/>
          <p:cNvSpPr txBox="1">
            <a:spLocks/>
          </p:cNvSpPr>
          <p:nvPr/>
        </p:nvSpPr>
        <p:spPr>
          <a:xfrm>
            <a:off x="1991" y="202600"/>
            <a:ext cx="9144000" cy="1008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/>
              <a:t>Status and Plan of the High Field Magnet R&amp;D </a:t>
            </a:r>
            <a:br>
              <a:rPr lang="en-US" altLang="zh-CN" sz="2700" b="1" dirty="0"/>
            </a:br>
            <a:r>
              <a:rPr lang="en-US" altLang="zh-CN" sz="2700" b="1" dirty="0"/>
              <a:t>for Future Accelerators </a:t>
            </a:r>
            <a:br>
              <a:rPr lang="en-US" altLang="zh-CN" sz="2700" b="1" dirty="0"/>
            </a:br>
            <a:r>
              <a:rPr lang="en-US" altLang="zh-CN" sz="1800" dirty="0" err="1"/>
              <a:t>Qingjin</a:t>
            </a:r>
            <a:r>
              <a:rPr lang="en-US" altLang="zh-CN" sz="1800" dirty="0"/>
              <a:t> Xu (IHEP-CAS) and </a:t>
            </a:r>
            <a:r>
              <a:rPr lang="en-US" altLang="zh-CN" sz="1800" dirty="0" err="1"/>
              <a:t>Yanwei</a:t>
            </a:r>
            <a:r>
              <a:rPr lang="en-US" altLang="zh-CN" sz="1800" dirty="0"/>
              <a:t> Ma (IEE-CAS)</a:t>
            </a:r>
            <a:endParaRPr lang="zh-CN" altLang="en-US" sz="1800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84" y="363007"/>
            <a:ext cx="1127048" cy="677999"/>
          </a:xfrm>
          <a:prstGeom prst="rect">
            <a:avLst/>
          </a:prstGeom>
        </p:spPr>
      </p:pic>
      <p:pic>
        <p:nvPicPr>
          <p:cNvPr id="26" name="Picture 2" descr="https://gss1.bdstatic.com/-vo3dSag_xI4khGkpoWK1HF6hhy/baike/w%3D268%3Bg%3D0/sign=9baf3e864ded2e73fce9812abf3ac6b6/f11f3a292df5e0fe34f058035b6034a85fdf72c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7227" y="393277"/>
            <a:ext cx="735082" cy="6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265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12" y="168792"/>
            <a:ext cx="8642468" cy="832076"/>
          </a:xfrm>
        </p:spPr>
        <p:txBody>
          <a:bodyPr/>
          <a:lstStyle/>
          <a:p>
            <a:r>
              <a:rPr lang="en-US" dirty="0"/>
              <a:t>US Magnet Development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5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BD9254-644F-40CC-AAF9-A94EA8F1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71BCB37-D9B9-4127-B0C2-B24A2C9B8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94900" y="6343824"/>
            <a:ext cx="5277081" cy="365125"/>
          </a:xfrm>
        </p:spPr>
        <p:txBody>
          <a:bodyPr/>
          <a:lstStyle/>
          <a:p>
            <a:r>
              <a:rPr lang="en-US" sz="1400" dirty="0"/>
              <a:t>Snowmass’21 AF7-Magnets </a:t>
            </a:r>
            <a:r>
              <a:rPr lang="en-US" sz="1400" dirty="0" err="1"/>
              <a:t>LoI</a:t>
            </a:r>
            <a:r>
              <a:rPr lang="en-US" sz="1400" dirty="0"/>
              <a:t> Meeting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FA6135-6F1B-453A-843B-2FECB8960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634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51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12" y="168792"/>
            <a:ext cx="8642468" cy="832076"/>
          </a:xfrm>
        </p:spPr>
        <p:txBody>
          <a:bodyPr/>
          <a:lstStyle/>
          <a:p>
            <a:r>
              <a:rPr lang="en-US" dirty="0"/>
              <a:t>US Magnet Development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6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BD9254-644F-40CC-AAF9-A94EA8F1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71BCB37-D9B9-4127-B0C2-B24A2C9B8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94900" y="6343824"/>
            <a:ext cx="5277081" cy="365125"/>
          </a:xfrm>
        </p:spPr>
        <p:txBody>
          <a:bodyPr/>
          <a:lstStyle/>
          <a:p>
            <a:r>
              <a:rPr lang="en-US" sz="1400" dirty="0"/>
              <a:t>Snowmass’21 AF7-Magnets </a:t>
            </a:r>
            <a:r>
              <a:rPr lang="en-US" sz="1400" dirty="0" err="1"/>
              <a:t>LoI</a:t>
            </a:r>
            <a:r>
              <a:rPr lang="en-US" sz="1400" dirty="0"/>
              <a:t> Meeting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103146-CEB2-4CAC-8C0F-9A7CCA8C9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862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40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12" y="168792"/>
            <a:ext cx="8642468" cy="832076"/>
          </a:xfrm>
        </p:spPr>
        <p:txBody>
          <a:bodyPr/>
          <a:lstStyle/>
          <a:p>
            <a:r>
              <a:rPr lang="en-US" dirty="0"/>
              <a:t>US Magnet Development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7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BD9254-644F-40CC-AAF9-A94EA8F1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71BCB37-D9B9-4127-B0C2-B24A2C9B8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94900" y="6343824"/>
            <a:ext cx="5277081" cy="365125"/>
          </a:xfrm>
        </p:spPr>
        <p:txBody>
          <a:bodyPr/>
          <a:lstStyle/>
          <a:p>
            <a:r>
              <a:rPr lang="en-US" sz="1400" dirty="0"/>
              <a:t>Snowmass’21 AF7-Magnets </a:t>
            </a:r>
            <a:r>
              <a:rPr lang="en-US" sz="1400" dirty="0" err="1"/>
              <a:t>LoI</a:t>
            </a:r>
            <a:r>
              <a:rPr lang="en-US" sz="1400" dirty="0"/>
              <a:t> Meeting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1D089-4040-4F21-8BCF-EB68BCFB7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5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07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12" y="168792"/>
            <a:ext cx="8642468" cy="832076"/>
          </a:xfrm>
        </p:spPr>
        <p:txBody>
          <a:bodyPr/>
          <a:lstStyle/>
          <a:p>
            <a:r>
              <a:rPr lang="en-US" dirty="0"/>
              <a:t>US Magnet Development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8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BD9254-644F-40CC-AAF9-A94EA8F1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71BCB37-D9B9-4127-B0C2-B24A2C9B8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94900" y="6343824"/>
            <a:ext cx="5277081" cy="365125"/>
          </a:xfrm>
        </p:spPr>
        <p:txBody>
          <a:bodyPr/>
          <a:lstStyle/>
          <a:p>
            <a:r>
              <a:rPr lang="en-US" sz="1400" dirty="0"/>
              <a:t>Snowmass’21 AF7-Magnets </a:t>
            </a:r>
            <a:r>
              <a:rPr lang="en-US" sz="1400" dirty="0" err="1"/>
              <a:t>LoI</a:t>
            </a:r>
            <a:r>
              <a:rPr lang="en-US" sz="1400" dirty="0"/>
              <a:t> Meeting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EED6B8-97BA-43EA-AFCF-FA6008C3E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089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26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0A90-09EE-4720-AFFD-173A3D433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Field Magnet Development for HEP – A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E5CE-E095-4FB1-B11F-89E1E9300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909164"/>
            <a:ext cx="8229600" cy="5484578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2400" u="sng" dirty="0"/>
              <a:t>L. </a:t>
            </a:r>
            <a:r>
              <a:rPr lang="en-US" sz="2400" u="sng" dirty="0" err="1"/>
              <a:t>Bottura</a:t>
            </a:r>
            <a:r>
              <a:rPr lang="en-US" sz="2400" u="sng" dirty="0"/>
              <a:t> </a:t>
            </a:r>
            <a:r>
              <a:rPr lang="en-US" sz="2400" dirty="0"/>
              <a:t>(CERN), B. </a:t>
            </a:r>
            <a:r>
              <a:rPr lang="en-US" sz="2400" dirty="0" err="1"/>
              <a:t>Auchmann</a:t>
            </a:r>
            <a:r>
              <a:rPr lang="en-US" sz="2400" dirty="0"/>
              <a:t> (CERN), A. Ballarino (CERN), A. </a:t>
            </a:r>
            <a:r>
              <a:rPr lang="en-US" sz="2400" dirty="0" err="1"/>
              <a:t>Devred</a:t>
            </a:r>
            <a:r>
              <a:rPr lang="en-US" sz="2400" dirty="0"/>
              <a:t> (CERN), S. </a:t>
            </a:r>
            <a:r>
              <a:rPr lang="en-US" sz="2400" dirty="0" err="1"/>
              <a:t>Izquierdo</a:t>
            </a:r>
            <a:r>
              <a:rPr lang="en-US" sz="2400" dirty="0"/>
              <a:t>-Bermudez (CERN), L. Rossi (CERN), F. </a:t>
            </a:r>
            <a:r>
              <a:rPr lang="en-US" sz="2400" dirty="0" err="1"/>
              <a:t>Savary</a:t>
            </a:r>
            <a:r>
              <a:rPr lang="en-US" sz="2400" dirty="0"/>
              <a:t> (CERN), E. </a:t>
            </a:r>
            <a:r>
              <a:rPr lang="en-US" sz="2400" dirty="0" err="1"/>
              <a:t>Todesco</a:t>
            </a:r>
            <a:r>
              <a:rPr lang="en-US" sz="2400" dirty="0"/>
              <a:t> (CERN), D. </a:t>
            </a:r>
            <a:r>
              <a:rPr lang="en-US" sz="2400" dirty="0" err="1"/>
              <a:t>Tommasini</a:t>
            </a:r>
            <a:r>
              <a:rPr lang="en-US" sz="2400" dirty="0"/>
              <a:t> (CERN), G. De Rijk (CERN), D. </a:t>
            </a:r>
            <a:r>
              <a:rPr lang="en-US" sz="2400" dirty="0" err="1"/>
              <a:t>Schoerling</a:t>
            </a:r>
            <a:r>
              <a:rPr lang="en-US" sz="2400" dirty="0"/>
              <a:t> (CERN)</a:t>
            </a:r>
          </a:p>
          <a:p>
            <a:pPr marL="0" indent="0">
              <a:buNone/>
            </a:pPr>
            <a:r>
              <a:rPr lang="en-US" sz="2400" dirty="0"/>
              <a:t>H. Felice (CEA), P. Vedrine (CEA)</a:t>
            </a:r>
          </a:p>
          <a:p>
            <a:pPr marL="0" indent="0">
              <a:buNone/>
            </a:pPr>
            <a:r>
              <a:rPr lang="en-US" sz="2400" dirty="0"/>
              <a:t>F. Toral (CIEMAT), L. Garcia-</a:t>
            </a:r>
            <a:r>
              <a:rPr lang="en-US" sz="2400" dirty="0" err="1"/>
              <a:t>Tabares</a:t>
            </a:r>
            <a:r>
              <a:rPr lang="en-US" sz="2400" dirty="0"/>
              <a:t> Rodriguez (CIEMAT), J.-M. Perez (CIEMAT)</a:t>
            </a:r>
          </a:p>
          <a:p>
            <a:pPr marL="0" indent="0">
              <a:buNone/>
            </a:pPr>
            <a:r>
              <a:rPr lang="en-US" sz="2400" dirty="0"/>
              <a:t>P. </a:t>
            </a:r>
            <a:r>
              <a:rPr lang="en-US" sz="2400" dirty="0" err="1"/>
              <a:t>Fabbricatore</a:t>
            </a:r>
            <a:r>
              <a:rPr lang="en-US" sz="2400" dirty="0"/>
              <a:t> (INFN), S. </a:t>
            </a:r>
            <a:r>
              <a:rPr lang="en-US" sz="2400" dirty="0" err="1"/>
              <a:t>Farinon</a:t>
            </a:r>
            <a:r>
              <a:rPr lang="en-US" sz="2400" dirty="0"/>
              <a:t> (INFN), M. </a:t>
            </a:r>
            <a:r>
              <a:rPr lang="en-US" sz="2400" dirty="0" err="1"/>
              <a:t>Sorbi</a:t>
            </a:r>
            <a:r>
              <a:rPr lang="en-US" sz="2400" dirty="0"/>
              <a:t> (INFN)</a:t>
            </a:r>
          </a:p>
          <a:p>
            <a:pPr marL="0" indent="0">
              <a:buNone/>
            </a:pPr>
            <a:r>
              <a:rPr lang="en-US" sz="2400" dirty="0"/>
              <a:t>M. Seidel (PSI), S. Sanfilippo (PSI)</a:t>
            </a:r>
          </a:p>
          <a:p>
            <a:pPr marL="0" indent="0">
              <a:buNone/>
            </a:pPr>
            <a:r>
              <a:rPr lang="en-US" sz="2400" dirty="0"/>
              <a:t>C. </a:t>
            </a:r>
            <a:r>
              <a:rPr lang="en-US" sz="2400" dirty="0" err="1"/>
              <a:t>Senatore</a:t>
            </a:r>
            <a:r>
              <a:rPr lang="en-US" sz="2400" dirty="0"/>
              <a:t> (</a:t>
            </a:r>
            <a:r>
              <a:rPr lang="en-US" sz="2400" dirty="0" err="1"/>
              <a:t>UniGe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r>
              <a:rPr lang="en-US" sz="2400" dirty="0"/>
              <a:t>B. Holzapfel (KIT), M. Noe (KIT), T. Arndt (KIT)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NOTE: draft author list for the moment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F4EA-47CE-4CED-89A5-A9195657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D7C5-AF1D-4A6C-B4EE-B8B2344F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AF3404-94BF-4CAA-84E7-413C22E2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518" y="6343825"/>
            <a:ext cx="6006353" cy="345384"/>
          </a:xfrm>
        </p:spPr>
        <p:txBody>
          <a:bodyPr/>
          <a:lstStyle/>
          <a:p>
            <a:r>
              <a:rPr lang="en-US" sz="1400" dirty="0"/>
              <a:t>Snowmass AF7-Magnets</a:t>
            </a:r>
          </a:p>
        </p:txBody>
      </p:sp>
    </p:spTree>
    <p:extLst>
      <p:ext uri="{BB962C8B-B14F-4D97-AF65-F5344CB8AC3E}">
        <p14:creationId xmlns:p14="http://schemas.microsoft.com/office/powerpoint/2010/main" val="2219059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152164</TotalTime>
  <Words>4260</Words>
  <Application>Microsoft Office PowerPoint</Application>
  <PresentationFormat>On-screen Show (4:3)</PresentationFormat>
  <Paragraphs>579</Paragraphs>
  <Slides>44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Microsoft YaHei</vt:lpstr>
      <vt:lpstr>Arial</vt:lpstr>
      <vt:lpstr>Calibri</vt:lpstr>
      <vt:lpstr>Symbol</vt:lpstr>
      <vt:lpstr>Tahoma</vt:lpstr>
      <vt:lpstr>Times</vt:lpstr>
      <vt:lpstr>Times New Roman</vt:lpstr>
      <vt:lpstr>Wingdings</vt:lpstr>
      <vt:lpstr>Office Theme</vt:lpstr>
      <vt:lpstr>Custom Design</vt:lpstr>
      <vt:lpstr>公式</vt:lpstr>
      <vt:lpstr>Snowmass’21 Accelerator Frontier AF7 Accelerator Technology  Magnet LoI  Status and Plans  LoI Authors  August 27, 2020</vt:lpstr>
      <vt:lpstr>AF7/Magnet LoI Presentations</vt:lpstr>
      <vt:lpstr>US Magnet Development Program</vt:lpstr>
      <vt:lpstr>US Magnet Development Program</vt:lpstr>
      <vt:lpstr>US Magnet Development Program</vt:lpstr>
      <vt:lpstr>US Magnet Development Program</vt:lpstr>
      <vt:lpstr>US Magnet Development Program</vt:lpstr>
      <vt:lpstr>US Magnet Development Program</vt:lpstr>
      <vt:lpstr>High Field Magnet Development for HEP – A Proposal</vt:lpstr>
      <vt:lpstr>The Status (August 2020)</vt:lpstr>
      <vt:lpstr>HFM Mission Statement (2021-2027)</vt:lpstr>
      <vt:lpstr>HFM Mission Statement (2021-2027)</vt:lpstr>
      <vt:lpstr>Future plans</vt:lpstr>
      <vt:lpstr>R&amp;D work for Superconducting Magnet for Future Accelerator Applications</vt:lpstr>
      <vt:lpstr>R&amp;D work for Superconducting Magnet for Future Accelerator Applications</vt:lpstr>
      <vt:lpstr>R&amp;D work for Superconducting Magnet for Future Accelerator Applications</vt:lpstr>
      <vt:lpstr>PowerPoint Presentation</vt:lpstr>
      <vt:lpstr>PowerPoint Presentation</vt:lpstr>
      <vt:lpstr>PowerPoint Presentation</vt:lpstr>
      <vt:lpstr>Superconducting Detector Magnets for High Energy Physics</vt:lpstr>
      <vt:lpstr>Development of Large Scale Superconducting Solenoid Technologies for Future Accelerator Experiments </vt:lpstr>
      <vt:lpstr>PowerPoint Presentation</vt:lpstr>
      <vt:lpstr>Ultra-thin A15 SC wires for future accelerators</vt:lpstr>
      <vt:lpstr>PowerPoint Presentation</vt:lpstr>
      <vt:lpstr>PowerPoint Presentation</vt:lpstr>
      <vt:lpstr>PowerPoint Presentation</vt:lpstr>
      <vt:lpstr>Development  of Superconducting Magnets for Future Accelerators</vt:lpstr>
      <vt:lpstr>Toward FCC-hh and future colliders:  Exploration of high field magnet technology at CEA-Paris Saclay </vt:lpstr>
      <vt:lpstr>Common Coil Dipole for High Field Magnet Design and R&amp;D</vt:lpstr>
      <vt:lpstr>Develop high-temperature superconducting  REBCO magnet technology for future circular colliders</vt:lpstr>
      <vt:lpstr>Very high field superconducting magnet technologies based on Bi-2212 for future proton colliders</vt:lpstr>
      <vt:lpstr>20 T hybrid magnets</vt:lpstr>
      <vt:lpstr>The time is right for BSCCO 30 T solenoids</vt:lpstr>
      <vt:lpstr>Integrated Magnet Development for HEP accelerators</vt:lpstr>
      <vt:lpstr>Snowmass 2020 - Wind-React-Wind (WRW)</vt:lpstr>
      <vt:lpstr>PowerPoint Presentation</vt:lpstr>
      <vt:lpstr>Collider in the Sea: 500 TeV with High Luminosity</vt:lpstr>
      <vt:lpstr>Additional/Backup Slides</vt:lpstr>
      <vt:lpstr>Nb3Sn magnets</vt:lpstr>
      <vt:lpstr>Best-of-breed LTS magnets</vt:lpstr>
      <vt:lpstr>HTS magnets</vt:lpstr>
      <vt:lpstr>Best-of-breed HTS magnets</vt:lpstr>
      <vt:lpstr>PowerPoint Presentation</vt:lpstr>
      <vt:lpstr>Test of the 1st IBS solenoid coil at 24 T and  the 1st IBS racetrack coil at 10 T</vt:lpstr>
    </vt:vector>
  </TitlesOfParts>
  <Company>The University of Chicago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Highlights</dc:title>
  <dc:creator>Young-Kee Kim</dc:creator>
  <cp:lastModifiedBy>S64GLS</cp:lastModifiedBy>
  <cp:revision>3586</cp:revision>
  <cp:lastPrinted>2020-03-12T15:19:45Z</cp:lastPrinted>
  <dcterms:created xsi:type="dcterms:W3CDTF">2014-06-24T05:51:31Z</dcterms:created>
  <dcterms:modified xsi:type="dcterms:W3CDTF">2020-09-02T21:14:05Z</dcterms:modified>
</cp:coreProperties>
</file>