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603" r:id="rId2"/>
    <p:sldId id="481" r:id="rId3"/>
    <p:sldId id="363" r:id="rId4"/>
    <p:sldId id="342" r:id="rId5"/>
    <p:sldId id="357" r:id="rId6"/>
    <p:sldId id="604" r:id="rId7"/>
    <p:sldId id="605" r:id="rId8"/>
    <p:sldId id="354" r:id="rId9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660066"/>
    <a:srgbClr val="99FFCC"/>
    <a:srgbClr val="FFFFCC"/>
    <a:srgbClr val="CC6600"/>
    <a:srgbClr val="FF0066"/>
    <a:srgbClr val="00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19"/>
    <p:restoredTop sz="94660"/>
  </p:normalViewPr>
  <p:slideViewPr>
    <p:cSldViewPr>
      <p:cViewPr varScale="1">
        <p:scale>
          <a:sx n="123" d="100"/>
          <a:sy n="123" d="100"/>
        </p:scale>
        <p:origin x="184" y="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34483E-5B5B-BD45-A08D-10B8C52212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10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89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E7A4D3-AAC7-EA41-B6EC-4080BAB1E1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B7EFF5-373C-D448-A71D-E07BB33ABCC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764" y="6248400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kf/7w56wv9j72sbd7w75hl0rb200000gn/T/com.microsoft.Powerpoint/converted_emf.em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nowmass-nf03-bsm@listserv.fnal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kf/7w56wv9j72sbd7w75hl0rb200000gn/T/com.microsoft.Powerpoint/converted_emf.emf" TargetMode="External"/><Relationship Id="rId2" Type="http://schemas.openxmlformats.org/officeDocument/2006/relationships/hyperlink" Target="https://indico.fnal.gov/event/44987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22303/" TargetMode="External"/><Relationship Id="rId2" Type="http://schemas.openxmlformats.org/officeDocument/2006/relationships/hyperlink" Target="https://indico.fnal.gov/event/4487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file:////var/folders/kf/7w56wv9j72sbd7w75hl0rb200000gn/T/com.microsoft.Powerpoint/converted_emf.em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NF03 BSM@nu Kick-Off Meeting                 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C23817-5806-2141-9717-FC2BAB7F5A0D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4518025" y="1472094"/>
            <a:ext cx="63500" cy="76200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58EF6AFF-AA00-F14D-814E-AC24A4E4B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71338"/>
            <a:ext cx="7772400" cy="73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pPr eaLnBrk="1" hangingPunct="1"/>
            <a:r>
              <a:rPr lang="en-US" sz="5400" b="1" kern="0" dirty="0">
                <a:ea typeface="ＭＳ Ｐゴシック" pitchFamily="-84" charset="-128"/>
                <a:cs typeface="ＭＳ Ｐゴシック" pitchFamily="-84" charset="-128"/>
              </a:rPr>
              <a:t>NF03 – </a:t>
            </a:r>
            <a:r>
              <a:rPr lang="en-US" sz="5400" b="1" kern="0" dirty="0" err="1">
                <a:ea typeface="ＭＳ Ｐゴシック" pitchFamily="-84" charset="-128"/>
                <a:cs typeface="ＭＳ Ｐゴシック" pitchFamily="-84" charset="-128"/>
              </a:rPr>
              <a:t>BSM@nu</a:t>
            </a:r>
            <a:r>
              <a:rPr lang="en-US" sz="5400" b="1" kern="0" dirty="0">
                <a:ea typeface="ＭＳ Ｐゴシック" pitchFamily="-84" charset="-128"/>
                <a:cs typeface="ＭＳ Ｐゴシック" pitchFamily="-84" charset="-128"/>
              </a:rPr>
              <a:t> Kick-Off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9340406C-C3A3-7C4B-BE69-463E61CFC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47" y="1548294"/>
            <a:ext cx="79191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accent2"/>
                </a:solidFill>
                <a:latin typeface="Monotype Corsiva" pitchFamily="-84" charset="0"/>
              </a:rPr>
              <a:t>Sept. 17, 2020</a:t>
            </a:r>
            <a:endParaRPr lang="en-US" sz="2800" b="1" dirty="0">
              <a:solidFill>
                <a:srgbClr val="FF0066"/>
              </a:solidFill>
              <a:latin typeface="Monotype Corsiva" pitchFamily="-84" charset="0"/>
            </a:endParaRPr>
          </a:p>
          <a:p>
            <a:pPr algn="ctr"/>
            <a:r>
              <a:rPr lang="en-US" sz="2800" dirty="0">
                <a:solidFill>
                  <a:schemeClr val="accent2"/>
                </a:solidFill>
                <a:latin typeface="Monotype Corsiva" pitchFamily="-84" charset="0"/>
              </a:rPr>
              <a:t>Pilar Coloma, Lisa Koerner, Ian Shoemaker and </a:t>
            </a:r>
            <a:r>
              <a:rPr lang="en-US" sz="2800" b="1" dirty="0">
                <a:solidFill>
                  <a:schemeClr val="accent2"/>
                </a:solidFill>
                <a:latin typeface="Monotype Corsiva" pitchFamily="-84" charset="0"/>
              </a:rPr>
              <a:t>Jaehoon Yu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7053A3-54F7-954B-8AA4-0B8727595822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4518025" y="1814695"/>
            <a:ext cx="63500" cy="76200"/>
          </a:xfrm>
          <a:prstGeom prst="rect">
            <a:avLst/>
          </a:prstGeom>
        </p:spPr>
      </p:pic>
      <p:sp>
        <p:nvSpPr>
          <p:cNvPr id="11" name="Text Box 4">
            <a:extLst>
              <a:ext uri="{FF2B5EF4-FFF2-40B4-BE49-F238E27FC236}">
                <a16:creationId xmlns:a16="http://schemas.microsoft.com/office/drawing/2014/main" id="{D9DE3C6D-493A-384A-947B-F60B22A85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58405"/>
            <a:ext cx="85471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CC00CC"/>
                </a:solidFill>
                <a:latin typeface="Monotype Corsiva" pitchFamily="-84" charset="0"/>
              </a:rPr>
              <a:t>The scope: Searches for and discoveries of signals from BSM physics involving neutrinos and are accessible using neutrino facilities in both theoretical and experimental perspectives</a:t>
            </a:r>
            <a:endParaRPr lang="en-US" sz="2800" b="1" dirty="0">
              <a:solidFill>
                <a:srgbClr val="CC00CC"/>
              </a:solidFill>
              <a:latin typeface="Monotype Corsiva" pitchFamily="-8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2120679-0711-A740-BA8E-9FA1AB68D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6075" y="4828119"/>
            <a:ext cx="5867400" cy="93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9pPr>
          </a:lstStyle>
          <a:p>
            <a:pPr algn="l">
              <a:buFontTx/>
              <a:buNone/>
            </a:pPr>
            <a:r>
              <a:rPr lang="en-US" sz="2400" kern="0" dirty="0"/>
              <a:t>Mailing list: </a:t>
            </a:r>
            <a:r>
              <a:rPr lang="en-US" sz="2400" kern="0" dirty="0">
                <a:hlinkClick r:id="rId4"/>
              </a:rPr>
              <a:t>snowmass-nf03-bsm@listserv.fnal.gov</a:t>
            </a:r>
            <a:endParaRPr lang="en-US" sz="2400" kern="0" dirty="0"/>
          </a:p>
          <a:p>
            <a:pPr algn="l">
              <a:buFontTx/>
              <a:buNone/>
            </a:pPr>
            <a:r>
              <a:rPr lang="en-US" sz="2400" kern="0" dirty="0"/>
              <a:t>Slack channel: </a:t>
            </a:r>
            <a:r>
              <a:rPr lang="en-US" sz="2400" kern="0" dirty="0" err="1"/>
              <a:t>neutrino_bsm</a:t>
            </a:r>
            <a:r>
              <a:rPr lang="en-US" sz="240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961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562897" y="76200"/>
            <a:ext cx="8200103" cy="609600"/>
          </a:xfrm>
        </p:spPr>
        <p:txBody>
          <a:bodyPr/>
          <a:lstStyle/>
          <a:p>
            <a:r>
              <a:rPr lang="en-US" sz="4800" b="1" dirty="0">
                <a:latin typeface="Arial Narrow" charset="0"/>
                <a:ea typeface="ＭＳ Ｐゴシック" charset="0"/>
                <a:cs typeface="ＭＳ Ｐゴシック" charset="0"/>
              </a:rPr>
              <a:t>Roles of </a:t>
            </a:r>
            <a:r>
              <a:rPr lang="en-US" sz="4800" b="1" dirty="0" err="1">
                <a:latin typeface="Arial Narrow" charset="0"/>
                <a:ea typeface="ＭＳ Ｐゴシック" charset="0"/>
                <a:cs typeface="ＭＳ Ｐゴシック" charset="0"/>
              </a:rPr>
              <a:t>BSM@nu</a:t>
            </a:r>
            <a:endParaRPr lang="en-US" sz="4800" b="1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62000"/>
            <a:ext cx="8553450" cy="5181600"/>
          </a:xfrm>
        </p:spPr>
        <p:txBody>
          <a:bodyPr/>
          <a:lstStyle/>
          <a:p>
            <a:r>
              <a:rPr lang="en-US" sz="2800" dirty="0" err="1"/>
              <a:t>BSM@nu</a:t>
            </a:r>
            <a:r>
              <a:rPr lang="en-US" sz="2800" dirty="0"/>
              <a:t> picked up steam after the 2013 Snowmass exercise</a:t>
            </a:r>
          </a:p>
          <a:p>
            <a:r>
              <a:rPr lang="en-US" sz="2800" dirty="0"/>
              <a:t>Must leverage the neutrino facility capabilities for precision measurements to the next step</a:t>
            </a:r>
          </a:p>
          <a:p>
            <a:r>
              <a:rPr lang="en-US" sz="2800" dirty="0"/>
              <a:t>Need to further increase community interests on BSM opportunities and complement that in the EF regime</a:t>
            </a:r>
          </a:p>
          <a:p>
            <a:r>
              <a:rPr lang="en-US" sz="2800" dirty="0"/>
              <a:t>Need a strategic plan to strengthen the fundamental measurements to support precision measurements</a:t>
            </a:r>
          </a:p>
          <a:p>
            <a:r>
              <a:rPr lang="en-US" sz="2800" dirty="0"/>
              <a:t>Need to start thinking about managing and mitigating background from “neutrino interactions” </a:t>
            </a:r>
          </a:p>
          <a:p>
            <a:r>
              <a:rPr lang="en-US" sz="2800" dirty="0"/>
              <a:t>Important to play a leadership role in expanding physics opportunities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D2B73A-E9E6-654E-95C6-57C70AFB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E25BF4-F42F-684E-86C6-6F5B45474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Sept. 17, 2020</a:t>
            </a:r>
          </a:p>
        </p:txBody>
      </p:sp>
    </p:spTree>
    <p:extLst>
      <p:ext uri="{BB962C8B-B14F-4D97-AF65-F5344CB8AC3E}">
        <p14:creationId xmlns:p14="http://schemas.microsoft.com/office/powerpoint/2010/main" val="233548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26507" y="140563"/>
            <a:ext cx="8839200" cy="609600"/>
          </a:xfrm>
        </p:spPr>
        <p:txBody>
          <a:bodyPr/>
          <a:lstStyle/>
          <a:p>
            <a:pPr eaLnBrk="1" hangingPunct="1"/>
            <a:r>
              <a:rPr lang="en-US" sz="4800" b="1" dirty="0">
                <a:ea typeface="ＭＳ Ｐゴシック" pitchFamily="-84" charset="-128"/>
                <a:cs typeface="ＭＳ Ｐゴシック" pitchFamily="-84" charset="-128"/>
              </a:rPr>
              <a:t>NF03- BSM </a:t>
            </a:r>
            <a:r>
              <a:rPr lang="en-US" sz="4800" b="1" dirty="0" err="1">
                <a:ea typeface="ＭＳ Ｐゴシック" pitchFamily="-84" charset="-128"/>
                <a:cs typeface="ＭＳ Ｐゴシック" pitchFamily="-84" charset="-128"/>
              </a:rPr>
              <a:t>LoI’s</a:t>
            </a:r>
            <a:endParaRPr lang="en-US" sz="4800" b="1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839200" cy="5257800"/>
          </a:xfrm>
        </p:spPr>
        <p:txBody>
          <a:bodyPr/>
          <a:lstStyle/>
          <a:p>
            <a:r>
              <a:rPr lang="en-US" sz="2800" dirty="0"/>
              <a:t>Of the 147 </a:t>
            </a:r>
            <a:r>
              <a:rPr lang="en-US" sz="2800" dirty="0" err="1"/>
              <a:t>LoI’s</a:t>
            </a:r>
            <a:r>
              <a:rPr lang="en-US" sz="2800" dirty="0"/>
              <a:t> total (~half NF </a:t>
            </a:r>
            <a:r>
              <a:rPr lang="en-US" sz="2800" dirty="0" err="1"/>
              <a:t>LoI’s</a:t>
            </a:r>
            <a:r>
              <a:rPr lang="en-US" sz="2800" dirty="0"/>
              <a:t>), we’ve accepted 32 as the primary + additional 115 non-primary</a:t>
            </a:r>
          </a:p>
          <a:p>
            <a:r>
              <a:rPr lang="en-US" sz="2800" dirty="0"/>
              <a:t>Kick-off meetings in two large categories of topics</a:t>
            </a:r>
          </a:p>
          <a:p>
            <a:pPr lvl="1"/>
            <a:r>
              <a:rPr lang="en-US" sz="2400" dirty="0"/>
              <a:t>Day 1: BSM w/ Neutrinos</a:t>
            </a:r>
          </a:p>
          <a:p>
            <a:pPr lvl="2"/>
            <a:r>
              <a:rPr lang="en-US" sz="2000" dirty="0"/>
              <a:t>9 – 12 (CDT), Thursday, Sept. 17</a:t>
            </a:r>
          </a:p>
          <a:p>
            <a:pPr lvl="2"/>
            <a:r>
              <a:rPr lang="en-US" sz="2000" dirty="0"/>
              <a:t>Registration and agenda </a:t>
            </a:r>
            <a:r>
              <a:rPr lang="en-US" sz="2000" dirty="0">
                <a:hlinkClick r:id="rId2"/>
              </a:rPr>
              <a:t>https://indico.fnal.gov/event/44987/</a:t>
            </a:r>
            <a:r>
              <a:rPr lang="en-US" sz="2000" dirty="0"/>
              <a:t> </a:t>
            </a:r>
          </a:p>
          <a:p>
            <a:pPr lvl="2"/>
            <a:r>
              <a:rPr lang="en-US" sz="2000" dirty="0"/>
              <a:t>63 registered</a:t>
            </a:r>
          </a:p>
          <a:p>
            <a:pPr lvl="1"/>
            <a:r>
              <a:rPr lang="en-US" sz="2400" dirty="0"/>
              <a:t>Day 2: BSM using Neutrino Facilities</a:t>
            </a:r>
          </a:p>
          <a:p>
            <a:pPr lvl="2"/>
            <a:r>
              <a:rPr lang="en-US" sz="2000" dirty="0"/>
              <a:t>9 – 12:30 (CDT), Thursday, Oct. 1</a:t>
            </a:r>
          </a:p>
          <a:p>
            <a:pPr lvl="2"/>
            <a:r>
              <a:rPr lang="en-US" sz="2000" dirty="0"/>
              <a:t>Registration and agenda </a:t>
            </a:r>
            <a:r>
              <a:rPr lang="en-US" sz="2000" dirty="0">
                <a:hlinkClick r:id="rId2"/>
              </a:rPr>
              <a:t>https://indico.fnal.gov/event/44988/</a:t>
            </a:r>
            <a:r>
              <a:rPr lang="en-US" sz="2000" dirty="0"/>
              <a:t> </a:t>
            </a:r>
          </a:p>
          <a:p>
            <a:pPr lvl="2"/>
            <a:r>
              <a:rPr lang="en-US" sz="2000" dirty="0"/>
              <a:t>The detailed agenda is being worked out</a:t>
            </a:r>
          </a:p>
          <a:p>
            <a:pPr lvl="2"/>
            <a:r>
              <a:rPr lang="en-US" sz="2000"/>
              <a:t>40 </a:t>
            </a:r>
            <a:r>
              <a:rPr lang="en-US" sz="2000" dirty="0"/>
              <a:t>registered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F89153-7AC1-CE49-80B9-02DF1BBB1617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99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6096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-84" charset="-128"/>
                <a:cs typeface="ＭＳ Ｐゴシック" pitchFamily="-84" charset="-128"/>
              </a:rPr>
              <a:t>NF03 Kick-Off Meeting Goals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8915400" cy="57912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600" dirty="0"/>
              <a:t>Assess and understand the received </a:t>
            </a:r>
            <a:r>
              <a:rPr lang="en-US" sz="2600" dirty="0" err="1"/>
              <a:t>LoI’s</a:t>
            </a:r>
            <a:endParaRPr lang="en-US" sz="2600" dirty="0"/>
          </a:p>
          <a:p>
            <a:pPr>
              <a:spcBef>
                <a:spcPts val="300"/>
              </a:spcBef>
            </a:pPr>
            <a:r>
              <a:rPr lang="en-US" sz="2600" dirty="0"/>
              <a:t>Identify missing potential topics</a:t>
            </a:r>
          </a:p>
          <a:p>
            <a:pPr>
              <a:spcBef>
                <a:spcPts val="300"/>
              </a:spcBef>
            </a:pPr>
            <a:r>
              <a:rPr lang="en-US" sz="2600" dirty="0"/>
              <a:t>Form sub-topical groups based on </a:t>
            </a:r>
            <a:r>
              <a:rPr lang="en-US" sz="2600" dirty="0" err="1"/>
              <a:t>LoI’s</a:t>
            </a:r>
            <a:r>
              <a:rPr lang="en-US" sz="2600" dirty="0"/>
              <a:t> 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Identify interested people and encourage them to form a group through the discussion</a:t>
            </a:r>
          </a:p>
          <a:p>
            <a:pPr lvl="2">
              <a:spcBef>
                <a:spcPts val="300"/>
              </a:spcBef>
            </a:pPr>
            <a:r>
              <a:rPr lang="en-US" sz="2000" dirty="0"/>
              <a:t>Primary </a:t>
            </a:r>
            <a:r>
              <a:rPr lang="en-US" sz="2000" dirty="0" err="1"/>
              <a:t>LoI’s</a:t>
            </a:r>
            <a:r>
              <a:rPr lang="en-US" sz="2000" dirty="0"/>
              <a:t> show some emerging patterns</a:t>
            </a:r>
          </a:p>
          <a:p>
            <a:pPr lvl="2">
              <a:spcBef>
                <a:spcPts val="300"/>
              </a:spcBef>
            </a:pPr>
            <a:r>
              <a:rPr lang="en-US" sz="2000" dirty="0"/>
              <a:t>Incorporate non-primary </a:t>
            </a:r>
            <a:r>
              <a:rPr lang="en-US" sz="2000" dirty="0" err="1"/>
              <a:t>LoI’s</a:t>
            </a:r>
            <a:r>
              <a:rPr lang="en-US" sz="2000" dirty="0"/>
              <a:t> and other ideas into the sub-group structure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Begin skeleton whitepaper for each sub-topical group</a:t>
            </a:r>
          </a:p>
          <a:p>
            <a:pPr>
              <a:spcBef>
                <a:spcPts val="300"/>
              </a:spcBef>
            </a:pPr>
            <a:r>
              <a:rPr lang="en-US" sz="2600" dirty="0"/>
              <a:t>To prepare for </a:t>
            </a:r>
            <a:r>
              <a:rPr lang="en-US" sz="2600" dirty="0">
                <a:hlinkClick r:id="rId2"/>
              </a:rPr>
              <a:t>CPM</a:t>
            </a:r>
            <a:r>
              <a:rPr lang="en-US" sz="2600" dirty="0"/>
              <a:t> on 10/5 – 8, 2020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Skeleton document with some minimal structure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Assign topics to participants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Begin to work together for necessary studies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Devise schedule and milestones for completing and documenting the work </a:t>
            </a:r>
          </a:p>
          <a:p>
            <a:pPr>
              <a:spcBef>
                <a:spcPts val="300"/>
              </a:spcBef>
            </a:pPr>
            <a:r>
              <a:rPr lang="en-US" sz="2600" dirty="0"/>
              <a:t>Midway progress check at the U. Pitt joint workshop: 2/24 – 27, 2021</a:t>
            </a:r>
          </a:p>
          <a:p>
            <a:pPr>
              <a:spcBef>
                <a:spcPts val="300"/>
              </a:spcBef>
            </a:pPr>
            <a:r>
              <a:rPr lang="en-US" sz="2600" dirty="0">
                <a:hlinkClick r:id="rId3"/>
              </a:rPr>
              <a:t>Snowmass 2021 summer study</a:t>
            </a:r>
            <a:r>
              <a:rPr lang="en-US" sz="2600" dirty="0"/>
              <a:t>: 7/11 – 17, 2021</a:t>
            </a:r>
            <a:r>
              <a:rPr lang="en-US" sz="2600" dirty="0">
                <a:sym typeface="Wingdings" pitchFamily="2" charset="2"/>
              </a:rPr>
              <a:t> Final report 10/21</a:t>
            </a:r>
            <a:endParaRPr lang="en-US" sz="2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F89153-7AC1-CE49-80B9-02DF1BBB1617}"/>
              </a:ext>
            </a:extLst>
          </p:cNvPr>
          <p:cNvPicPr>
            <a:picLocks noChangeAspect="1"/>
          </p:cNvPicPr>
          <p:nvPr/>
        </p:nvPicPr>
        <p:blipFill>
          <a:blip r:link="rId4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29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6096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-84" charset="-128"/>
                <a:cs typeface="ＭＳ Ｐゴシック" pitchFamily="-84" charset="-128"/>
              </a:rPr>
              <a:t>NF03 Vision on Whitepapers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996680" cy="5562600"/>
          </a:xfrm>
        </p:spPr>
        <p:txBody>
          <a:bodyPr/>
          <a:lstStyle/>
          <a:p>
            <a:r>
              <a:rPr lang="en-US" dirty="0"/>
              <a:t>Each sub-topical group generates one or more whitepapers supported by detailed studies</a:t>
            </a:r>
          </a:p>
          <a:p>
            <a:pPr lvl="1"/>
            <a:r>
              <a:rPr lang="en-US" dirty="0"/>
              <a:t>Most ideal if one whitepaper can be produced for each sub-topical group, that encompasses all frontiers</a:t>
            </a:r>
          </a:p>
          <a:p>
            <a:pPr lvl="1"/>
            <a:r>
              <a:rPr lang="en-US" dirty="0"/>
              <a:t>Encourage synergy between similar topics</a:t>
            </a:r>
          </a:p>
          <a:p>
            <a:pPr lvl="1"/>
            <a:r>
              <a:rPr lang="en-US" dirty="0"/>
              <a:t>Promote new ideas out of the existing ones</a:t>
            </a:r>
          </a:p>
          <a:p>
            <a:pPr lvl="1"/>
            <a:r>
              <a:rPr lang="en-US" dirty="0"/>
              <a:t>Give input to facilities to prepare to meet the BSM needs</a:t>
            </a:r>
          </a:p>
          <a:p>
            <a:pPr lvl="1"/>
            <a:r>
              <a:rPr lang="en-US" dirty="0"/>
              <a:t>Provide strong physics justifications to the planning document, with associated timeline</a:t>
            </a:r>
          </a:p>
          <a:p>
            <a:r>
              <a:rPr lang="en-US" dirty="0"/>
              <a:t>Parts of these whitepapers make up the NF03 contributions to the Snowmass planning document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F89153-7AC1-CE49-80B9-02DF1BBB161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7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77F495E7-424E-D342-9FD0-97D561A22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5638800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522F481C-C477-B440-A373-EC3989E1D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6096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-84" charset="-128"/>
                <a:cs typeface="ＭＳ Ｐゴシック" pitchFamily="-84" charset="-128"/>
              </a:rPr>
              <a:t>NF03 – BSM  Kick-Off D1S1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9E67EB-DFB3-0243-A403-1B50A091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F91405-7D82-6E44-8BF9-F91C5027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7791D8-A9C3-4D42-9BB1-92A481B8C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7F944706-D030-374B-B157-6CC18D78E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7200"/>
            <a:ext cx="9139237" cy="6410325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91C0CB67-305B-4D4F-AB4D-559DDD533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6096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-84" charset="-128"/>
                <a:cs typeface="ＭＳ Ｐゴシック" pitchFamily="-84" charset="-128"/>
              </a:rPr>
              <a:t>NF03 – BSM  Kick-Off D1S2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0817F7-3C5A-214B-A524-ADE01153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79221-2EA3-5B4D-B6D2-6DACAB4DB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DA7B-CD00-D640-9463-4779F82E0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12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Sept. 17,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NF03 BSM@nu Kick-Off Meeting                  Jaehoon Yu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-84" charset="-128"/>
                <a:cs typeface="ＭＳ Ｐゴシック" pitchFamily="-84" charset="-128"/>
              </a:rPr>
              <a:t> “Potential F2F” Joint Workshop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5486400"/>
          </a:xfrm>
        </p:spPr>
        <p:txBody>
          <a:bodyPr/>
          <a:lstStyle/>
          <a:p>
            <a:r>
              <a:rPr lang="en-US" sz="2800" dirty="0"/>
              <a:t>A joint meeting with NF01, NF02, NF03, RF06, TF11 and any other interested groups</a:t>
            </a:r>
          </a:p>
          <a:p>
            <a:r>
              <a:rPr lang="en-US" sz="2800" dirty="0"/>
              <a:t>Workshop dates: Wed., Feb. 24 – Sat. Feb. 27, 2021</a:t>
            </a:r>
          </a:p>
          <a:p>
            <a:pPr lvl="1"/>
            <a:r>
              <a:rPr lang="en-US" sz="2400" dirty="0"/>
              <a:t>If fully online, Wednesday (2/24) – Friday (2/26)</a:t>
            </a:r>
          </a:p>
          <a:p>
            <a:r>
              <a:rPr lang="en-US" sz="2800" dirty="0"/>
              <a:t>Host: University of Pittsburg</a:t>
            </a:r>
          </a:p>
          <a:p>
            <a:r>
              <a:rPr lang="en-US" sz="2800" dirty="0"/>
              <a:t>Format of the workshop</a:t>
            </a:r>
          </a:p>
          <a:p>
            <a:pPr lvl="1"/>
            <a:r>
              <a:rPr lang="en-US" sz="2400" dirty="0"/>
              <a:t>Plan on hybrid in-person or fully online meeting</a:t>
            </a:r>
          </a:p>
          <a:p>
            <a:pPr lvl="1"/>
            <a:r>
              <a:rPr lang="en-US" sz="2400" dirty="0"/>
              <a:t>Monitor COVID – 19 situation through as late a stage as possible and make a decision – Likely to be mid Jan. 2021</a:t>
            </a:r>
          </a:p>
          <a:p>
            <a:r>
              <a:rPr lang="en-US" sz="2800" dirty="0"/>
              <a:t>Suggested scope: New Physics Opportunities at Neutrinos in Theoretical and Experimental Perspectives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992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49068</TotalTime>
  <Words>708</Words>
  <Application>Microsoft Macintosh PowerPoint</Application>
  <PresentationFormat>On-screen Show (4:3)</PresentationFormat>
  <Paragraphs>85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 Narrow</vt:lpstr>
      <vt:lpstr>Monotype Corsiva</vt:lpstr>
      <vt:lpstr>Times New Roman</vt:lpstr>
      <vt:lpstr>phys1443-spring02</vt:lpstr>
      <vt:lpstr>PowerPoint Presentation</vt:lpstr>
      <vt:lpstr>Roles of BSM@nu</vt:lpstr>
      <vt:lpstr>NF03- BSM LoI’s</vt:lpstr>
      <vt:lpstr>NF03 Kick-Off Meeting Goals</vt:lpstr>
      <vt:lpstr>NF03 Vision on Whitepapers</vt:lpstr>
      <vt:lpstr>NF03 – BSM  Kick-Off D1S1</vt:lpstr>
      <vt:lpstr>NF03 – BSM  Kick-Off D1S2</vt:lpstr>
      <vt:lpstr> “Potential F2F” Joint Workshop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2362</cp:revision>
  <cp:lastPrinted>2019-04-13T15:32:05Z</cp:lastPrinted>
  <dcterms:created xsi:type="dcterms:W3CDTF">2012-10-21T19:53:40Z</dcterms:created>
  <dcterms:modified xsi:type="dcterms:W3CDTF">2020-09-17T13:56:01Z</dcterms:modified>
</cp:coreProperties>
</file>