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handoutMasterIdLst>
    <p:handoutMasterId r:id="rId38"/>
  </p:handoutMasterIdLst>
  <p:sldIdLst>
    <p:sldId id="263" r:id="rId5"/>
    <p:sldId id="643" r:id="rId6"/>
    <p:sldId id="648" r:id="rId7"/>
    <p:sldId id="658" r:id="rId8"/>
    <p:sldId id="535" r:id="rId9"/>
    <p:sldId id="258" r:id="rId10"/>
    <p:sldId id="259" r:id="rId11"/>
    <p:sldId id="655" r:id="rId12"/>
    <p:sldId id="651" r:id="rId13"/>
    <p:sldId id="650" r:id="rId14"/>
    <p:sldId id="656" r:id="rId15"/>
    <p:sldId id="657" r:id="rId16"/>
    <p:sldId id="654" r:id="rId17"/>
    <p:sldId id="652" r:id="rId18"/>
    <p:sldId id="644" r:id="rId19"/>
    <p:sldId id="653" r:id="rId20"/>
    <p:sldId id="545" r:id="rId21"/>
    <p:sldId id="541" r:id="rId22"/>
    <p:sldId id="543" r:id="rId23"/>
    <p:sldId id="637" r:id="rId24"/>
    <p:sldId id="642" r:id="rId25"/>
    <p:sldId id="260" r:id="rId26"/>
    <p:sldId id="265" r:id="rId27"/>
    <p:sldId id="529" r:id="rId28"/>
    <p:sldId id="540" r:id="rId29"/>
    <p:sldId id="539" r:id="rId30"/>
    <p:sldId id="536" r:id="rId31"/>
    <p:sldId id="537" r:id="rId32"/>
    <p:sldId id="533" r:id="rId33"/>
    <p:sldId id="525" r:id="rId34"/>
    <p:sldId id="528" r:id="rId35"/>
    <p:sldId id="527"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atore, Joseph" initials="MJ" lastIdx="1" clrIdx="0">
    <p:extLst>
      <p:ext uri="{19B8F6BF-5375-455C-9EA6-DF929625EA0E}">
        <p15:presenceInfo xmlns:p15="http://schemas.microsoft.com/office/powerpoint/2012/main" userId="S::muratore@bnl.gov::1a594720-d9f6-4832-a0b1-1776ea58b3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7F1"/>
    <a:srgbClr val="009900"/>
    <a:srgbClr val="5F5F5F"/>
    <a:srgbClr val="FFCC66"/>
    <a:srgbClr val="FFCC99"/>
    <a:srgbClr val="FFFFFF"/>
    <a:srgbClr val="EAF7FA"/>
    <a:srgbClr val="EBF8F9"/>
    <a:srgbClr val="FFE6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62" autoAdjust="0"/>
    <p:restoredTop sz="97254" autoAdjust="0"/>
  </p:normalViewPr>
  <p:slideViewPr>
    <p:cSldViewPr snapToObjects="1" showGuides="1">
      <p:cViewPr varScale="1">
        <p:scale>
          <a:sx n="184" d="100"/>
          <a:sy n="184" d="100"/>
        </p:scale>
        <p:origin x="1536" y="180"/>
      </p:cViewPr>
      <p:guideLst>
        <p:guide orient="horz" pos="4080"/>
        <p:guide pos="2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17/08/2020</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dirty="0"/>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17/08/2020</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dirty="0"/>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dirty="0"/>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no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4B92-2C3C-487A-8E93-91D4D171B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2B808A-B7E6-424C-8BF9-D6D8B09EE5D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F339DC-DD81-4672-ABF3-1FFC05140B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0C667-5B3A-40A9-8922-3CF23BE67491}"/>
              </a:ext>
            </a:extLst>
          </p:cNvPr>
          <p:cNvSpPr>
            <a:spLocks noGrp="1"/>
          </p:cNvSpPr>
          <p:nvPr>
            <p:ph type="dt" sz="half" idx="10"/>
          </p:nvPr>
        </p:nvSpPr>
        <p:spPr/>
        <p:txBody>
          <a:bodyPr/>
          <a:lstStyle/>
          <a:p>
            <a:fld id="{05A21529-D094-4CF7-8DE8-0B4153CDA98C}" type="datetimeFigureOut">
              <a:rPr lang="en-US" smtClean="0"/>
              <a:t>8/17/2020</a:t>
            </a:fld>
            <a:endParaRPr lang="en-US"/>
          </a:p>
        </p:txBody>
      </p:sp>
      <p:sp>
        <p:nvSpPr>
          <p:cNvPr id="6" name="Footer Placeholder 5">
            <a:extLst>
              <a:ext uri="{FF2B5EF4-FFF2-40B4-BE49-F238E27FC236}">
                <a16:creationId xmlns:a16="http://schemas.microsoft.com/office/drawing/2014/main" id="{D61D663D-F9AB-4D91-8192-30938E9A0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76D60-7AC4-4AEA-87D6-B813FF3F4FF5}"/>
              </a:ext>
            </a:extLst>
          </p:cNvPr>
          <p:cNvSpPr>
            <a:spLocks noGrp="1"/>
          </p:cNvSpPr>
          <p:nvPr>
            <p:ph type="sldNum" sz="quarter" idx="12"/>
          </p:nvPr>
        </p:nvSpPr>
        <p:spPr/>
        <p:txBody>
          <a:bodyPr/>
          <a:lstStyle/>
          <a:p>
            <a:fld id="{6EBB1120-754F-41C1-A197-E234B70BB2C1}" type="slidenum">
              <a:rPr lang="en-US" smtClean="0"/>
              <a:t>‹#›</a:t>
            </a:fld>
            <a:endParaRPr lang="en-US"/>
          </a:p>
        </p:txBody>
      </p:sp>
    </p:spTree>
    <p:extLst>
      <p:ext uri="{BB962C8B-B14F-4D97-AF65-F5344CB8AC3E}">
        <p14:creationId xmlns:p14="http://schemas.microsoft.com/office/powerpoint/2010/main" val="1342223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Pre/Final Design Review – May 21-22, 2018</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8"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3138712"/>
            <a:ext cx="8280920" cy="1231042"/>
          </a:xfrm>
        </p:spPr>
        <p:txBody>
          <a:bodyPr/>
          <a:lstStyle/>
          <a:p>
            <a:pPr algn="ctr"/>
            <a:r>
              <a:rPr lang="en-GB" sz="3200" dirty="0"/>
              <a:t>302.4.01 Magnets Vertical Test at BNL</a:t>
            </a:r>
            <a:br>
              <a:rPr lang="en-GB" sz="3200" dirty="0"/>
            </a:br>
            <a:r>
              <a:rPr lang="en-GB" sz="3200" dirty="0"/>
              <a:t>Weekly Report</a:t>
            </a:r>
            <a:endParaRPr lang="en-GB" sz="3200" i="1" dirty="0"/>
          </a:p>
        </p:txBody>
      </p:sp>
      <p:sp>
        <p:nvSpPr>
          <p:cNvPr id="3" name="Sous-titre 2"/>
          <p:cNvSpPr>
            <a:spLocks noGrp="1"/>
          </p:cNvSpPr>
          <p:nvPr>
            <p:ph type="subTitle" idx="1"/>
          </p:nvPr>
        </p:nvSpPr>
        <p:spPr>
          <a:xfrm>
            <a:off x="5044008" y="5160640"/>
            <a:ext cx="2984376" cy="788640"/>
          </a:xfrm>
        </p:spPr>
        <p:txBody>
          <a:bodyPr>
            <a:normAutofit/>
          </a:bodyPr>
          <a:lstStyle/>
          <a:p>
            <a:r>
              <a:rPr lang="en-GB" dirty="0"/>
              <a:t>Joseph F Muratore – BNL</a:t>
            </a:r>
          </a:p>
          <a:p>
            <a:r>
              <a:rPr lang="en-GB" dirty="0"/>
              <a:t>17-Aug-2020</a:t>
            </a:r>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87690" y="585575"/>
            <a:ext cx="4057610" cy="1691297"/>
          </a:xfrm>
          <a:prstGeom prst="rect">
            <a:avLst/>
          </a:prstGeom>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MQXFA03 UPDATE</a:t>
            </a:r>
          </a:p>
        </p:txBody>
      </p:sp>
      <p:sp>
        <p:nvSpPr>
          <p:cNvPr id="3" name="Content Placeholder 2"/>
          <p:cNvSpPr>
            <a:spLocks noGrp="1"/>
          </p:cNvSpPr>
          <p:nvPr>
            <p:ph idx="1"/>
          </p:nvPr>
        </p:nvSpPr>
        <p:spPr>
          <a:xfrm>
            <a:off x="62032" y="1700808"/>
            <a:ext cx="9155320" cy="3672408"/>
          </a:xfrm>
        </p:spPr>
        <p:txBody>
          <a:bodyPr>
            <a:normAutofit/>
          </a:bodyPr>
          <a:lstStyle/>
          <a:p>
            <a:r>
              <a:rPr lang="en-US" sz="3300" dirty="0">
                <a:solidFill>
                  <a:schemeClr val="tx1"/>
                </a:solidFill>
              </a:rPr>
              <a:t>Accelerometers are installed.</a:t>
            </a:r>
          </a:p>
          <a:p>
            <a:r>
              <a:rPr lang="en-US" sz="3300" dirty="0">
                <a:solidFill>
                  <a:schemeClr val="tx1"/>
                </a:solidFill>
              </a:rPr>
              <a:t>Magnet in crate (with shock detectors).</a:t>
            </a:r>
          </a:p>
          <a:p>
            <a:r>
              <a:rPr lang="en-US" sz="3300" dirty="0">
                <a:solidFill>
                  <a:srgbClr val="C00000"/>
                </a:solidFill>
              </a:rPr>
              <a:t>Magnet was shipped and has been received at Fermilab (9-July).</a:t>
            </a:r>
          </a:p>
          <a:p>
            <a:pPr marL="0" indent="0">
              <a:buNone/>
            </a:pPr>
            <a:endParaRPr lang="en-US" sz="8600" dirty="0">
              <a:latin typeface="+mj-lt"/>
            </a:endParaRPr>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105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AUP TEST STAND UPGRADES</a:t>
            </a:r>
          </a:p>
        </p:txBody>
      </p:sp>
      <p:sp>
        <p:nvSpPr>
          <p:cNvPr id="3" name="Content Placeholder 2"/>
          <p:cNvSpPr>
            <a:spLocks noGrp="1"/>
          </p:cNvSpPr>
          <p:nvPr>
            <p:ph idx="1"/>
          </p:nvPr>
        </p:nvSpPr>
        <p:spPr>
          <a:xfrm>
            <a:off x="179512" y="1124744"/>
            <a:ext cx="8964488" cy="4752528"/>
          </a:xfrm>
        </p:spPr>
        <p:txBody>
          <a:bodyPr>
            <a:normAutofit lnSpcReduction="10000"/>
          </a:bodyPr>
          <a:lstStyle/>
          <a:p>
            <a:r>
              <a:rPr lang="en-US" dirty="0"/>
              <a:t>Gravity sensor system to measure deflection from vertical and bending of the warm bore tube / magnet.</a:t>
            </a:r>
            <a:endParaRPr lang="en-US" sz="8600" dirty="0">
              <a:solidFill>
                <a:schemeClr val="tx1"/>
              </a:solidFill>
              <a:latin typeface="+mj-lt"/>
            </a:endParaRPr>
          </a:p>
          <a:p>
            <a:pPr lvl="0"/>
            <a:r>
              <a:rPr lang="en-US" dirty="0"/>
              <a:t>New independent DAQ for new quench antenna with 128 simultaneous sampling, 16-bit analog input channels.</a:t>
            </a:r>
          </a:p>
          <a:p>
            <a:pPr lvl="0"/>
            <a:r>
              <a:rPr lang="en-US" dirty="0"/>
              <a:t>Addition of two 1” ball mixing valves for smoother control of and possibly faster magnet cooldown from 300K to 80K, while maintaining temperature gradient of 50K.</a:t>
            </a:r>
          </a:p>
          <a:p>
            <a:pPr lvl="0"/>
            <a:r>
              <a:rPr lang="en-US" dirty="0"/>
              <a:t>Updates to AUP LabVIEW programs, such as improvements to room temperature z-scan operation.</a:t>
            </a:r>
          </a:p>
          <a:p>
            <a:pPr lvl="0"/>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868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AUP DOCUMENTS COMPLETED</a:t>
            </a:r>
          </a:p>
        </p:txBody>
      </p:sp>
      <p:sp>
        <p:nvSpPr>
          <p:cNvPr id="3" name="Content Placeholder 2"/>
          <p:cNvSpPr>
            <a:spLocks noGrp="1"/>
          </p:cNvSpPr>
          <p:nvPr>
            <p:ph idx="1"/>
          </p:nvPr>
        </p:nvSpPr>
        <p:spPr>
          <a:xfrm>
            <a:off x="169208" y="696081"/>
            <a:ext cx="8867288" cy="5541231"/>
          </a:xfrm>
        </p:spPr>
        <p:txBody>
          <a:bodyPr>
            <a:normAutofit fontScale="25000" lnSpcReduction="20000"/>
          </a:bodyPr>
          <a:lstStyle/>
          <a:p>
            <a:r>
              <a:rPr lang="en-US" sz="9600" dirty="0">
                <a:solidFill>
                  <a:schemeClr val="tx1"/>
                </a:solidFill>
              </a:rPr>
              <a:t>Traveler document </a:t>
            </a:r>
            <a:r>
              <a:rPr lang="en-US" sz="9600" i="1" dirty="0">
                <a:solidFill>
                  <a:schemeClr val="tx1"/>
                </a:solidFill>
              </a:rPr>
              <a:t>AUP-300 MQXFA Magnet Testing – Preparation for Cold Test.</a:t>
            </a:r>
            <a:endParaRPr lang="en-US" sz="9600" dirty="0">
              <a:solidFill>
                <a:schemeClr val="tx1"/>
              </a:solidFill>
            </a:endParaRPr>
          </a:p>
          <a:p>
            <a:r>
              <a:rPr lang="en-US" sz="9600" dirty="0">
                <a:solidFill>
                  <a:schemeClr val="tx1"/>
                </a:solidFill>
              </a:rPr>
              <a:t>Traveler document </a:t>
            </a:r>
            <a:r>
              <a:rPr lang="en-US" sz="9600" i="1" dirty="0">
                <a:solidFill>
                  <a:schemeClr val="tx1"/>
                </a:solidFill>
              </a:rPr>
              <a:t>AUP-310 MQXFA Magnet Testing – Magnet Cold Test</a:t>
            </a:r>
            <a:r>
              <a:rPr lang="en-US" sz="9600" dirty="0">
                <a:solidFill>
                  <a:schemeClr val="tx1"/>
                </a:solidFill>
              </a:rPr>
              <a:t>.</a:t>
            </a:r>
          </a:p>
          <a:p>
            <a:r>
              <a:rPr lang="en-US" sz="9600" dirty="0">
                <a:solidFill>
                  <a:schemeClr val="tx1"/>
                </a:solidFill>
              </a:rPr>
              <a:t>Traveler document </a:t>
            </a:r>
            <a:r>
              <a:rPr lang="en-US" sz="9600" i="1" dirty="0">
                <a:solidFill>
                  <a:schemeClr val="tx1"/>
                </a:solidFill>
              </a:rPr>
              <a:t>AUP-320 MQXFA Magnet Testing – Preparation for Shipment</a:t>
            </a:r>
            <a:r>
              <a:rPr lang="en-US" sz="9600" dirty="0">
                <a:solidFill>
                  <a:schemeClr val="tx1"/>
                </a:solidFill>
              </a:rPr>
              <a:t>.</a:t>
            </a:r>
          </a:p>
          <a:p>
            <a:r>
              <a:rPr lang="en-US" sz="9600" dirty="0">
                <a:solidFill>
                  <a:schemeClr val="tx1"/>
                </a:solidFill>
              </a:rPr>
              <a:t>Traveler document </a:t>
            </a:r>
            <a:r>
              <a:rPr lang="en-US" sz="9600" i="1" dirty="0">
                <a:solidFill>
                  <a:schemeClr val="tx1"/>
                </a:solidFill>
              </a:rPr>
              <a:t>SMD-AUP-4001 Procedure, Room Temperature Electrical Checks of AUP MQXFA Quadrupole Magnets</a:t>
            </a:r>
            <a:r>
              <a:rPr lang="en-US" sz="9600" dirty="0">
                <a:solidFill>
                  <a:schemeClr val="tx1"/>
                </a:solidFill>
              </a:rPr>
              <a:t>.</a:t>
            </a:r>
          </a:p>
          <a:p>
            <a:r>
              <a:rPr lang="en-US" sz="9600" dirty="0">
                <a:solidFill>
                  <a:schemeClr val="tx1"/>
                </a:solidFill>
              </a:rPr>
              <a:t>MQXFA03 test report.</a:t>
            </a:r>
          </a:p>
          <a:p>
            <a:r>
              <a:rPr lang="en-US" sz="9600" dirty="0">
                <a:solidFill>
                  <a:schemeClr val="tx1"/>
                </a:solidFill>
              </a:rPr>
              <a:t>MQXFA03 magnetic measurements report.</a:t>
            </a:r>
            <a:endParaRPr lang="en-US" sz="9600" b="1" dirty="0"/>
          </a:p>
          <a:p>
            <a:r>
              <a:rPr lang="en-US" sz="9600" dirty="0">
                <a:solidFill>
                  <a:schemeClr val="tx1"/>
                </a:solidFill>
              </a:rPr>
              <a:t>MQXFP1b magnetic measurements report.</a:t>
            </a:r>
          </a:p>
          <a:p>
            <a:r>
              <a:rPr lang="en-US" sz="9600" dirty="0">
                <a:solidFill>
                  <a:schemeClr val="tx1"/>
                </a:solidFill>
              </a:rPr>
              <a:t>AUP Interface Control Document 302.4.01-302.4.02 US-Hilumi-doc-207 V4.0.</a:t>
            </a:r>
          </a:p>
          <a:p>
            <a:r>
              <a:rPr lang="en-US" sz="9600" dirty="0">
                <a:solidFill>
                  <a:schemeClr val="tx1"/>
                </a:solidFill>
              </a:rPr>
              <a:t>MQXFA04 Test Plan</a:t>
            </a:r>
          </a:p>
          <a:p>
            <a:r>
              <a:rPr lang="en-US" sz="9600" dirty="0">
                <a:solidFill>
                  <a:schemeClr val="tx1"/>
                </a:solidFill>
              </a:rPr>
              <a:t>MQXFA04 Magnetic Measurements Test Plan</a:t>
            </a:r>
          </a:p>
          <a:p>
            <a:endParaRPr lang="en-US" sz="8800" dirty="0"/>
          </a:p>
          <a:p>
            <a:endParaRPr lang="en-US" sz="8800" dirty="0"/>
          </a:p>
          <a:p>
            <a:endParaRPr lang="en-US" sz="5900" dirty="0"/>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589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MQXFA04 UPDATE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4C66A9B2-F50B-490F-837D-C1B65A3D7964}"/>
              </a:ext>
            </a:extLst>
          </p:cNvPr>
          <p:cNvPicPr>
            <a:picLocks noChangeAspect="1"/>
          </p:cNvPicPr>
          <p:nvPr/>
        </p:nvPicPr>
        <p:blipFill>
          <a:blip r:embed="rId3"/>
          <a:stretch>
            <a:fillRect/>
          </a:stretch>
        </p:blipFill>
        <p:spPr>
          <a:xfrm>
            <a:off x="329619" y="432891"/>
            <a:ext cx="8202381" cy="6047123"/>
          </a:xfrm>
          <a:prstGeom prst="rect">
            <a:avLst/>
          </a:prstGeom>
        </p:spPr>
      </p:pic>
    </p:spTree>
    <p:extLst>
      <p:ext uri="{BB962C8B-B14F-4D97-AF65-F5344CB8AC3E}">
        <p14:creationId xmlns:p14="http://schemas.microsoft.com/office/powerpoint/2010/main" val="400801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MQXFA04 UPDATE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A80CF369-5EF9-49DB-A1CB-A2CE7681D4C6}"/>
              </a:ext>
            </a:extLst>
          </p:cNvPr>
          <p:cNvPicPr>
            <a:picLocks noChangeAspect="1"/>
          </p:cNvPicPr>
          <p:nvPr/>
        </p:nvPicPr>
        <p:blipFill>
          <a:blip r:embed="rId3"/>
          <a:stretch>
            <a:fillRect/>
          </a:stretch>
        </p:blipFill>
        <p:spPr>
          <a:xfrm>
            <a:off x="96723" y="1484784"/>
            <a:ext cx="4416491" cy="3312368"/>
          </a:xfrm>
          <a:prstGeom prst="rect">
            <a:avLst/>
          </a:prstGeom>
        </p:spPr>
      </p:pic>
      <p:pic>
        <p:nvPicPr>
          <p:cNvPr id="7" name="Picture 6" descr="A close up of a machine&#10;&#10;Description automatically generated">
            <a:extLst>
              <a:ext uri="{FF2B5EF4-FFF2-40B4-BE49-F238E27FC236}">
                <a16:creationId xmlns:a16="http://schemas.microsoft.com/office/drawing/2014/main" id="{FB9ED5A6-C21D-42E8-9431-7633C9141DDF}"/>
              </a:ext>
            </a:extLst>
          </p:cNvPr>
          <p:cNvPicPr>
            <a:picLocks noChangeAspect="1"/>
          </p:cNvPicPr>
          <p:nvPr/>
        </p:nvPicPr>
        <p:blipFill>
          <a:blip r:embed="rId4"/>
          <a:stretch>
            <a:fillRect/>
          </a:stretch>
        </p:blipFill>
        <p:spPr>
          <a:xfrm rot="5400000">
            <a:off x="4355934" y="1484742"/>
            <a:ext cx="5349213" cy="4011910"/>
          </a:xfrm>
          <a:prstGeom prst="rect">
            <a:avLst/>
          </a:prstGeom>
        </p:spPr>
      </p:pic>
      <p:cxnSp>
        <p:nvCxnSpPr>
          <p:cNvPr id="10" name="Straight Connector 9">
            <a:extLst>
              <a:ext uri="{FF2B5EF4-FFF2-40B4-BE49-F238E27FC236}">
                <a16:creationId xmlns:a16="http://schemas.microsoft.com/office/drawing/2014/main" id="{0FBD425D-A4C7-4FAC-85AD-23A625E65AEB}"/>
              </a:ext>
            </a:extLst>
          </p:cNvPr>
          <p:cNvCxnSpPr/>
          <p:nvPr/>
        </p:nvCxnSpPr>
        <p:spPr>
          <a:xfrm>
            <a:off x="2195736" y="4869160"/>
            <a:ext cx="0" cy="86409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26E3D4D-F666-4712-BACA-3E8053ABF1ED}"/>
              </a:ext>
            </a:extLst>
          </p:cNvPr>
          <p:cNvCxnSpPr/>
          <p:nvPr/>
        </p:nvCxnSpPr>
        <p:spPr>
          <a:xfrm>
            <a:off x="2167688" y="5733256"/>
            <a:ext cx="2448272" cy="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1351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MQXFA04 UPDATE</a:t>
            </a:r>
          </a:p>
        </p:txBody>
      </p:sp>
      <p:sp>
        <p:nvSpPr>
          <p:cNvPr id="3" name="Content Placeholder 2"/>
          <p:cNvSpPr>
            <a:spLocks noGrp="1"/>
          </p:cNvSpPr>
          <p:nvPr>
            <p:ph idx="1"/>
          </p:nvPr>
        </p:nvSpPr>
        <p:spPr>
          <a:xfrm>
            <a:off x="276712" y="1124744"/>
            <a:ext cx="8867288" cy="4752528"/>
          </a:xfrm>
        </p:spPr>
        <p:txBody>
          <a:bodyPr>
            <a:normAutofit fontScale="32500" lnSpcReduction="20000"/>
          </a:bodyPr>
          <a:lstStyle/>
          <a:p>
            <a:r>
              <a:rPr lang="en-US" sz="8600" b="1" dirty="0">
                <a:solidFill>
                  <a:schemeClr val="tx1"/>
                </a:solidFill>
              </a:rPr>
              <a:t>Incoming electrical checkout done.</a:t>
            </a:r>
          </a:p>
          <a:p>
            <a:pPr lvl="1"/>
            <a:r>
              <a:rPr lang="en-US" sz="7400" b="1" dirty="0">
                <a:solidFill>
                  <a:schemeClr val="tx1"/>
                </a:solidFill>
              </a:rPr>
              <a:t>Taps A6 and A7 (inner layer pole turn return end) of Q1 quadrant coil are open and </a:t>
            </a:r>
            <a:r>
              <a:rPr lang="en-US" sz="7400" b="1" u="sng" dirty="0">
                <a:solidFill>
                  <a:schemeClr val="tx1"/>
                </a:solidFill>
              </a:rPr>
              <a:t>will be re-configured at back of iso-amp rack</a:t>
            </a:r>
            <a:r>
              <a:rPr lang="en-US" sz="7400" b="1" dirty="0">
                <a:solidFill>
                  <a:schemeClr val="tx1"/>
                </a:solidFill>
              </a:rPr>
              <a:t>.</a:t>
            </a:r>
          </a:p>
          <a:p>
            <a:pPr lvl="1"/>
            <a:r>
              <a:rPr lang="en-US" sz="7400" b="1" dirty="0">
                <a:solidFill>
                  <a:schemeClr val="tx1"/>
                </a:solidFill>
              </a:rPr>
              <a:t>Three tap reversals detected and </a:t>
            </a:r>
            <a:r>
              <a:rPr lang="en-US" sz="7400" b="1" u="sng" dirty="0">
                <a:solidFill>
                  <a:schemeClr val="tx1"/>
                </a:solidFill>
              </a:rPr>
              <a:t>will be re-configured at back of iso-amp rack</a:t>
            </a:r>
            <a:r>
              <a:rPr lang="en-US" sz="7400" b="1" dirty="0">
                <a:solidFill>
                  <a:schemeClr val="tx1"/>
                </a:solidFill>
              </a:rPr>
              <a:t>.</a:t>
            </a:r>
          </a:p>
          <a:p>
            <a:pPr lvl="1"/>
            <a:r>
              <a:rPr lang="en-US" sz="7400" b="1" dirty="0">
                <a:solidFill>
                  <a:schemeClr val="tx1"/>
                </a:solidFill>
              </a:rPr>
              <a:t>Rod 4 strain gauge has open circuit and is not useable.</a:t>
            </a:r>
          </a:p>
          <a:p>
            <a:pPr lvl="1"/>
            <a:r>
              <a:rPr lang="en-US" sz="7400" b="1" dirty="0">
                <a:solidFill>
                  <a:srgbClr val="C00000"/>
                </a:solidFill>
              </a:rPr>
              <a:t>Hipots at 3680 V done successfully for coils and strip heaters. RH at 38%.</a:t>
            </a:r>
            <a:r>
              <a:rPr lang="en-US" sz="7400" dirty="0">
                <a:solidFill>
                  <a:srgbClr val="C00000"/>
                </a:solidFill>
              </a:rPr>
              <a:t> </a:t>
            </a:r>
          </a:p>
          <a:p>
            <a:r>
              <a:rPr lang="en-US" sz="8600" dirty="0">
                <a:solidFill>
                  <a:srgbClr val="C00000"/>
                </a:solidFill>
                <a:latin typeface="+mj-lt"/>
              </a:rPr>
              <a:t>Power supply system tested.</a:t>
            </a:r>
          </a:p>
          <a:p>
            <a:r>
              <a:rPr lang="en-US" sz="8600" dirty="0">
                <a:solidFill>
                  <a:srgbClr val="C00000"/>
                </a:solidFill>
                <a:latin typeface="+mj-lt"/>
              </a:rPr>
              <a:t>All control room software has been run and checked.</a:t>
            </a:r>
          </a:p>
          <a:p>
            <a:r>
              <a:rPr lang="en-US" sz="8600" dirty="0">
                <a:solidFill>
                  <a:srgbClr val="C00000"/>
                </a:solidFill>
                <a:latin typeface="+mj-lt"/>
              </a:rPr>
              <a:t>DAQ system checked and verified. </a:t>
            </a:r>
          </a:p>
          <a:p>
            <a:r>
              <a:rPr lang="en-US" sz="8600" dirty="0">
                <a:solidFill>
                  <a:srgbClr val="C00000"/>
                </a:solidFill>
                <a:latin typeface="+mj-lt"/>
              </a:rPr>
              <a:t>Interlock test finished (6-month).</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422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MQXFA04 UPDATE</a:t>
            </a:r>
          </a:p>
        </p:txBody>
      </p:sp>
      <p:sp>
        <p:nvSpPr>
          <p:cNvPr id="3" name="Content Placeholder 2"/>
          <p:cNvSpPr>
            <a:spLocks noGrp="1"/>
          </p:cNvSpPr>
          <p:nvPr>
            <p:ph idx="1"/>
          </p:nvPr>
        </p:nvSpPr>
        <p:spPr>
          <a:xfrm>
            <a:off x="276712" y="1124744"/>
            <a:ext cx="8867288" cy="4752528"/>
          </a:xfrm>
        </p:spPr>
        <p:txBody>
          <a:bodyPr>
            <a:normAutofit fontScale="32500" lnSpcReduction="20000"/>
          </a:bodyPr>
          <a:lstStyle/>
          <a:p>
            <a:r>
              <a:rPr lang="en-US" sz="8600" b="1" dirty="0">
                <a:solidFill>
                  <a:schemeClr val="tx1"/>
                </a:solidFill>
                <a:latin typeface="+mj-lt"/>
              </a:rPr>
              <a:t>Incoming electrical checkout done.</a:t>
            </a:r>
          </a:p>
          <a:p>
            <a:pPr lvl="1"/>
            <a:r>
              <a:rPr lang="en-US" sz="7400" b="1" dirty="0">
                <a:solidFill>
                  <a:schemeClr val="tx1"/>
                </a:solidFill>
                <a:latin typeface="+mj-lt"/>
              </a:rPr>
              <a:t>Taps A6 and A7 (inner layer pole turn return end) of Q1 quadrant coil are open and </a:t>
            </a:r>
            <a:r>
              <a:rPr lang="en-US" sz="7400" b="1" u="sng" dirty="0">
                <a:solidFill>
                  <a:schemeClr val="tx1"/>
                </a:solidFill>
                <a:latin typeface="+mj-lt"/>
              </a:rPr>
              <a:t>will be re-configured at back of iso-amp rack</a:t>
            </a:r>
            <a:r>
              <a:rPr lang="en-US" sz="7400" b="1" dirty="0">
                <a:solidFill>
                  <a:schemeClr val="tx1"/>
                </a:solidFill>
                <a:latin typeface="+mj-lt"/>
              </a:rPr>
              <a:t>.</a:t>
            </a:r>
          </a:p>
          <a:p>
            <a:pPr lvl="1"/>
            <a:r>
              <a:rPr lang="en-US" sz="7400" b="1" dirty="0">
                <a:solidFill>
                  <a:schemeClr val="tx1"/>
                </a:solidFill>
                <a:latin typeface="+mj-lt"/>
              </a:rPr>
              <a:t>Three tap reversals detected and </a:t>
            </a:r>
            <a:r>
              <a:rPr lang="en-US" sz="7400" b="1" u="sng" dirty="0">
                <a:solidFill>
                  <a:schemeClr val="tx1"/>
                </a:solidFill>
                <a:latin typeface="+mj-lt"/>
              </a:rPr>
              <a:t>will be re-configured at back of iso-amp rack</a:t>
            </a:r>
            <a:r>
              <a:rPr lang="en-US" sz="7400" b="1" dirty="0">
                <a:solidFill>
                  <a:schemeClr val="tx1"/>
                </a:solidFill>
                <a:latin typeface="+mj-lt"/>
              </a:rPr>
              <a:t>.</a:t>
            </a:r>
          </a:p>
          <a:p>
            <a:pPr lvl="1"/>
            <a:r>
              <a:rPr lang="en-US" sz="7400" b="1" dirty="0">
                <a:solidFill>
                  <a:schemeClr val="tx1"/>
                </a:solidFill>
                <a:latin typeface="+mj-lt"/>
              </a:rPr>
              <a:t>Rod 4 strain gauge has open circuit and is not useable.</a:t>
            </a:r>
          </a:p>
          <a:p>
            <a:pPr lvl="1"/>
            <a:r>
              <a:rPr lang="en-US" sz="7400" b="1" dirty="0">
                <a:solidFill>
                  <a:schemeClr val="tx1"/>
                </a:solidFill>
                <a:latin typeface="+mj-lt"/>
              </a:rPr>
              <a:t>Hipots at 3680 V done successfully for coils and strip heaters. RH at 38%.</a:t>
            </a:r>
            <a:r>
              <a:rPr lang="en-US" sz="7400" dirty="0">
                <a:solidFill>
                  <a:schemeClr val="tx1"/>
                </a:solidFill>
                <a:latin typeface="+mj-lt"/>
              </a:rPr>
              <a:t> </a:t>
            </a:r>
          </a:p>
          <a:p>
            <a:r>
              <a:rPr lang="en-US" sz="8600" dirty="0">
                <a:solidFill>
                  <a:schemeClr val="tx1"/>
                </a:solidFill>
                <a:latin typeface="+mj-lt"/>
              </a:rPr>
              <a:t>Power supply system tested.</a:t>
            </a:r>
          </a:p>
          <a:p>
            <a:r>
              <a:rPr lang="en-US" sz="8600" dirty="0">
                <a:solidFill>
                  <a:schemeClr val="tx1"/>
                </a:solidFill>
                <a:latin typeface="+mj-lt"/>
              </a:rPr>
              <a:t>All control room software has been run and checked.</a:t>
            </a:r>
          </a:p>
          <a:p>
            <a:r>
              <a:rPr lang="en-US" sz="8600" dirty="0">
                <a:solidFill>
                  <a:schemeClr val="tx1"/>
                </a:solidFill>
                <a:latin typeface="+mj-lt"/>
              </a:rPr>
              <a:t>DAQ system checked and verified. </a:t>
            </a:r>
          </a:p>
          <a:p>
            <a:r>
              <a:rPr lang="en-US" sz="8600" dirty="0">
                <a:solidFill>
                  <a:schemeClr val="tx1"/>
                </a:solidFill>
                <a:latin typeface="+mj-lt"/>
              </a:rPr>
              <a:t>Interlock test finished (6-month).</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450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OTHER STUFF</a:t>
            </a:r>
          </a:p>
        </p:txBody>
      </p:sp>
      <p:sp>
        <p:nvSpPr>
          <p:cNvPr id="3" name="Content Placeholder 2"/>
          <p:cNvSpPr>
            <a:spLocks noGrp="1"/>
          </p:cNvSpPr>
          <p:nvPr>
            <p:ph idx="1"/>
          </p:nvPr>
        </p:nvSpPr>
        <p:spPr>
          <a:xfrm>
            <a:off x="169208" y="1844824"/>
            <a:ext cx="8867288" cy="3960440"/>
          </a:xfrm>
        </p:spPr>
        <p:txBody>
          <a:bodyPr>
            <a:normAutofit fontScale="25000" lnSpcReduction="20000"/>
          </a:bodyPr>
          <a:lstStyle/>
          <a:p>
            <a:r>
              <a:rPr lang="en-US" sz="8800" dirty="0">
                <a:solidFill>
                  <a:schemeClr val="tx1"/>
                </a:solidFill>
              </a:rPr>
              <a:t>Traveler document </a:t>
            </a:r>
            <a:r>
              <a:rPr lang="en-US" sz="8800" i="1" dirty="0">
                <a:solidFill>
                  <a:schemeClr val="tx1"/>
                </a:solidFill>
              </a:rPr>
              <a:t>AUP-300 MQXFA Magnet Testing - Preparation for Cold Test Rev B </a:t>
            </a:r>
            <a:r>
              <a:rPr lang="en-US" sz="8800" dirty="0">
                <a:solidFill>
                  <a:schemeClr val="tx1"/>
                </a:solidFill>
              </a:rPr>
              <a:t>finished and approved.</a:t>
            </a:r>
          </a:p>
          <a:p>
            <a:r>
              <a:rPr lang="en-US" sz="8800" dirty="0">
                <a:solidFill>
                  <a:schemeClr val="tx1"/>
                </a:solidFill>
              </a:rPr>
              <a:t>Traveler document </a:t>
            </a:r>
            <a:r>
              <a:rPr lang="en-US" sz="8800" i="1" dirty="0">
                <a:solidFill>
                  <a:schemeClr val="tx1"/>
                </a:solidFill>
              </a:rPr>
              <a:t>AUP-310 MQXFA Magnet Testing – Magnet Cold Test Rev B</a:t>
            </a:r>
            <a:r>
              <a:rPr lang="en-US" sz="8800" dirty="0">
                <a:solidFill>
                  <a:schemeClr val="tx1"/>
                </a:solidFill>
              </a:rPr>
              <a:t> finished and under approval process</a:t>
            </a:r>
            <a:r>
              <a:rPr lang="en-US" sz="8800" dirty="0">
                <a:solidFill>
                  <a:srgbClr val="C00000"/>
                </a:solidFill>
              </a:rPr>
              <a:t>.</a:t>
            </a:r>
          </a:p>
          <a:p>
            <a:r>
              <a:rPr lang="en-US" sz="8800" dirty="0">
                <a:solidFill>
                  <a:schemeClr val="tx1"/>
                </a:solidFill>
              </a:rPr>
              <a:t>Traveler document </a:t>
            </a:r>
            <a:r>
              <a:rPr lang="en-US" sz="8800" i="1" dirty="0">
                <a:solidFill>
                  <a:schemeClr val="tx1"/>
                </a:solidFill>
              </a:rPr>
              <a:t>AUP-320 MQXFA Magnet Testing – Preparation for Shipment</a:t>
            </a:r>
            <a:r>
              <a:rPr lang="en-US" sz="8800" dirty="0">
                <a:solidFill>
                  <a:schemeClr val="tx1"/>
                </a:solidFill>
              </a:rPr>
              <a:t> finished and under approval process.</a:t>
            </a:r>
          </a:p>
          <a:p>
            <a:r>
              <a:rPr lang="en-US" sz="8800" dirty="0">
                <a:solidFill>
                  <a:schemeClr val="tx1"/>
                </a:solidFill>
              </a:rPr>
              <a:t>Traveler document </a:t>
            </a:r>
            <a:r>
              <a:rPr lang="en-US" sz="8800" i="1" dirty="0">
                <a:solidFill>
                  <a:schemeClr val="tx1"/>
                </a:solidFill>
              </a:rPr>
              <a:t>SMD-AUP-4001 Procedure, Room Temperature Electrical Checks of AUP MQXFA Quadrupole Magnets</a:t>
            </a:r>
            <a:r>
              <a:rPr lang="en-US" sz="8800" dirty="0">
                <a:solidFill>
                  <a:schemeClr val="tx1"/>
                </a:solidFill>
              </a:rPr>
              <a:t> finished updating and in approval process.</a:t>
            </a:r>
          </a:p>
          <a:p>
            <a:r>
              <a:rPr lang="en-US" sz="8800" dirty="0">
                <a:solidFill>
                  <a:srgbClr val="C00000"/>
                </a:solidFill>
              </a:rPr>
              <a:t>MQXFAP1b test report in progress (Joe).   ≥ 70% done.</a:t>
            </a:r>
          </a:p>
          <a:p>
            <a:r>
              <a:rPr lang="en-US" sz="8800" dirty="0">
                <a:solidFill>
                  <a:schemeClr val="tx1"/>
                </a:solidFill>
              </a:rPr>
              <a:t>MQXFAP1b magnetic measurements report (Honghai) finished and submitted.</a:t>
            </a:r>
          </a:p>
          <a:p>
            <a:pPr marL="0" indent="0">
              <a:buNone/>
            </a:pPr>
            <a:endParaRPr lang="en-US" sz="8800" b="1" dirty="0"/>
          </a:p>
          <a:p>
            <a:endParaRPr lang="en-US" sz="8800" dirty="0"/>
          </a:p>
          <a:p>
            <a:endParaRPr lang="en-US" sz="8800" dirty="0"/>
          </a:p>
          <a:p>
            <a:endParaRPr lang="en-US" sz="5900" dirty="0"/>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F8C4E9F-5856-4C0E-B344-129B41BCD09F}"/>
              </a:ext>
            </a:extLst>
          </p:cNvPr>
          <p:cNvSpPr txBox="1"/>
          <p:nvPr/>
        </p:nvSpPr>
        <p:spPr>
          <a:xfrm>
            <a:off x="1547664" y="908720"/>
            <a:ext cx="5616624" cy="523220"/>
          </a:xfrm>
          <a:prstGeom prst="rect">
            <a:avLst/>
          </a:prstGeom>
          <a:noFill/>
        </p:spPr>
        <p:txBody>
          <a:bodyPr wrap="square" rtlCol="0">
            <a:spAutoFit/>
          </a:bodyPr>
          <a:lstStyle/>
          <a:p>
            <a:r>
              <a:rPr lang="en-US" sz="2800" dirty="0"/>
              <a:t>AUP documents work being done.</a:t>
            </a:r>
          </a:p>
        </p:txBody>
      </p:sp>
    </p:spTree>
    <p:extLst>
      <p:ext uri="{BB962C8B-B14F-4D97-AF65-F5344CB8AC3E}">
        <p14:creationId xmlns:p14="http://schemas.microsoft.com/office/powerpoint/2010/main" val="2453702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27384"/>
            <a:ext cx="7920000" cy="720000"/>
          </a:xfrm>
        </p:spPr>
        <p:txBody>
          <a:bodyPr/>
          <a:lstStyle/>
          <a:p>
            <a:r>
              <a:rPr lang="en-US" sz="3200" dirty="0"/>
              <a:t>CRYOGENICS UPDATE</a:t>
            </a:r>
          </a:p>
        </p:txBody>
      </p:sp>
      <p:sp>
        <p:nvSpPr>
          <p:cNvPr id="3" name="Content Placeholder 2"/>
          <p:cNvSpPr>
            <a:spLocks noGrp="1"/>
          </p:cNvSpPr>
          <p:nvPr>
            <p:ph idx="1"/>
          </p:nvPr>
        </p:nvSpPr>
        <p:spPr>
          <a:xfrm>
            <a:off x="0" y="836712"/>
            <a:ext cx="9180512" cy="5184576"/>
          </a:xfrm>
        </p:spPr>
        <p:txBody>
          <a:bodyPr>
            <a:normAutofit fontScale="25000" lnSpcReduction="20000"/>
          </a:bodyPr>
          <a:lstStyle/>
          <a:p>
            <a:r>
              <a:rPr lang="en-US" sz="11200" dirty="0">
                <a:solidFill>
                  <a:srgbClr val="C00000"/>
                </a:solidFill>
              </a:rPr>
              <a:t>Linde 1610 Liquefier:</a:t>
            </a:r>
          </a:p>
          <a:p>
            <a:pPr lvl="1"/>
            <a:r>
              <a:rPr lang="en-US" sz="8800" dirty="0"/>
              <a:t>All work is done and ready for commissioning.</a:t>
            </a:r>
          </a:p>
          <a:p>
            <a:pPr lvl="1">
              <a:spcBef>
                <a:spcPts val="0"/>
              </a:spcBef>
            </a:pPr>
            <a:r>
              <a:rPr lang="en-US" sz="8800" dirty="0"/>
              <a:t>Linde has cancelled all travel. Commissioning has been postponed.</a:t>
            </a:r>
          </a:p>
          <a:p>
            <a:pPr lvl="1">
              <a:spcBef>
                <a:spcPts val="0"/>
              </a:spcBef>
            </a:pPr>
            <a:r>
              <a:rPr lang="en-US" sz="8800" dirty="0"/>
              <a:t>Detailed plan and hardware being obtained for remote commissioning of Linde 1610.</a:t>
            </a:r>
          </a:p>
          <a:p>
            <a:pPr lvl="1">
              <a:spcBef>
                <a:spcPts val="0"/>
              </a:spcBef>
            </a:pPr>
            <a:r>
              <a:rPr lang="en-US" sz="8800" dirty="0"/>
              <a:t>Working on purchase of </a:t>
            </a:r>
            <a:r>
              <a:rPr lang="en-US" sz="8800" i="1" dirty="0"/>
              <a:t>HoloLens 2 / Dynamics 365 Remote Assist</a:t>
            </a:r>
            <a:r>
              <a:rPr lang="en-US" sz="8800" dirty="0"/>
              <a:t>.</a:t>
            </a:r>
          </a:p>
          <a:p>
            <a:pPr lvl="1">
              <a:spcBef>
                <a:spcPts val="0"/>
              </a:spcBef>
            </a:pPr>
            <a:r>
              <a:rPr lang="en-US" sz="8800" dirty="0"/>
              <a:t>Risk remains if there is internal damage so far undetected.</a:t>
            </a:r>
          </a:p>
          <a:p>
            <a:pPr>
              <a:spcBef>
                <a:spcPts val="0"/>
              </a:spcBef>
            </a:pPr>
            <a:r>
              <a:rPr lang="en-US" sz="11200" dirty="0">
                <a:solidFill>
                  <a:schemeClr val="tx1"/>
                </a:solidFill>
              </a:rPr>
              <a:t>Restart of the cryogenic facility work is underway with COVID-19 protocols in place (6 staff only).</a:t>
            </a:r>
          </a:p>
          <a:p>
            <a:pPr>
              <a:spcBef>
                <a:spcPts val="0"/>
              </a:spcBef>
            </a:pPr>
            <a:r>
              <a:rPr lang="en-US" sz="11200" dirty="0">
                <a:solidFill>
                  <a:schemeClr val="tx1"/>
                </a:solidFill>
              </a:rPr>
              <a:t>BNL re-opened with Phase 1 4-June, but SMD received permission to start 1-June for AUP-related work.</a:t>
            </a:r>
          </a:p>
          <a:p>
            <a:pPr>
              <a:spcBef>
                <a:spcPts val="0"/>
              </a:spcBef>
            </a:pPr>
            <a:r>
              <a:rPr lang="en-US" sz="11200" dirty="0">
                <a:solidFill>
                  <a:schemeClr val="tx1"/>
                </a:solidFill>
              </a:rPr>
              <a:t>Cryogenics system components (compressors, pumps, valves etc.) are being restarted and checked. </a:t>
            </a:r>
          </a:p>
          <a:p>
            <a:pPr>
              <a:spcBef>
                <a:spcPts val="0"/>
              </a:spcBef>
            </a:pPr>
            <a:r>
              <a:rPr lang="en-US" sz="11200" dirty="0">
                <a:solidFill>
                  <a:schemeClr val="tx1"/>
                </a:solidFill>
              </a:rPr>
              <a:t>When needed, Piyush and Sonny go in for troubleshooting by swapping with other staff.</a:t>
            </a:r>
          </a:p>
          <a:p>
            <a:pPr>
              <a:spcBef>
                <a:spcPts val="0"/>
              </a:spcBef>
            </a:pPr>
            <a:r>
              <a:rPr lang="en-US" sz="11200" dirty="0">
                <a:solidFill>
                  <a:schemeClr val="tx1"/>
                </a:solidFill>
              </a:rPr>
              <a:t>Building (AC and crane) issues being addressed.</a:t>
            </a:r>
          </a:p>
          <a:p>
            <a:pPr lvl="1">
              <a:spcBef>
                <a:spcPts val="0"/>
              </a:spcBef>
            </a:pPr>
            <a:endParaRPr lang="en-US" sz="2800" dirty="0"/>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715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OTHER STUFF</a:t>
            </a:r>
          </a:p>
        </p:txBody>
      </p:sp>
      <p:sp>
        <p:nvSpPr>
          <p:cNvPr id="3" name="Content Placeholder 2"/>
          <p:cNvSpPr>
            <a:spLocks noGrp="1"/>
          </p:cNvSpPr>
          <p:nvPr>
            <p:ph idx="1"/>
          </p:nvPr>
        </p:nvSpPr>
        <p:spPr>
          <a:xfrm>
            <a:off x="169208" y="908720"/>
            <a:ext cx="8867288" cy="5112568"/>
          </a:xfrm>
        </p:spPr>
        <p:txBody>
          <a:bodyPr>
            <a:normAutofit/>
          </a:bodyPr>
          <a:lstStyle/>
          <a:p>
            <a:r>
              <a:rPr lang="en-US" sz="3200" dirty="0">
                <a:solidFill>
                  <a:srgbClr val="C00000"/>
                </a:solidFill>
              </a:rPr>
              <a:t>Online training in LabVIEW and Diadem systems and reviews of manuals and AUP documents by technicians and other staff underway.</a:t>
            </a:r>
          </a:p>
          <a:p>
            <a:r>
              <a:rPr lang="en-US" sz="3200" dirty="0">
                <a:solidFill>
                  <a:srgbClr val="C00000"/>
                </a:solidFill>
              </a:rPr>
              <a:t>LabVIEW program updates for AUP.</a:t>
            </a:r>
          </a:p>
          <a:p>
            <a:pPr lvl="1"/>
            <a:r>
              <a:rPr lang="en-US" sz="2800" dirty="0">
                <a:solidFill>
                  <a:srgbClr val="C00000"/>
                </a:solidFill>
              </a:rPr>
              <a:t>Example – Work on updated LabVIEW program for magnetic field z-scans at 100 – 300K.</a:t>
            </a:r>
          </a:p>
          <a:p>
            <a:r>
              <a:rPr lang="en-US" sz="3200" dirty="0">
                <a:solidFill>
                  <a:srgbClr val="C00000"/>
                </a:solidFill>
              </a:rPr>
              <a:t>Return to Lab work planning. </a:t>
            </a:r>
          </a:p>
          <a:p>
            <a:pPr lvl="1"/>
            <a:r>
              <a:rPr lang="en-US" sz="2800" dirty="0">
                <a:solidFill>
                  <a:srgbClr val="C00000"/>
                </a:solidFill>
              </a:rPr>
              <a:t>Example – Electrical workers during testing of MQXFA magnets (Sonny Dimaiuta). See next slide.</a:t>
            </a:r>
            <a:endParaRPr lang="en-US" sz="8400" dirty="0"/>
          </a:p>
          <a:p>
            <a:endParaRPr lang="en-US" sz="8800" dirty="0"/>
          </a:p>
          <a:p>
            <a:endParaRPr lang="en-US" sz="8800" dirty="0"/>
          </a:p>
          <a:p>
            <a:endParaRPr lang="en-US" sz="5900" dirty="0"/>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917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A377CC-CA99-42FC-BD3E-45312BEEE8F1}"/>
              </a:ext>
            </a:extLst>
          </p:cNvPr>
          <p:cNvSpPr>
            <a:spLocks noGrp="1"/>
          </p:cNvSpPr>
          <p:nvPr>
            <p:ph type="sldNum" sz="quarter" idx="12"/>
          </p:nvPr>
        </p:nvSpPr>
        <p:spPr/>
        <p:txBody>
          <a:bodyPr/>
          <a:lstStyle/>
          <a:p>
            <a:fld id="{BFDCA1C4-9514-7B4F-976F-D92F7E296653}" type="slidenum">
              <a:rPr lang="fr-FR" smtClean="0"/>
              <a:pPr/>
              <a:t>2</a:t>
            </a:fld>
            <a:endParaRPr lang="fr-FR" dirty="0"/>
          </a:p>
        </p:txBody>
      </p:sp>
      <p:sp>
        <p:nvSpPr>
          <p:cNvPr id="6" name="Title 1">
            <a:extLst>
              <a:ext uri="{FF2B5EF4-FFF2-40B4-BE49-F238E27FC236}">
                <a16:creationId xmlns:a16="http://schemas.microsoft.com/office/drawing/2014/main" id="{383D3290-0CDF-4BFB-8A10-243498C54AFD}"/>
              </a:ext>
            </a:extLst>
          </p:cNvPr>
          <p:cNvSpPr>
            <a:spLocks noGrp="1"/>
          </p:cNvSpPr>
          <p:nvPr>
            <p:ph type="title"/>
          </p:nvPr>
        </p:nvSpPr>
        <p:spPr>
          <a:xfrm>
            <a:off x="313224" y="-27384"/>
            <a:ext cx="8795280" cy="512175"/>
          </a:xfrm>
        </p:spPr>
        <p:txBody>
          <a:bodyPr/>
          <a:lstStyle/>
          <a:p>
            <a:r>
              <a:rPr lang="en-US" dirty="0"/>
              <a:t>Return to Work Planning– Building 902 High Bay</a:t>
            </a:r>
          </a:p>
        </p:txBody>
      </p:sp>
      <p:graphicFrame>
        <p:nvGraphicFramePr>
          <p:cNvPr id="8" name="Table 7">
            <a:extLst>
              <a:ext uri="{FF2B5EF4-FFF2-40B4-BE49-F238E27FC236}">
                <a16:creationId xmlns:a16="http://schemas.microsoft.com/office/drawing/2014/main" id="{445B75C5-0564-48FF-A8AF-5325A582D8D9}"/>
              </a:ext>
            </a:extLst>
          </p:cNvPr>
          <p:cNvGraphicFramePr>
            <a:graphicFrameLocks noGrp="1"/>
          </p:cNvGraphicFramePr>
          <p:nvPr>
            <p:extLst>
              <p:ext uri="{D42A27DB-BD31-4B8C-83A1-F6EECF244321}">
                <p14:modId xmlns:p14="http://schemas.microsoft.com/office/powerpoint/2010/main" val="9598990"/>
              </p:ext>
            </p:extLst>
          </p:nvPr>
        </p:nvGraphicFramePr>
        <p:xfrm>
          <a:off x="313224" y="836712"/>
          <a:ext cx="8651265" cy="4824533"/>
        </p:xfrm>
        <a:graphic>
          <a:graphicData uri="http://schemas.openxmlformats.org/drawingml/2006/table">
            <a:tbl>
              <a:tblPr>
                <a:tableStyleId>{5C22544A-7EE6-4342-B048-85BDC9FD1C3A}</a:tableStyleId>
              </a:tblPr>
              <a:tblGrid>
                <a:gridCol w="385141">
                  <a:extLst>
                    <a:ext uri="{9D8B030D-6E8A-4147-A177-3AD203B41FA5}">
                      <a16:colId xmlns:a16="http://schemas.microsoft.com/office/drawing/2014/main" val="1377215056"/>
                    </a:ext>
                  </a:extLst>
                </a:gridCol>
                <a:gridCol w="385141">
                  <a:extLst>
                    <a:ext uri="{9D8B030D-6E8A-4147-A177-3AD203B41FA5}">
                      <a16:colId xmlns:a16="http://schemas.microsoft.com/office/drawing/2014/main" val="732316415"/>
                    </a:ext>
                  </a:extLst>
                </a:gridCol>
                <a:gridCol w="2916069">
                  <a:extLst>
                    <a:ext uri="{9D8B030D-6E8A-4147-A177-3AD203B41FA5}">
                      <a16:colId xmlns:a16="http://schemas.microsoft.com/office/drawing/2014/main" val="2738240279"/>
                    </a:ext>
                  </a:extLst>
                </a:gridCol>
                <a:gridCol w="3392910">
                  <a:extLst>
                    <a:ext uri="{9D8B030D-6E8A-4147-A177-3AD203B41FA5}">
                      <a16:colId xmlns:a16="http://schemas.microsoft.com/office/drawing/2014/main" val="912559020"/>
                    </a:ext>
                  </a:extLst>
                </a:gridCol>
                <a:gridCol w="943203">
                  <a:extLst>
                    <a:ext uri="{9D8B030D-6E8A-4147-A177-3AD203B41FA5}">
                      <a16:colId xmlns:a16="http://schemas.microsoft.com/office/drawing/2014/main" val="4243964139"/>
                    </a:ext>
                  </a:extLst>
                </a:gridCol>
                <a:gridCol w="628801">
                  <a:extLst>
                    <a:ext uri="{9D8B030D-6E8A-4147-A177-3AD203B41FA5}">
                      <a16:colId xmlns:a16="http://schemas.microsoft.com/office/drawing/2014/main" val="2493871082"/>
                    </a:ext>
                  </a:extLst>
                </a:gridCol>
              </a:tblGrid>
              <a:tr h="178734">
                <a:tc gridSpan="3">
                  <a:txBody>
                    <a:bodyPr/>
                    <a:lstStyle/>
                    <a:p>
                      <a:pPr algn="l" fontAlgn="b"/>
                      <a:r>
                        <a:rPr lang="en-US" sz="900" u="sng" strike="noStrike">
                          <a:effectLst/>
                        </a:rPr>
                        <a:t>Magnet Division Electrical Group</a:t>
                      </a:r>
                      <a:endParaRPr lang="en-US" sz="900" b="1" i="0" u="sng" strike="noStrike">
                        <a:solidFill>
                          <a:srgbClr val="000000"/>
                        </a:solidFill>
                        <a:effectLst/>
                        <a:latin typeface="Calibri" panose="020F0502020204030204" pitchFamily="34" charset="0"/>
                      </a:endParaRPr>
                    </a:p>
                  </a:txBody>
                  <a:tcPr marL="6499" marR="6499" marT="6499"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314367034"/>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3319559508"/>
                  </a:ext>
                </a:extLst>
              </a:tr>
              <a:tr h="186181">
                <a:tc>
                  <a:txBody>
                    <a:bodyPr/>
                    <a:lstStyle/>
                    <a:p>
                      <a:pPr algn="l" fontAlgn="b"/>
                      <a:r>
                        <a:rPr lang="en-US" sz="900" u="none" strike="noStrike">
                          <a:effectLst/>
                        </a:rPr>
                        <a:t>Date</a:t>
                      </a:r>
                      <a:endParaRPr lang="en-US" sz="900" b="1"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Days</a:t>
                      </a:r>
                      <a:endParaRPr lang="en-US" sz="900" b="1"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Probable Staff</a:t>
                      </a:r>
                      <a:endParaRPr lang="en-US" sz="900" b="1"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Job</a:t>
                      </a:r>
                      <a:endParaRPr lang="en-US" sz="900" b="1"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 of SMD staff</a:t>
                      </a:r>
                      <a:endParaRPr lang="en-US" sz="900" b="1"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Staff %</a:t>
                      </a:r>
                      <a:endParaRPr lang="en-US" sz="900" b="1"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153771928"/>
                  </a:ext>
                </a:extLst>
              </a:tr>
              <a:tr h="178734">
                <a:tc>
                  <a:txBody>
                    <a:bodyPr/>
                    <a:lstStyle/>
                    <a:p>
                      <a:pPr algn="l" fontAlgn="b"/>
                      <a:r>
                        <a:rPr lang="en-US" sz="900" u="none" strike="noStrike" dirty="0">
                          <a:effectLst/>
                        </a:rPr>
                        <a:t>Ph 1a</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D+0</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William McKeon,Frank Teich, John Cintorino</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Tower water, compressors for pump and purge.</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6</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15</a:t>
                      </a:r>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2311472212"/>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Ray Ceruti, Glen Jochen, Toby Levin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dirty="0">
                          <a:effectLst/>
                        </a:rPr>
                        <a:t>Coil fabrication preparation.</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448748386"/>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DI water, QA cable, start cryo plant.</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216168349"/>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778407314"/>
                  </a:ext>
                </a:extLst>
              </a:tr>
              <a:tr h="178734">
                <a:tc>
                  <a:txBody>
                    <a:bodyPr/>
                    <a:lstStyle/>
                    <a:p>
                      <a:pPr algn="l" fontAlgn="b"/>
                      <a:r>
                        <a:rPr lang="en-US" sz="900" u="none" strike="noStrike" dirty="0">
                          <a:effectLst/>
                        </a:rPr>
                        <a:t>Ph 1b</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D+15</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Above+ Piyush Joshi, Honghai Song</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Validate and debug field measurement</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21</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50</a:t>
                      </a:r>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2683042865"/>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Sebastian Dimaiuta, Daniel Sullivan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LabView program.</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3070974226"/>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Joseph Muratore, Patrick Doutney, Richard Felter</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 AUP magnet preparation.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722934383"/>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dirty="0">
                          <a:effectLst/>
                        </a:rPr>
                        <a:t> William Themann, Dominick Milidantri </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 QA cable, start cryo plant, start coil fabrication.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2044752956"/>
                  </a:ext>
                </a:extLst>
              </a:tr>
              <a:tr h="321772">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Matthew Milidantri,Drew Carleton, Michael Hartsough</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Alpha G.</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1912050"/>
                  </a:ext>
                </a:extLst>
              </a:tr>
              <a:tr h="321772">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Thomas Van Winckel, Jesse Schmalzle, Andy Marone</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2151339639"/>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3795936692"/>
                  </a:ext>
                </a:extLst>
              </a:tr>
              <a:tr h="335127">
                <a:tc>
                  <a:txBody>
                    <a:bodyPr/>
                    <a:lstStyle/>
                    <a:p>
                      <a:pPr algn="l" fontAlgn="b"/>
                      <a:r>
                        <a:rPr lang="en-US" sz="900" u="none" strike="noStrike" dirty="0">
                          <a:effectLst/>
                        </a:rPr>
                        <a:t>Ph 2a</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D+30</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Above + Peter Galioto, Suresh Deonarine, Jorge Galarraga</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Start AUP magnet testing.</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30</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75</a:t>
                      </a:r>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2751456569"/>
                  </a:ext>
                </a:extLst>
              </a:tr>
              <a:tr h="335127">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Shresht Joshi, Anis Ben Yahia, Henry Hocker, Paul Kovach</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dirty="0">
                          <a:effectLst/>
                        </a:rPr>
                        <a:t>Prepare 10kA and 8kA PS for </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3516901651"/>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Michael Anerella, Chris Runyan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sweet spot magnet testing.</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4239826311"/>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424591363"/>
                  </a:ext>
                </a:extLst>
              </a:tr>
              <a:tr h="321772">
                <a:tc>
                  <a:txBody>
                    <a:bodyPr/>
                    <a:lstStyle/>
                    <a:p>
                      <a:pPr algn="l" fontAlgn="b"/>
                      <a:r>
                        <a:rPr lang="en-US" sz="900" u="none" strike="noStrike" dirty="0">
                          <a:effectLst/>
                        </a:rPr>
                        <a:t>Ph 2b</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D+45</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dirty="0">
                          <a:effectLst/>
                        </a:rPr>
                        <a:t>Above + John Cozzolino, Steve Plate, Ramesh Gupta</a:t>
                      </a:r>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Engineering and scientific work.</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40</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ctr" fontAlgn="b"/>
                      <a:r>
                        <a:rPr lang="en-US" sz="900" u="none" strike="noStrike">
                          <a:effectLst/>
                        </a:rPr>
                        <a:t>100</a:t>
                      </a:r>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106223964"/>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Brett Parker, Kyle Capobianco, Kathleen Amm</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4258643025"/>
                  </a:ext>
                </a:extLst>
              </a:tr>
              <a:tr h="321772">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Peter Wanderer, William Sampson, Marteenio Sams,</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3314758733"/>
                  </a:ext>
                </a:extLst>
              </a:tr>
              <a:tr h="178734">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r>
                        <a:rPr lang="en-US" sz="900" u="none" strike="noStrike">
                          <a:effectLst/>
                        </a:rPr>
                        <a:t>New Admin</a:t>
                      </a:r>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99" marR="6499" marT="6499"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6499" marR="6499" marT="6499" marB="0" anchor="b"/>
                </a:tc>
                <a:extLst>
                  <a:ext uri="{0D108BD9-81ED-4DB2-BD59-A6C34878D82A}">
                    <a16:rowId xmlns:a16="http://schemas.microsoft.com/office/drawing/2014/main" val="1489535182"/>
                  </a:ext>
                </a:extLst>
              </a:tr>
            </a:tbl>
          </a:graphicData>
        </a:graphic>
      </p:graphicFrame>
      <p:sp>
        <p:nvSpPr>
          <p:cNvPr id="2" name="TextBox 1">
            <a:extLst>
              <a:ext uri="{FF2B5EF4-FFF2-40B4-BE49-F238E27FC236}">
                <a16:creationId xmlns:a16="http://schemas.microsoft.com/office/drawing/2014/main" id="{879E58C2-271B-4EBF-A5D7-95D737EA8850}"/>
              </a:ext>
            </a:extLst>
          </p:cNvPr>
          <p:cNvSpPr txBox="1"/>
          <p:nvPr/>
        </p:nvSpPr>
        <p:spPr>
          <a:xfrm>
            <a:off x="313224" y="5661245"/>
            <a:ext cx="2530584" cy="307777"/>
          </a:xfrm>
          <a:prstGeom prst="rect">
            <a:avLst/>
          </a:prstGeom>
          <a:noFill/>
        </p:spPr>
        <p:txBody>
          <a:bodyPr wrap="square" rtlCol="0">
            <a:spAutoFit/>
          </a:bodyPr>
          <a:lstStyle/>
          <a:p>
            <a:r>
              <a:rPr lang="en-US" sz="1400" dirty="0"/>
              <a:t>P. Joshi and K Amm.</a:t>
            </a:r>
          </a:p>
        </p:txBody>
      </p:sp>
      <p:sp>
        <p:nvSpPr>
          <p:cNvPr id="11" name="TextBox 10">
            <a:extLst>
              <a:ext uri="{FF2B5EF4-FFF2-40B4-BE49-F238E27FC236}">
                <a16:creationId xmlns:a16="http://schemas.microsoft.com/office/drawing/2014/main" id="{75A8B8A0-66F8-4C7D-970E-0F6E42F21FD5}"/>
              </a:ext>
            </a:extLst>
          </p:cNvPr>
          <p:cNvSpPr txBox="1"/>
          <p:nvPr/>
        </p:nvSpPr>
        <p:spPr>
          <a:xfrm>
            <a:off x="2051720" y="1075385"/>
            <a:ext cx="1728192" cy="369332"/>
          </a:xfrm>
          <a:prstGeom prst="rect">
            <a:avLst/>
          </a:prstGeom>
          <a:noFill/>
        </p:spPr>
        <p:txBody>
          <a:bodyPr wrap="square" rtlCol="0">
            <a:spAutoFit/>
          </a:bodyPr>
          <a:lstStyle/>
          <a:p>
            <a:r>
              <a:rPr lang="en-US" dirty="0">
                <a:solidFill>
                  <a:srgbClr val="C00000"/>
                </a:solidFill>
              </a:rPr>
              <a:t>Started 1-June</a:t>
            </a:r>
          </a:p>
        </p:txBody>
      </p:sp>
      <p:sp>
        <p:nvSpPr>
          <p:cNvPr id="13" name="TextBox 12">
            <a:extLst>
              <a:ext uri="{FF2B5EF4-FFF2-40B4-BE49-F238E27FC236}">
                <a16:creationId xmlns:a16="http://schemas.microsoft.com/office/drawing/2014/main" id="{28811DC8-AD5C-4219-B23E-6840DBF1BFB4}"/>
              </a:ext>
            </a:extLst>
          </p:cNvPr>
          <p:cNvSpPr txBox="1"/>
          <p:nvPr/>
        </p:nvSpPr>
        <p:spPr>
          <a:xfrm>
            <a:off x="2058852" y="1822601"/>
            <a:ext cx="1907064" cy="369332"/>
          </a:xfrm>
          <a:prstGeom prst="rect">
            <a:avLst/>
          </a:prstGeom>
          <a:noFill/>
        </p:spPr>
        <p:txBody>
          <a:bodyPr wrap="square" rtlCol="0">
            <a:spAutoFit/>
          </a:bodyPr>
          <a:lstStyle/>
          <a:p>
            <a:r>
              <a:rPr lang="en-US" dirty="0">
                <a:solidFill>
                  <a:srgbClr val="C00000"/>
                </a:solidFill>
              </a:rPr>
              <a:t>Started 18-June</a:t>
            </a:r>
          </a:p>
        </p:txBody>
      </p:sp>
      <p:sp>
        <p:nvSpPr>
          <p:cNvPr id="9" name="TextBox 8">
            <a:extLst>
              <a:ext uri="{FF2B5EF4-FFF2-40B4-BE49-F238E27FC236}">
                <a16:creationId xmlns:a16="http://schemas.microsoft.com/office/drawing/2014/main" id="{827F5839-2F20-4CD4-9B11-3E9F4A0AD275}"/>
              </a:ext>
            </a:extLst>
          </p:cNvPr>
          <p:cNvSpPr txBox="1"/>
          <p:nvPr/>
        </p:nvSpPr>
        <p:spPr>
          <a:xfrm>
            <a:off x="2123728" y="3383702"/>
            <a:ext cx="1907064" cy="369332"/>
          </a:xfrm>
          <a:prstGeom prst="rect">
            <a:avLst/>
          </a:prstGeom>
          <a:noFill/>
        </p:spPr>
        <p:txBody>
          <a:bodyPr wrap="square" rtlCol="0">
            <a:spAutoFit/>
          </a:bodyPr>
          <a:lstStyle/>
          <a:p>
            <a:r>
              <a:rPr lang="en-US" dirty="0">
                <a:solidFill>
                  <a:srgbClr val="C00000"/>
                </a:solidFill>
              </a:rPr>
              <a:t>Started 6-July</a:t>
            </a:r>
          </a:p>
        </p:txBody>
      </p:sp>
      <p:sp>
        <p:nvSpPr>
          <p:cNvPr id="10" name="TextBox 9">
            <a:extLst>
              <a:ext uri="{FF2B5EF4-FFF2-40B4-BE49-F238E27FC236}">
                <a16:creationId xmlns:a16="http://schemas.microsoft.com/office/drawing/2014/main" id="{8FBF9F20-7E67-4FD3-BC58-4A0591B44E2C}"/>
              </a:ext>
            </a:extLst>
          </p:cNvPr>
          <p:cNvSpPr txBox="1"/>
          <p:nvPr/>
        </p:nvSpPr>
        <p:spPr>
          <a:xfrm>
            <a:off x="2130070" y="4516653"/>
            <a:ext cx="1907064" cy="369332"/>
          </a:xfrm>
          <a:prstGeom prst="rect">
            <a:avLst/>
          </a:prstGeom>
          <a:noFill/>
        </p:spPr>
        <p:txBody>
          <a:bodyPr wrap="square" rtlCol="0">
            <a:spAutoFit/>
          </a:bodyPr>
          <a:lstStyle/>
          <a:p>
            <a:r>
              <a:rPr lang="en-US">
                <a:solidFill>
                  <a:srgbClr val="C00000"/>
                </a:solidFill>
              </a:rPr>
              <a:t>Started 22-July</a:t>
            </a:r>
            <a:endParaRPr lang="en-US" dirty="0">
              <a:solidFill>
                <a:srgbClr val="C00000"/>
              </a:solidFill>
            </a:endParaRPr>
          </a:p>
        </p:txBody>
      </p:sp>
    </p:spTree>
    <p:extLst>
      <p:ext uri="{BB962C8B-B14F-4D97-AF65-F5344CB8AC3E}">
        <p14:creationId xmlns:p14="http://schemas.microsoft.com/office/powerpoint/2010/main" val="1391242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a:extLst>
              <a:ext uri="{FF2B5EF4-FFF2-40B4-BE49-F238E27FC236}">
                <a16:creationId xmlns:a16="http://schemas.microsoft.com/office/drawing/2014/main" id="{E7C07D5A-D947-4F35-8D32-0E6D415F8D8B}"/>
              </a:ext>
            </a:extLst>
          </p:cNvPr>
          <p:cNvSpPr>
            <a:spLocks noGrp="1"/>
          </p:cNvSpPr>
          <p:nvPr>
            <p:ph type="title"/>
          </p:nvPr>
        </p:nvSpPr>
        <p:spPr>
          <a:xfrm>
            <a:off x="313224" y="-27384"/>
            <a:ext cx="8795280" cy="512175"/>
          </a:xfrm>
        </p:spPr>
        <p:txBody>
          <a:bodyPr/>
          <a:lstStyle/>
          <a:p>
            <a:r>
              <a:rPr lang="en-US" dirty="0"/>
              <a:t>Return to Work Planning– Building 902 High Bay</a:t>
            </a:r>
          </a:p>
        </p:txBody>
      </p:sp>
      <p:sp>
        <p:nvSpPr>
          <p:cNvPr id="6" name="TextBox 5">
            <a:extLst>
              <a:ext uri="{FF2B5EF4-FFF2-40B4-BE49-F238E27FC236}">
                <a16:creationId xmlns:a16="http://schemas.microsoft.com/office/drawing/2014/main" id="{6D184B58-0268-464E-960E-A0223FB07E01}"/>
              </a:ext>
            </a:extLst>
          </p:cNvPr>
          <p:cNvSpPr txBox="1"/>
          <p:nvPr/>
        </p:nvSpPr>
        <p:spPr>
          <a:xfrm>
            <a:off x="827584" y="476672"/>
            <a:ext cx="7992888" cy="923330"/>
          </a:xfrm>
          <a:prstGeom prst="rect">
            <a:avLst/>
          </a:prstGeom>
          <a:noFill/>
        </p:spPr>
        <p:txBody>
          <a:bodyPr wrap="square" rtlCol="0">
            <a:spAutoFit/>
          </a:bodyPr>
          <a:lstStyle/>
          <a:p>
            <a:r>
              <a:rPr lang="en-US" b="1" dirty="0">
                <a:solidFill>
                  <a:srgbClr val="C00000"/>
                </a:solidFill>
              </a:rPr>
              <a:t>Tasks involving &gt;1 electrical/test technicians – These are to be done while maintaining 6 ft minimum distance between workers. 16 other tasks (not listed here) can be done with one technician. (S. Dimaiuta)</a:t>
            </a:r>
          </a:p>
        </p:txBody>
      </p:sp>
      <p:sp>
        <p:nvSpPr>
          <p:cNvPr id="8" name="TextBox 7">
            <a:extLst>
              <a:ext uri="{FF2B5EF4-FFF2-40B4-BE49-F238E27FC236}">
                <a16:creationId xmlns:a16="http://schemas.microsoft.com/office/drawing/2014/main" id="{1BC3FC4B-EA3D-454D-8455-5CE123FCBE43}"/>
              </a:ext>
            </a:extLst>
          </p:cNvPr>
          <p:cNvSpPr txBox="1"/>
          <p:nvPr/>
        </p:nvSpPr>
        <p:spPr>
          <a:xfrm>
            <a:off x="611560" y="1340768"/>
            <a:ext cx="8532440" cy="5293757"/>
          </a:xfrm>
          <a:prstGeom prst="rect">
            <a:avLst/>
          </a:prstGeom>
          <a:noFill/>
        </p:spPr>
        <p:txBody>
          <a:bodyPr wrap="square" rtlCol="0">
            <a:spAutoFit/>
          </a:bodyPr>
          <a:lstStyle/>
          <a:p>
            <a:pPr marL="342900" indent="-342900">
              <a:buAutoNum type="arabicPeriod"/>
            </a:pPr>
            <a:r>
              <a:rPr lang="en-US" sz="1600" b="1" dirty="0">
                <a:solidFill>
                  <a:srgbClr val="C00000"/>
                </a:solidFill>
              </a:rPr>
              <a:t>Any electrical testing - 2 techs</a:t>
            </a:r>
            <a:r>
              <a:rPr lang="en-US" sz="1600" dirty="0">
                <a:solidFill>
                  <a:srgbClr val="C00000"/>
                </a:solidFill>
              </a:rPr>
              <a:t> </a:t>
            </a:r>
            <a:r>
              <a:rPr lang="en-US" sz="1600" dirty="0"/>
              <a:t>- </a:t>
            </a:r>
            <a:r>
              <a:rPr lang="en-US" sz="1600" b="1" dirty="0"/>
              <a:t>One to probe the connectors on the magnet the other to enter the data on the laptop. </a:t>
            </a:r>
          </a:p>
          <a:p>
            <a:pPr marL="342900" indent="-342900">
              <a:buAutoNum type="arabicPeriod"/>
            </a:pPr>
            <a:r>
              <a:rPr lang="en-US" sz="1600" b="1" dirty="0">
                <a:solidFill>
                  <a:srgbClr val="C00000"/>
                </a:solidFill>
              </a:rPr>
              <a:t>Hookup/removal of flex links to gas-cooled leads, installation/removal of   connectors - 2 techs</a:t>
            </a:r>
            <a:r>
              <a:rPr lang="en-US" sz="1600" dirty="0">
                <a:solidFill>
                  <a:srgbClr val="C00000"/>
                </a:solidFill>
              </a:rPr>
              <a:t> </a:t>
            </a:r>
            <a:r>
              <a:rPr lang="en-US" sz="1600" dirty="0"/>
              <a:t>- </a:t>
            </a:r>
            <a:r>
              <a:rPr lang="en-US" sz="1600" b="1" dirty="0"/>
              <a:t>One to maneuver the portable engine hoist or overhead crane, one to guide/remove the flex links in/out of place and start/remove the bolts.</a:t>
            </a:r>
          </a:p>
          <a:p>
            <a:pPr marL="342900" indent="-342900">
              <a:buAutoNum type="arabicPeriod"/>
            </a:pPr>
            <a:r>
              <a:rPr lang="en-US" sz="1600" b="1" dirty="0">
                <a:solidFill>
                  <a:srgbClr val="C00000"/>
                </a:solidFill>
              </a:rPr>
              <a:t>Level Shift Testing - 2 techs</a:t>
            </a:r>
            <a:r>
              <a:rPr lang="en-US" sz="1600" dirty="0">
                <a:solidFill>
                  <a:srgbClr val="C00000"/>
                </a:solidFill>
              </a:rPr>
              <a:t> </a:t>
            </a:r>
            <a:r>
              <a:rPr lang="en-US" sz="1600" dirty="0"/>
              <a:t>- </a:t>
            </a:r>
            <a:r>
              <a:rPr lang="en-US" sz="1600" b="1" dirty="0"/>
              <a:t>One tech in the control room to run DAQ system, one tech at the dewar area to fire off the quench simulator. </a:t>
            </a:r>
          </a:p>
          <a:p>
            <a:pPr marL="342900" indent="-342900">
              <a:buAutoNum type="arabicPeriod"/>
            </a:pPr>
            <a:r>
              <a:rPr lang="en-US" sz="1600" b="1" dirty="0">
                <a:solidFill>
                  <a:srgbClr val="C00000"/>
                </a:solidFill>
              </a:rPr>
              <a:t>Installation/removal of rotating coil or tower platform for magnetic measurements - 2 techs</a:t>
            </a:r>
            <a:r>
              <a:rPr lang="en-US" sz="1600" dirty="0">
                <a:solidFill>
                  <a:srgbClr val="C00000"/>
                </a:solidFill>
              </a:rPr>
              <a:t> </a:t>
            </a:r>
            <a:r>
              <a:rPr lang="en-US" sz="1600" dirty="0"/>
              <a:t>- </a:t>
            </a:r>
            <a:r>
              <a:rPr lang="en-US" sz="1600" b="1" dirty="0"/>
              <a:t>One to operate the overhead crane, one to guide/remove the coil or platform.</a:t>
            </a:r>
          </a:p>
          <a:p>
            <a:pPr marL="342900" indent="-342900">
              <a:buAutoNum type="arabicPeriod"/>
            </a:pPr>
            <a:r>
              <a:rPr lang="en-US" sz="1600" b="1" dirty="0">
                <a:solidFill>
                  <a:srgbClr val="C00000"/>
                </a:solidFill>
              </a:rPr>
              <a:t>Installation/removal of tower - 3 techs</a:t>
            </a:r>
            <a:r>
              <a:rPr lang="en-US" sz="1600" dirty="0"/>
              <a:t> - </a:t>
            </a:r>
            <a:r>
              <a:rPr lang="en-US" sz="1600" b="1" dirty="0"/>
              <a:t>One to operate the overhead crane, two to guide/remove the tower on/from the platform.</a:t>
            </a:r>
          </a:p>
          <a:p>
            <a:pPr marL="342900" indent="-342900">
              <a:buAutoNum type="arabicPeriod"/>
            </a:pPr>
            <a:r>
              <a:rPr lang="en-US" sz="1600" b="1" dirty="0">
                <a:solidFill>
                  <a:srgbClr val="C00000"/>
                </a:solidFill>
              </a:rPr>
              <a:t>Installation/ removal of Quench Antenna </a:t>
            </a:r>
            <a:r>
              <a:rPr lang="en-US" sz="1600" b="1" dirty="0"/>
              <a:t>- 2 techs</a:t>
            </a:r>
            <a:r>
              <a:rPr lang="en-US" sz="1600" dirty="0"/>
              <a:t> – </a:t>
            </a:r>
            <a:r>
              <a:rPr lang="en-US" sz="1600" b="1" dirty="0"/>
              <a:t>One to operate overhead crane, one to guide/remove quench antenna.</a:t>
            </a:r>
            <a:r>
              <a:rPr lang="en-US" sz="1600" dirty="0"/>
              <a:t> </a:t>
            </a:r>
          </a:p>
          <a:p>
            <a:pPr marL="342900" indent="-342900">
              <a:buAutoNum type="arabicPeriod"/>
            </a:pPr>
            <a:r>
              <a:rPr lang="en-US" sz="1600" b="1" dirty="0">
                <a:solidFill>
                  <a:srgbClr val="C00000"/>
                </a:solidFill>
              </a:rPr>
              <a:t>Power Supply turn on/off procedure -</a:t>
            </a:r>
            <a:r>
              <a:rPr lang="en-US" sz="1600" dirty="0">
                <a:solidFill>
                  <a:srgbClr val="C00000"/>
                </a:solidFill>
              </a:rPr>
              <a:t> </a:t>
            </a:r>
            <a:r>
              <a:rPr lang="en-US" sz="1600" b="1" dirty="0">
                <a:solidFill>
                  <a:srgbClr val="C00000"/>
                </a:solidFill>
              </a:rPr>
              <a:t>2 techs</a:t>
            </a:r>
            <a:r>
              <a:rPr lang="en-US" sz="1600" dirty="0">
                <a:solidFill>
                  <a:srgbClr val="C00000"/>
                </a:solidFill>
              </a:rPr>
              <a:t> </a:t>
            </a:r>
            <a:r>
              <a:rPr lang="en-US" sz="1600" dirty="0"/>
              <a:t>- </a:t>
            </a:r>
            <a:r>
              <a:rPr lang="en-US" sz="1600" b="1" dirty="0"/>
              <a:t>One tech to throw the two AC disconnect switches in the 30KA PS room, one tech to keep watch while the switches are thrown.</a:t>
            </a:r>
            <a:r>
              <a:rPr lang="en-US" sz="1600" dirty="0"/>
              <a:t> </a:t>
            </a:r>
          </a:p>
          <a:p>
            <a:pPr marL="342900" indent="-342900">
              <a:buAutoNum type="arabicPeriod"/>
            </a:pPr>
            <a:r>
              <a:rPr lang="en-US" sz="1600" b="1" dirty="0">
                <a:solidFill>
                  <a:srgbClr val="C00000"/>
                </a:solidFill>
              </a:rPr>
              <a:t>Control room operations -</a:t>
            </a:r>
            <a:r>
              <a:rPr lang="en-US" sz="1600" dirty="0">
                <a:solidFill>
                  <a:srgbClr val="C00000"/>
                </a:solidFill>
              </a:rPr>
              <a:t> </a:t>
            </a:r>
            <a:r>
              <a:rPr lang="en-US" sz="1600" b="1" dirty="0">
                <a:solidFill>
                  <a:srgbClr val="C00000"/>
                </a:solidFill>
              </a:rPr>
              <a:t>2 techs</a:t>
            </a:r>
            <a:r>
              <a:rPr lang="en-US" sz="1600" b="1" dirty="0"/>
              <a:t> - One to monitor the status of the PS, one to monitor the DAQ/Quench Detector. </a:t>
            </a:r>
            <a:endParaRPr lang="en-US" sz="1600" dirty="0"/>
          </a:p>
          <a:p>
            <a:pPr marL="342900" indent="-342900">
              <a:buAutoNum type="arabicPeriod"/>
            </a:pPr>
            <a:endParaRPr lang="en-US" b="1" dirty="0"/>
          </a:p>
        </p:txBody>
      </p:sp>
    </p:spTree>
    <p:extLst>
      <p:ext uri="{BB962C8B-B14F-4D97-AF65-F5344CB8AC3E}">
        <p14:creationId xmlns:p14="http://schemas.microsoft.com/office/powerpoint/2010/main" val="1664386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175"/>
            <a:ext cx="7508875"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7823442" y="827112"/>
            <a:ext cx="1447800" cy="1323975"/>
          </a:xfrm>
          <a:prstGeom prst="rect">
            <a:avLst/>
          </a:prstGeom>
          <a:noFill/>
        </p:spPr>
        <p:txBody>
          <a:bodyPr>
            <a:spAutoFit/>
          </a:bodyPr>
          <a:lstStyle/>
          <a:p>
            <a:pPr>
              <a:defRPr/>
            </a:pPr>
            <a:r>
              <a:rPr lang="en-US" sz="1600" b="1" dirty="0">
                <a:solidFill>
                  <a:srgbClr val="FF0000"/>
                </a:solidFill>
                <a:latin typeface="+mn-lt"/>
              </a:rPr>
              <a:t>Building 902 Test Facility Floor Plan and Overview</a:t>
            </a:r>
          </a:p>
        </p:txBody>
      </p:sp>
      <p:sp>
        <p:nvSpPr>
          <p:cNvPr id="23" name="TextBox 22"/>
          <p:cNvSpPr txBox="1"/>
          <p:nvPr/>
        </p:nvSpPr>
        <p:spPr>
          <a:xfrm>
            <a:off x="8006944" y="2636912"/>
            <a:ext cx="1219200" cy="523220"/>
          </a:xfrm>
          <a:prstGeom prst="rect">
            <a:avLst/>
          </a:prstGeom>
          <a:noFill/>
        </p:spPr>
        <p:txBody>
          <a:bodyPr wrap="square">
            <a:spAutoFit/>
          </a:bodyPr>
          <a:lstStyle/>
          <a:p>
            <a:pPr>
              <a:defRPr/>
            </a:pPr>
            <a:r>
              <a:rPr lang="en-US" sz="1400" b="1" dirty="0">
                <a:solidFill>
                  <a:srgbClr val="C00000"/>
                </a:solidFill>
                <a:latin typeface="+mn-lt"/>
              </a:rPr>
              <a:t>Vertical Test Dewars 2-6</a:t>
            </a:r>
          </a:p>
        </p:txBody>
      </p:sp>
      <p:cxnSp>
        <p:nvCxnSpPr>
          <p:cNvPr id="24" name="Straight Arrow Connector 6"/>
          <p:cNvCxnSpPr>
            <a:cxnSpLocks noChangeShapeType="1"/>
          </p:cNvCxnSpPr>
          <p:nvPr/>
        </p:nvCxnSpPr>
        <p:spPr bwMode="auto">
          <a:xfrm flipH="1">
            <a:off x="7824892" y="2822456"/>
            <a:ext cx="285964" cy="0"/>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594" y="4023543"/>
            <a:ext cx="204470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6167562" y="1975346"/>
            <a:ext cx="990600" cy="230832"/>
          </a:xfrm>
          <a:prstGeom prst="rect">
            <a:avLst/>
          </a:prstGeom>
          <a:solidFill>
            <a:schemeClr val="bg1"/>
          </a:solidFill>
        </p:spPr>
        <p:txBody>
          <a:bodyPr wrap="square" lIns="0" rIns="0" anchor="ctr">
            <a:spAutoFit/>
          </a:bodyPr>
          <a:lstStyle/>
          <a:p>
            <a:pPr>
              <a:defRPr/>
            </a:pPr>
            <a:r>
              <a:rPr lang="en-US" sz="900" b="1" dirty="0">
                <a:latin typeface="+mn-lt"/>
              </a:rPr>
              <a:t>CONTROL ROOM</a:t>
            </a:r>
          </a:p>
        </p:txBody>
      </p:sp>
      <p:sp>
        <p:nvSpPr>
          <p:cNvPr id="29" name="TextBox 28"/>
          <p:cNvSpPr txBox="1"/>
          <p:nvPr/>
        </p:nvSpPr>
        <p:spPr>
          <a:xfrm>
            <a:off x="6243762" y="1800091"/>
            <a:ext cx="749092" cy="246221"/>
          </a:xfrm>
          <a:prstGeom prst="rect">
            <a:avLst/>
          </a:prstGeom>
          <a:solidFill>
            <a:schemeClr val="bg1"/>
          </a:solidFill>
        </p:spPr>
        <p:txBody>
          <a:bodyPr wrap="square" lIns="182880" rIns="182880" anchor="ctr" anchorCtr="1">
            <a:spAutoFit/>
          </a:bodyPr>
          <a:lstStyle/>
          <a:p>
            <a:pPr>
              <a:defRPr/>
            </a:pPr>
            <a:r>
              <a:rPr lang="en-US" sz="1000" b="1" dirty="0">
                <a:latin typeface="+mn-lt"/>
              </a:rPr>
              <a:t>MQXF</a:t>
            </a:r>
          </a:p>
        </p:txBody>
      </p:sp>
      <p:sp>
        <p:nvSpPr>
          <p:cNvPr id="30" name="TextBox 29"/>
          <p:cNvSpPr txBox="1"/>
          <p:nvPr/>
        </p:nvSpPr>
        <p:spPr>
          <a:xfrm>
            <a:off x="6180262" y="1050950"/>
            <a:ext cx="901700" cy="369332"/>
          </a:xfrm>
          <a:prstGeom prst="rect">
            <a:avLst/>
          </a:prstGeom>
          <a:solidFill>
            <a:schemeClr val="bg1"/>
          </a:solidFill>
        </p:spPr>
        <p:txBody>
          <a:bodyPr wrap="square">
            <a:spAutoFit/>
          </a:bodyPr>
          <a:lstStyle/>
          <a:p>
            <a:pPr>
              <a:defRPr/>
            </a:pPr>
            <a:r>
              <a:rPr lang="en-US" sz="900" b="1" dirty="0">
                <a:latin typeface="+mn-lt"/>
              </a:rPr>
              <a:t>30 kA Power Supply</a:t>
            </a:r>
          </a:p>
        </p:txBody>
      </p:sp>
      <p:sp>
        <p:nvSpPr>
          <p:cNvPr id="31" name="TextBox 30"/>
          <p:cNvSpPr txBox="1"/>
          <p:nvPr/>
        </p:nvSpPr>
        <p:spPr>
          <a:xfrm>
            <a:off x="5781774" y="2579712"/>
            <a:ext cx="806450" cy="76200"/>
          </a:xfrm>
          <a:prstGeom prst="rect">
            <a:avLst/>
          </a:prstGeom>
          <a:solidFill>
            <a:schemeClr val="bg1"/>
          </a:solidFill>
        </p:spPr>
        <p:txBody>
          <a:bodyPr lIns="0" tIns="0" rIns="0" bIns="0" anchor="b" anchorCtr="1">
            <a:spAutoFit/>
          </a:bodyPr>
          <a:lstStyle/>
          <a:p>
            <a:pPr>
              <a:defRPr/>
            </a:pPr>
            <a:r>
              <a:rPr lang="en-US" sz="500" b="1" dirty="0">
                <a:solidFill>
                  <a:srgbClr val="C00000"/>
                </a:solidFill>
                <a:latin typeface="+mn-lt"/>
              </a:rPr>
              <a:t>2.7 m Deep Test Dewars</a:t>
            </a:r>
          </a:p>
        </p:txBody>
      </p:sp>
      <p:sp>
        <p:nvSpPr>
          <p:cNvPr id="32" name="TextBox 31"/>
          <p:cNvSpPr txBox="1"/>
          <p:nvPr/>
        </p:nvSpPr>
        <p:spPr>
          <a:xfrm>
            <a:off x="6660232" y="2548190"/>
            <a:ext cx="1532456" cy="107722"/>
          </a:xfrm>
          <a:prstGeom prst="rect">
            <a:avLst/>
          </a:prstGeom>
          <a:solidFill>
            <a:schemeClr val="bg1"/>
          </a:solidFill>
        </p:spPr>
        <p:txBody>
          <a:bodyPr wrap="square" lIns="0" tIns="0" rIns="0" bIns="0" anchor="b" anchorCtr="1">
            <a:spAutoFit/>
          </a:bodyPr>
          <a:lstStyle/>
          <a:p>
            <a:pPr>
              <a:defRPr/>
            </a:pPr>
            <a:r>
              <a:rPr lang="en-US" sz="700" b="1" dirty="0">
                <a:solidFill>
                  <a:srgbClr val="C00000"/>
                </a:solidFill>
                <a:latin typeface="+mn-lt"/>
              </a:rPr>
              <a:t>6.1 m Magnet Deep Test Dewars</a:t>
            </a:r>
          </a:p>
        </p:txBody>
      </p:sp>
      <p:sp>
        <p:nvSpPr>
          <p:cNvPr id="33" name="TextBox 32"/>
          <p:cNvSpPr txBox="1"/>
          <p:nvPr/>
        </p:nvSpPr>
        <p:spPr>
          <a:xfrm>
            <a:off x="1929408" y="2060848"/>
            <a:ext cx="914400" cy="307777"/>
          </a:xfrm>
          <a:prstGeom prst="rect">
            <a:avLst/>
          </a:prstGeom>
          <a:noFill/>
        </p:spPr>
        <p:txBody>
          <a:bodyPr wrap="square" lIns="0" tIns="0" rIns="0" bIns="0" anchor="ctr" anchorCtr="0">
            <a:spAutoFit/>
          </a:bodyPr>
          <a:lstStyle/>
          <a:p>
            <a:pPr>
              <a:defRPr/>
            </a:pPr>
            <a:r>
              <a:rPr lang="en-US" sz="1000" b="1" dirty="0">
                <a:solidFill>
                  <a:srgbClr val="0000CC"/>
                </a:solidFill>
                <a:latin typeface="+mn-lt"/>
              </a:rPr>
              <a:t>CTI 4000 He Refrigerator</a:t>
            </a:r>
          </a:p>
        </p:txBody>
      </p:sp>
      <p:sp>
        <p:nvSpPr>
          <p:cNvPr id="20" name="TextBox 19"/>
          <p:cNvSpPr txBox="1"/>
          <p:nvPr/>
        </p:nvSpPr>
        <p:spPr>
          <a:xfrm>
            <a:off x="7812360" y="116632"/>
            <a:ext cx="1224136" cy="507831"/>
          </a:xfrm>
          <a:prstGeom prst="rect">
            <a:avLst/>
          </a:prstGeom>
          <a:noFill/>
          <a:ln>
            <a:solidFill>
              <a:srgbClr val="0000FF"/>
            </a:solidFill>
          </a:ln>
        </p:spPr>
        <p:txBody>
          <a:bodyPr wrap="square" rtlCol="0">
            <a:spAutoFit/>
          </a:bodyPr>
          <a:lstStyle/>
          <a:p>
            <a:r>
              <a:rPr lang="en-US" sz="900" b="1" dirty="0">
                <a:solidFill>
                  <a:srgbClr val="0000FF"/>
                </a:solidFill>
              </a:rPr>
              <a:t>Nash “high capacity” vacuum Pump (1.9 K) </a:t>
            </a:r>
          </a:p>
        </p:txBody>
      </p:sp>
      <p:cxnSp>
        <p:nvCxnSpPr>
          <p:cNvPr id="35" name="Straight Arrow Connector 34"/>
          <p:cNvCxnSpPr/>
          <p:nvPr/>
        </p:nvCxnSpPr>
        <p:spPr>
          <a:xfrm flipH="1">
            <a:off x="6876256" y="476752"/>
            <a:ext cx="852612" cy="719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a:extLst>
              <a:ext uri="{FF2B5EF4-FFF2-40B4-BE49-F238E27FC236}">
                <a16:creationId xmlns:a16="http://schemas.microsoft.com/office/drawing/2014/main" id="{2D1C8891-4FC1-4693-A4F9-449A718CAF95}"/>
              </a:ext>
            </a:extLst>
          </p:cNvPr>
          <p:cNvSpPr/>
          <p:nvPr/>
        </p:nvSpPr>
        <p:spPr>
          <a:xfrm>
            <a:off x="6371176" y="2172427"/>
            <a:ext cx="3696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1</a:t>
            </a:r>
          </a:p>
        </p:txBody>
      </p:sp>
      <p:sp>
        <p:nvSpPr>
          <p:cNvPr id="34" name="Oval 33">
            <a:extLst>
              <a:ext uri="{FF2B5EF4-FFF2-40B4-BE49-F238E27FC236}">
                <a16:creationId xmlns:a16="http://schemas.microsoft.com/office/drawing/2014/main" id="{419702C5-443C-4EC4-B3C2-9A0DB0E6E96C}"/>
              </a:ext>
            </a:extLst>
          </p:cNvPr>
          <p:cNvSpPr/>
          <p:nvPr/>
        </p:nvSpPr>
        <p:spPr>
          <a:xfrm>
            <a:off x="6844971" y="2168671"/>
            <a:ext cx="3696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2</a:t>
            </a:r>
          </a:p>
        </p:txBody>
      </p:sp>
      <p:sp>
        <p:nvSpPr>
          <p:cNvPr id="36" name="Oval 35">
            <a:extLst>
              <a:ext uri="{FF2B5EF4-FFF2-40B4-BE49-F238E27FC236}">
                <a16:creationId xmlns:a16="http://schemas.microsoft.com/office/drawing/2014/main" id="{038310E9-27E8-4A2A-9FB2-9C2171673D4F}"/>
              </a:ext>
            </a:extLst>
          </p:cNvPr>
          <p:cNvSpPr/>
          <p:nvPr/>
        </p:nvSpPr>
        <p:spPr>
          <a:xfrm>
            <a:off x="6076919" y="1592570"/>
            <a:ext cx="3696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3a</a:t>
            </a:r>
          </a:p>
        </p:txBody>
      </p:sp>
      <p:sp>
        <p:nvSpPr>
          <p:cNvPr id="37" name="Oval 36">
            <a:extLst>
              <a:ext uri="{FF2B5EF4-FFF2-40B4-BE49-F238E27FC236}">
                <a16:creationId xmlns:a16="http://schemas.microsoft.com/office/drawing/2014/main" id="{E96F1922-2CD9-466D-8210-44D470A8DF45}"/>
              </a:ext>
            </a:extLst>
          </p:cNvPr>
          <p:cNvSpPr/>
          <p:nvPr/>
        </p:nvSpPr>
        <p:spPr>
          <a:xfrm>
            <a:off x="6781975" y="2941971"/>
            <a:ext cx="3696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4</a:t>
            </a:r>
          </a:p>
        </p:txBody>
      </p:sp>
      <p:sp>
        <p:nvSpPr>
          <p:cNvPr id="38" name="Oval 37">
            <a:extLst>
              <a:ext uri="{FF2B5EF4-FFF2-40B4-BE49-F238E27FC236}">
                <a16:creationId xmlns:a16="http://schemas.microsoft.com/office/drawing/2014/main" id="{B536E17F-B326-44B2-9B12-0428D76B0D27}"/>
              </a:ext>
            </a:extLst>
          </p:cNvPr>
          <p:cNvSpPr/>
          <p:nvPr/>
        </p:nvSpPr>
        <p:spPr>
          <a:xfrm>
            <a:off x="6443839" y="2636912"/>
            <a:ext cx="387217"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5</a:t>
            </a:r>
          </a:p>
        </p:txBody>
      </p:sp>
      <p:sp>
        <p:nvSpPr>
          <p:cNvPr id="40" name="Oval 39">
            <a:extLst>
              <a:ext uri="{FF2B5EF4-FFF2-40B4-BE49-F238E27FC236}">
                <a16:creationId xmlns:a16="http://schemas.microsoft.com/office/drawing/2014/main" id="{BEE4C13F-1E84-4D62-9D58-DF8531A9EADE}"/>
              </a:ext>
            </a:extLst>
          </p:cNvPr>
          <p:cNvSpPr/>
          <p:nvPr/>
        </p:nvSpPr>
        <p:spPr>
          <a:xfrm>
            <a:off x="7400395" y="2636912"/>
            <a:ext cx="360000"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6</a:t>
            </a:r>
          </a:p>
        </p:txBody>
      </p:sp>
      <p:sp>
        <p:nvSpPr>
          <p:cNvPr id="41" name="Oval 40">
            <a:extLst>
              <a:ext uri="{FF2B5EF4-FFF2-40B4-BE49-F238E27FC236}">
                <a16:creationId xmlns:a16="http://schemas.microsoft.com/office/drawing/2014/main" id="{6C5F8099-2048-4E71-B3F1-882AC6D4F62D}"/>
              </a:ext>
            </a:extLst>
          </p:cNvPr>
          <p:cNvSpPr/>
          <p:nvPr/>
        </p:nvSpPr>
        <p:spPr>
          <a:xfrm>
            <a:off x="5987357" y="547676"/>
            <a:ext cx="384598"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7a</a:t>
            </a:r>
          </a:p>
        </p:txBody>
      </p:sp>
      <p:sp>
        <p:nvSpPr>
          <p:cNvPr id="42" name="Oval 41">
            <a:extLst>
              <a:ext uri="{FF2B5EF4-FFF2-40B4-BE49-F238E27FC236}">
                <a16:creationId xmlns:a16="http://schemas.microsoft.com/office/drawing/2014/main" id="{49C5F728-8036-46E7-BDBE-6AF80EB6465A}"/>
              </a:ext>
            </a:extLst>
          </p:cNvPr>
          <p:cNvSpPr/>
          <p:nvPr/>
        </p:nvSpPr>
        <p:spPr>
          <a:xfrm>
            <a:off x="6781975" y="1572562"/>
            <a:ext cx="360000"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8</a:t>
            </a:r>
          </a:p>
        </p:txBody>
      </p:sp>
      <p:sp>
        <p:nvSpPr>
          <p:cNvPr id="43" name="Oval 42">
            <a:extLst>
              <a:ext uri="{FF2B5EF4-FFF2-40B4-BE49-F238E27FC236}">
                <a16:creationId xmlns:a16="http://schemas.microsoft.com/office/drawing/2014/main" id="{9785F620-5B82-4462-9E39-BC87FA251AE6}"/>
              </a:ext>
            </a:extLst>
          </p:cNvPr>
          <p:cNvSpPr/>
          <p:nvPr/>
        </p:nvSpPr>
        <p:spPr>
          <a:xfrm>
            <a:off x="6992854" y="3767854"/>
            <a:ext cx="3696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1</a:t>
            </a:r>
          </a:p>
        </p:txBody>
      </p:sp>
      <p:sp>
        <p:nvSpPr>
          <p:cNvPr id="44" name="Oval 43">
            <a:extLst>
              <a:ext uri="{FF2B5EF4-FFF2-40B4-BE49-F238E27FC236}">
                <a16:creationId xmlns:a16="http://schemas.microsoft.com/office/drawing/2014/main" id="{9DB7CE12-29D9-4F16-9AC4-60D3BDAB91E2}"/>
              </a:ext>
            </a:extLst>
          </p:cNvPr>
          <p:cNvSpPr/>
          <p:nvPr/>
        </p:nvSpPr>
        <p:spPr>
          <a:xfrm>
            <a:off x="5893633" y="2368625"/>
            <a:ext cx="417321"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3b</a:t>
            </a:r>
          </a:p>
        </p:txBody>
      </p:sp>
      <p:sp>
        <p:nvSpPr>
          <p:cNvPr id="45" name="Oval 44">
            <a:extLst>
              <a:ext uri="{FF2B5EF4-FFF2-40B4-BE49-F238E27FC236}">
                <a16:creationId xmlns:a16="http://schemas.microsoft.com/office/drawing/2014/main" id="{942CFB57-02A3-4A1A-89DA-08C052676A08}"/>
              </a:ext>
            </a:extLst>
          </p:cNvPr>
          <p:cNvSpPr/>
          <p:nvPr/>
        </p:nvSpPr>
        <p:spPr>
          <a:xfrm>
            <a:off x="5934218" y="1119687"/>
            <a:ext cx="384598" cy="389510"/>
          </a:xfrm>
          <a:prstGeom prst="ellipse">
            <a:avLst/>
          </a:prstGeom>
          <a:solidFill>
            <a:schemeClr val="accent1">
              <a:lumMod val="60000"/>
              <a:lumOff val="4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7b</a:t>
            </a:r>
          </a:p>
        </p:txBody>
      </p:sp>
      <p:sp>
        <p:nvSpPr>
          <p:cNvPr id="39" name="Title 1">
            <a:extLst>
              <a:ext uri="{FF2B5EF4-FFF2-40B4-BE49-F238E27FC236}">
                <a16:creationId xmlns:a16="http://schemas.microsoft.com/office/drawing/2014/main" id="{12B63835-FE5D-4FBE-B87B-690C6EF7B434}"/>
              </a:ext>
            </a:extLst>
          </p:cNvPr>
          <p:cNvSpPr>
            <a:spLocks noGrp="1"/>
          </p:cNvSpPr>
          <p:nvPr>
            <p:ph type="title"/>
          </p:nvPr>
        </p:nvSpPr>
        <p:spPr>
          <a:xfrm>
            <a:off x="313224" y="-27384"/>
            <a:ext cx="8795280" cy="512175"/>
          </a:xfrm>
        </p:spPr>
        <p:txBody>
          <a:bodyPr/>
          <a:lstStyle/>
          <a:p>
            <a:r>
              <a:rPr lang="en-US" dirty="0"/>
              <a:t>Return to Work Planning– Building 902 High Bay</a:t>
            </a:r>
          </a:p>
        </p:txBody>
      </p:sp>
    </p:spTree>
    <p:extLst>
      <p:ext uri="{BB962C8B-B14F-4D97-AF65-F5344CB8AC3E}">
        <p14:creationId xmlns:p14="http://schemas.microsoft.com/office/powerpoint/2010/main" val="3885560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24" y="155774"/>
            <a:ext cx="8638273" cy="430655"/>
          </a:xfrm>
        </p:spPr>
        <p:txBody>
          <a:bodyPr>
            <a:normAutofit fontScale="90000"/>
          </a:bodyPr>
          <a:lstStyle/>
          <a:p>
            <a:r>
              <a:rPr lang="en-US" sz="3600" dirty="0"/>
              <a:t>Linde 1610 helium liquefier installation</a:t>
            </a:r>
          </a:p>
        </p:txBody>
      </p:sp>
      <p:sp>
        <p:nvSpPr>
          <p:cNvPr id="4" name="Slide Number Placeholder 3">
            <a:extLst>
              <a:ext uri="{FF2B5EF4-FFF2-40B4-BE49-F238E27FC236}">
                <a16:creationId xmlns:a16="http://schemas.microsoft.com/office/drawing/2014/main" id="{3196AD74-9C9C-4541-BF37-8AEF77DFE95D}"/>
              </a:ext>
            </a:extLst>
          </p:cNvPr>
          <p:cNvSpPr>
            <a:spLocks noGrp="1"/>
          </p:cNvSpPr>
          <p:nvPr>
            <p:ph type="sldNum" sz="quarter" idx="12"/>
          </p:nvPr>
        </p:nvSpPr>
        <p:spPr/>
        <p:txBody>
          <a:bodyPr/>
          <a:lstStyle/>
          <a:p>
            <a:fld id="{716D9922-87B3-6043-9531-5184EA303DC1}" type="slidenum">
              <a:rPr lang="en-US" smtClean="0"/>
              <a:t>22</a:t>
            </a:fld>
            <a:endParaRPr lang="en-US"/>
          </a:p>
        </p:txBody>
      </p:sp>
      <p:pic>
        <p:nvPicPr>
          <p:cNvPr id="7" name="Picture 6">
            <a:extLst>
              <a:ext uri="{FF2B5EF4-FFF2-40B4-BE49-F238E27FC236}">
                <a16:creationId xmlns:a16="http://schemas.microsoft.com/office/drawing/2014/main" id="{C52BA219-21FD-4FBF-A7A0-05D5414B5B20}"/>
              </a:ext>
            </a:extLst>
          </p:cNvPr>
          <p:cNvPicPr>
            <a:picLocks noChangeAspect="1"/>
          </p:cNvPicPr>
          <p:nvPr/>
        </p:nvPicPr>
        <p:blipFill>
          <a:blip r:embed="rId2"/>
          <a:stretch>
            <a:fillRect/>
          </a:stretch>
        </p:blipFill>
        <p:spPr>
          <a:xfrm>
            <a:off x="2636830" y="740317"/>
            <a:ext cx="1935170" cy="2192051"/>
          </a:xfrm>
          <a:prstGeom prst="rect">
            <a:avLst/>
          </a:prstGeom>
        </p:spPr>
      </p:pic>
      <p:pic>
        <p:nvPicPr>
          <p:cNvPr id="6" name="Picture 5">
            <a:extLst>
              <a:ext uri="{FF2B5EF4-FFF2-40B4-BE49-F238E27FC236}">
                <a16:creationId xmlns:a16="http://schemas.microsoft.com/office/drawing/2014/main" id="{A431FB7E-DC44-44D3-B5A4-2864E2A669FA}"/>
              </a:ext>
            </a:extLst>
          </p:cNvPr>
          <p:cNvPicPr>
            <a:picLocks noChangeAspect="1"/>
          </p:cNvPicPr>
          <p:nvPr/>
        </p:nvPicPr>
        <p:blipFill>
          <a:blip r:embed="rId3"/>
          <a:stretch>
            <a:fillRect/>
          </a:stretch>
        </p:blipFill>
        <p:spPr>
          <a:xfrm>
            <a:off x="461639" y="723012"/>
            <a:ext cx="1935169" cy="2209356"/>
          </a:xfrm>
          <a:prstGeom prst="rect">
            <a:avLst/>
          </a:prstGeom>
          <a:ln w="28575">
            <a:solidFill>
              <a:srgbClr val="FFFF00"/>
            </a:solidFill>
          </a:ln>
        </p:spPr>
      </p:pic>
      <p:sp>
        <p:nvSpPr>
          <p:cNvPr id="8" name="Content Placeholder 2">
            <a:extLst>
              <a:ext uri="{FF2B5EF4-FFF2-40B4-BE49-F238E27FC236}">
                <a16:creationId xmlns:a16="http://schemas.microsoft.com/office/drawing/2014/main" id="{0B4DBAE2-71FD-41BA-AC36-9C9DFD766E9B}"/>
              </a:ext>
            </a:extLst>
          </p:cNvPr>
          <p:cNvSpPr txBox="1">
            <a:spLocks/>
          </p:cNvSpPr>
          <p:nvPr/>
        </p:nvSpPr>
        <p:spPr>
          <a:xfrm>
            <a:off x="85089" y="2938770"/>
            <a:ext cx="6126933" cy="383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Linde 1610 installation with helium transfer line installed</a:t>
            </a:r>
          </a:p>
        </p:txBody>
      </p:sp>
      <p:sp>
        <p:nvSpPr>
          <p:cNvPr id="9" name="Content Placeholder 2">
            <a:extLst>
              <a:ext uri="{FF2B5EF4-FFF2-40B4-BE49-F238E27FC236}">
                <a16:creationId xmlns:a16="http://schemas.microsoft.com/office/drawing/2014/main" id="{AA3AB061-5F16-49C8-9512-DE33D483F153}"/>
              </a:ext>
            </a:extLst>
          </p:cNvPr>
          <p:cNvSpPr txBox="1">
            <a:spLocks/>
          </p:cNvSpPr>
          <p:nvPr/>
        </p:nvSpPr>
        <p:spPr>
          <a:xfrm>
            <a:off x="244438" y="3307735"/>
            <a:ext cx="3808520" cy="518427"/>
          </a:xfrm>
          <a:prstGeom prst="rect">
            <a:avLst/>
          </a:prstGeom>
          <a:solidFill>
            <a:schemeClr val="bg1"/>
          </a:solidFill>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u="sng" dirty="0"/>
              <a:t>Work remaining </a:t>
            </a:r>
            <a:r>
              <a:rPr lang="en-US" sz="1600" dirty="0"/>
              <a:t>– ONLY Nitrogen transfer line installation - </a:t>
            </a:r>
            <a:r>
              <a:rPr lang="en-US" sz="1600" i="1" dirty="0"/>
              <a:t>received</a:t>
            </a:r>
          </a:p>
        </p:txBody>
      </p:sp>
      <p:sp>
        <p:nvSpPr>
          <p:cNvPr id="10" name="Rectangle 9">
            <a:extLst>
              <a:ext uri="{FF2B5EF4-FFF2-40B4-BE49-F238E27FC236}">
                <a16:creationId xmlns:a16="http://schemas.microsoft.com/office/drawing/2014/main" id="{9B7AF9D8-CDDE-444D-982C-DFA8E8C28A8B}"/>
              </a:ext>
            </a:extLst>
          </p:cNvPr>
          <p:cNvSpPr/>
          <p:nvPr/>
        </p:nvSpPr>
        <p:spPr>
          <a:xfrm>
            <a:off x="244438" y="4100360"/>
            <a:ext cx="8773960" cy="1477328"/>
          </a:xfrm>
          <a:prstGeom prst="rect">
            <a:avLst/>
          </a:prstGeom>
          <a:solidFill>
            <a:schemeClr val="bg1"/>
          </a:solidFill>
          <a:ln>
            <a:solidFill>
              <a:schemeClr val="accent1"/>
            </a:solidFill>
          </a:ln>
        </p:spPr>
        <p:txBody>
          <a:bodyPr wrap="square">
            <a:spAutoFit/>
          </a:bodyPr>
          <a:lstStyle/>
          <a:p>
            <a:pPr lvl="0"/>
            <a:r>
              <a:rPr lang="en-US" dirty="0">
                <a:solidFill>
                  <a:prstClr val="black"/>
                </a:solidFill>
              </a:rPr>
              <a:t>Plan: </a:t>
            </a:r>
          </a:p>
          <a:p>
            <a:pPr marL="342900" lvl="0" indent="-342900">
              <a:buFont typeface="+mj-lt"/>
              <a:buAutoNum type="arabicPeriod"/>
            </a:pPr>
            <a:r>
              <a:rPr lang="en-US" dirty="0">
                <a:solidFill>
                  <a:prstClr val="black"/>
                </a:solidFill>
              </a:rPr>
              <a:t>Commission when Linde representative arrives 3/23/2020, prior to magnet 04 test</a:t>
            </a:r>
          </a:p>
          <a:p>
            <a:pPr marL="342900" lvl="0" indent="-342900">
              <a:buFont typeface="+mj-lt"/>
              <a:buAutoNum type="arabicPeriod"/>
            </a:pPr>
            <a:endParaRPr lang="en-US" dirty="0">
              <a:solidFill>
                <a:prstClr val="black"/>
              </a:solidFill>
            </a:endParaRPr>
          </a:p>
          <a:p>
            <a:pPr marL="342900" lvl="0" indent="-342900">
              <a:buFont typeface="+mj-lt"/>
              <a:buAutoNum type="arabicPeriod"/>
            </a:pPr>
            <a:r>
              <a:rPr lang="en-US" dirty="0">
                <a:solidFill>
                  <a:prstClr val="black"/>
                </a:solidFill>
              </a:rPr>
              <a:t>Back-up plan: Linde system is independent – Linde commissioning can continue in parallel with AUP magnet test if necessary</a:t>
            </a:r>
          </a:p>
        </p:txBody>
      </p:sp>
      <p:pic>
        <p:nvPicPr>
          <p:cNvPr id="13" name="Picture 12">
            <a:extLst>
              <a:ext uri="{FF2B5EF4-FFF2-40B4-BE49-F238E27FC236}">
                <a16:creationId xmlns:a16="http://schemas.microsoft.com/office/drawing/2014/main" id="{CF0BF0AB-B966-40FB-8CEB-5A6553F6ED06}"/>
              </a:ext>
            </a:extLst>
          </p:cNvPr>
          <p:cNvPicPr>
            <a:picLocks noChangeAspect="1"/>
          </p:cNvPicPr>
          <p:nvPr/>
        </p:nvPicPr>
        <p:blipFill>
          <a:blip r:embed="rId4"/>
          <a:stretch>
            <a:fillRect/>
          </a:stretch>
        </p:blipFill>
        <p:spPr>
          <a:xfrm>
            <a:off x="4769231" y="730205"/>
            <a:ext cx="4327677" cy="3245758"/>
          </a:xfrm>
          <a:prstGeom prst="rect">
            <a:avLst/>
          </a:prstGeom>
        </p:spPr>
      </p:pic>
      <p:sp>
        <p:nvSpPr>
          <p:cNvPr id="14" name="TextBox 13">
            <a:extLst>
              <a:ext uri="{FF2B5EF4-FFF2-40B4-BE49-F238E27FC236}">
                <a16:creationId xmlns:a16="http://schemas.microsoft.com/office/drawing/2014/main" id="{97E26A71-B3C3-4EC5-8A23-D10C320DAD0A}"/>
              </a:ext>
            </a:extLst>
          </p:cNvPr>
          <p:cNvSpPr txBox="1"/>
          <p:nvPr/>
        </p:nvSpPr>
        <p:spPr>
          <a:xfrm>
            <a:off x="4631418" y="755125"/>
            <a:ext cx="2804234" cy="369332"/>
          </a:xfrm>
          <a:prstGeom prst="rect">
            <a:avLst/>
          </a:prstGeom>
          <a:solidFill>
            <a:schemeClr val="bg1"/>
          </a:solidFill>
        </p:spPr>
        <p:txBody>
          <a:bodyPr wrap="square" rtlCol="0">
            <a:spAutoFit/>
          </a:bodyPr>
          <a:lstStyle/>
          <a:p>
            <a:r>
              <a:rPr lang="en-US" dirty="0"/>
              <a:t>MQXFA04 test schedule</a:t>
            </a:r>
          </a:p>
        </p:txBody>
      </p:sp>
      <p:sp>
        <p:nvSpPr>
          <p:cNvPr id="16" name="TextBox 15">
            <a:extLst>
              <a:ext uri="{FF2B5EF4-FFF2-40B4-BE49-F238E27FC236}">
                <a16:creationId xmlns:a16="http://schemas.microsoft.com/office/drawing/2014/main" id="{A3EF94A0-C0FA-450F-9129-976ACA5FAAB0}"/>
              </a:ext>
            </a:extLst>
          </p:cNvPr>
          <p:cNvSpPr txBox="1"/>
          <p:nvPr/>
        </p:nvSpPr>
        <p:spPr>
          <a:xfrm>
            <a:off x="7142689" y="1468719"/>
            <a:ext cx="1268721" cy="523220"/>
          </a:xfrm>
          <a:prstGeom prst="rect">
            <a:avLst/>
          </a:prstGeom>
          <a:solidFill>
            <a:schemeClr val="bg1"/>
          </a:solidFill>
        </p:spPr>
        <p:txBody>
          <a:bodyPr wrap="square" rtlCol="0">
            <a:spAutoFit/>
          </a:bodyPr>
          <a:lstStyle/>
          <a:p>
            <a:r>
              <a:rPr lang="en-US" sz="1400" dirty="0">
                <a:solidFill>
                  <a:srgbClr val="002060"/>
                </a:solidFill>
              </a:rPr>
              <a:t>Cryo turn-on 3/26/20</a:t>
            </a:r>
          </a:p>
        </p:txBody>
      </p:sp>
      <p:sp>
        <p:nvSpPr>
          <p:cNvPr id="15" name="Arrow: Right 14">
            <a:extLst>
              <a:ext uri="{FF2B5EF4-FFF2-40B4-BE49-F238E27FC236}">
                <a16:creationId xmlns:a16="http://schemas.microsoft.com/office/drawing/2014/main" id="{8D96CD1D-66D0-40B5-BB44-2FF8C9FC2F83}"/>
              </a:ext>
            </a:extLst>
          </p:cNvPr>
          <p:cNvSpPr/>
          <p:nvPr/>
        </p:nvSpPr>
        <p:spPr>
          <a:xfrm>
            <a:off x="8114190" y="1755535"/>
            <a:ext cx="221942" cy="162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A1AA72B-EA3B-432D-8578-0DB2D4D3E9BA}"/>
              </a:ext>
            </a:extLst>
          </p:cNvPr>
          <p:cNvSpPr txBox="1"/>
          <p:nvPr/>
        </p:nvSpPr>
        <p:spPr>
          <a:xfrm>
            <a:off x="7193827" y="755125"/>
            <a:ext cx="778321" cy="523220"/>
          </a:xfrm>
          <a:prstGeom prst="rect">
            <a:avLst/>
          </a:prstGeom>
          <a:solidFill>
            <a:schemeClr val="bg1"/>
          </a:solidFill>
        </p:spPr>
        <p:txBody>
          <a:bodyPr wrap="square" rtlCol="0">
            <a:spAutoFit/>
          </a:bodyPr>
          <a:lstStyle/>
          <a:p>
            <a:r>
              <a:rPr lang="en-US" sz="1400" dirty="0">
                <a:solidFill>
                  <a:srgbClr val="002060"/>
                </a:solidFill>
              </a:rPr>
              <a:t>Arrives 3/12/20</a:t>
            </a:r>
          </a:p>
        </p:txBody>
      </p:sp>
      <p:sp>
        <p:nvSpPr>
          <p:cNvPr id="18" name="Arrow: Right 17">
            <a:extLst>
              <a:ext uri="{FF2B5EF4-FFF2-40B4-BE49-F238E27FC236}">
                <a16:creationId xmlns:a16="http://schemas.microsoft.com/office/drawing/2014/main" id="{F5EA70DD-A83C-4D6B-BA87-0A170A28EB1C}"/>
              </a:ext>
            </a:extLst>
          </p:cNvPr>
          <p:cNvSpPr/>
          <p:nvPr/>
        </p:nvSpPr>
        <p:spPr>
          <a:xfrm>
            <a:off x="8044648" y="1019462"/>
            <a:ext cx="221942" cy="162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06E0CED-D76C-40C7-81C7-67D55DDB631A}"/>
              </a:ext>
            </a:extLst>
          </p:cNvPr>
          <p:cNvSpPr/>
          <p:nvPr/>
        </p:nvSpPr>
        <p:spPr>
          <a:xfrm>
            <a:off x="8473474" y="3160468"/>
            <a:ext cx="221942" cy="162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5631850-99BB-4DDE-A53E-BBF78C043772}"/>
              </a:ext>
            </a:extLst>
          </p:cNvPr>
          <p:cNvSpPr txBox="1"/>
          <p:nvPr/>
        </p:nvSpPr>
        <p:spPr>
          <a:xfrm>
            <a:off x="7519386" y="2979879"/>
            <a:ext cx="885181" cy="523220"/>
          </a:xfrm>
          <a:prstGeom prst="rect">
            <a:avLst/>
          </a:prstGeom>
          <a:solidFill>
            <a:schemeClr val="bg1"/>
          </a:solidFill>
        </p:spPr>
        <p:txBody>
          <a:bodyPr wrap="square" rtlCol="0">
            <a:spAutoFit/>
          </a:bodyPr>
          <a:lstStyle/>
          <a:p>
            <a:r>
              <a:rPr lang="en-US" sz="1400" dirty="0">
                <a:solidFill>
                  <a:srgbClr val="002060"/>
                </a:solidFill>
              </a:rPr>
              <a:t>Warmup 5/22/20 </a:t>
            </a:r>
          </a:p>
        </p:txBody>
      </p:sp>
    </p:spTree>
    <p:extLst>
      <p:ext uri="{BB962C8B-B14F-4D97-AF65-F5344CB8AC3E}">
        <p14:creationId xmlns:p14="http://schemas.microsoft.com/office/powerpoint/2010/main" val="1623050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155774"/>
            <a:ext cx="8328991" cy="873053"/>
          </a:xfrm>
        </p:spPr>
        <p:txBody>
          <a:bodyPr>
            <a:normAutofit/>
          </a:bodyPr>
          <a:lstStyle/>
          <a:p>
            <a:r>
              <a:rPr lang="en-US" dirty="0"/>
              <a:t>Magnet Testing Challenge:</a:t>
            </a:r>
            <a:br>
              <a:rPr lang="en-US" dirty="0"/>
            </a:br>
            <a:endParaRPr lang="en-US" dirty="0"/>
          </a:p>
        </p:txBody>
      </p:sp>
      <p:sp>
        <p:nvSpPr>
          <p:cNvPr id="3" name="Content Placeholder 2"/>
          <p:cNvSpPr>
            <a:spLocks noGrp="1"/>
          </p:cNvSpPr>
          <p:nvPr>
            <p:ph idx="1"/>
          </p:nvPr>
        </p:nvSpPr>
        <p:spPr>
          <a:xfrm>
            <a:off x="357809" y="855350"/>
            <a:ext cx="8635271" cy="4995034"/>
          </a:xfrm>
        </p:spPr>
        <p:txBody>
          <a:bodyPr>
            <a:normAutofit fontScale="92500" lnSpcReduction="10000"/>
          </a:bodyPr>
          <a:lstStyle/>
          <a:p>
            <a:pPr marL="0" indent="0">
              <a:lnSpc>
                <a:spcPct val="120000"/>
              </a:lnSpc>
              <a:buNone/>
            </a:pPr>
            <a:r>
              <a:rPr lang="en-US" dirty="0"/>
              <a:t>Linde 1610 is not operational in time for the March 2020 test of magnet MQXFA04:</a:t>
            </a:r>
          </a:p>
          <a:p>
            <a:pPr lvl="1">
              <a:lnSpc>
                <a:spcPct val="120000"/>
              </a:lnSpc>
            </a:pPr>
            <a:r>
              <a:rPr lang="en-US" dirty="0"/>
              <a:t>11 quenches per week with only CTI4000 instead of 15 quenches per week if we were using both CTI4000 and Linde 1610 </a:t>
            </a:r>
            <a:r>
              <a:rPr lang="en-US" dirty="0">
                <a:solidFill>
                  <a:prstClr val="black"/>
                </a:solidFill>
              </a:rPr>
              <a:t>(details in backup slides)</a:t>
            </a:r>
            <a:endParaRPr lang="en-US" dirty="0"/>
          </a:p>
          <a:p>
            <a:pPr lvl="1">
              <a:lnSpc>
                <a:spcPct val="120000"/>
              </a:lnSpc>
            </a:pPr>
            <a:r>
              <a:rPr lang="en-US" dirty="0"/>
              <a:t>INDEPENDENT OF CRYO, MQXFA04 will follow “reduced functional requirement” of achieving “nominal + 200A”  current (16.67kA) instead of “ultimate” current (17.89kA) – THIS IS TO ENSURE MAGNET AVAILABILITY FOR 1</a:t>
            </a:r>
            <a:r>
              <a:rPr lang="en-US" baseline="30000" dirty="0"/>
              <a:t>ST</a:t>
            </a:r>
            <a:r>
              <a:rPr lang="en-US" dirty="0"/>
              <a:t> CRYOSTATTED HORIZONTAL TEST – estimate based on prior magnet test is 10 training quenches</a:t>
            </a:r>
          </a:p>
          <a:p>
            <a:pPr lvl="1">
              <a:lnSpc>
                <a:spcPct val="120000"/>
              </a:lnSpc>
            </a:pPr>
            <a:r>
              <a:rPr lang="en-US" dirty="0"/>
              <a:t>MQXFA04 testing schedule potential impact of </a:t>
            </a:r>
            <a:r>
              <a:rPr lang="en-US" b="1" dirty="0"/>
              <a:t>1 day</a:t>
            </a:r>
          </a:p>
          <a:p>
            <a:pPr lvl="1"/>
            <a:endParaRPr lang="en-US" dirty="0"/>
          </a:p>
        </p:txBody>
      </p:sp>
      <p:sp>
        <p:nvSpPr>
          <p:cNvPr id="4" name="Slide Number Placeholder 3">
            <a:extLst>
              <a:ext uri="{FF2B5EF4-FFF2-40B4-BE49-F238E27FC236}">
                <a16:creationId xmlns:a16="http://schemas.microsoft.com/office/drawing/2014/main" id="{E78392B7-7919-4474-A779-AA6933B24B43}"/>
              </a:ext>
            </a:extLst>
          </p:cNvPr>
          <p:cNvSpPr>
            <a:spLocks noGrp="1"/>
          </p:cNvSpPr>
          <p:nvPr>
            <p:ph type="sldNum" sz="quarter" idx="12"/>
          </p:nvPr>
        </p:nvSpPr>
        <p:spPr/>
        <p:txBody>
          <a:bodyPr/>
          <a:lstStyle/>
          <a:p>
            <a:fld id="{716D9922-87B3-6043-9531-5184EA303DC1}" type="slidenum">
              <a:rPr lang="en-US" smtClean="0"/>
              <a:t>23</a:t>
            </a:fld>
            <a:endParaRPr lang="en-US"/>
          </a:p>
        </p:txBody>
      </p:sp>
    </p:spTree>
    <p:extLst>
      <p:ext uri="{BB962C8B-B14F-4D97-AF65-F5344CB8AC3E}">
        <p14:creationId xmlns:p14="http://schemas.microsoft.com/office/powerpoint/2010/main" val="863560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MQXFAP1b UPDATE</a:t>
            </a:r>
          </a:p>
        </p:txBody>
      </p:sp>
      <p:sp>
        <p:nvSpPr>
          <p:cNvPr id="3" name="Content Placeholder 2"/>
          <p:cNvSpPr>
            <a:spLocks noGrp="1"/>
          </p:cNvSpPr>
          <p:nvPr>
            <p:ph idx="1"/>
          </p:nvPr>
        </p:nvSpPr>
        <p:spPr>
          <a:xfrm>
            <a:off x="110447" y="1988840"/>
            <a:ext cx="9036496" cy="2232248"/>
          </a:xfrm>
        </p:spPr>
        <p:txBody>
          <a:bodyPr>
            <a:normAutofit/>
          </a:bodyPr>
          <a:lstStyle/>
          <a:p>
            <a:r>
              <a:rPr lang="en-US" dirty="0"/>
              <a:t>MQXFAP1b disassembly completed.</a:t>
            </a:r>
          </a:p>
          <a:p>
            <a:r>
              <a:rPr lang="en-US" dirty="0"/>
              <a:t>Coils P03 andP04 are crated and will be shipped this week.</a:t>
            </a:r>
          </a:p>
          <a:p>
            <a:pPr>
              <a:spcBef>
                <a:spcPts val="0"/>
              </a:spcBef>
            </a:pPr>
            <a:r>
              <a:rPr lang="en-US" dirty="0"/>
              <a:t>Structure is crated and will also be shipped this week.</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endParaRPr lang="en-US" dirty="0"/>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768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MQXFA03 UPDATE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F0048E52-028C-4DC1-AF42-F949134E9E8A}"/>
              </a:ext>
            </a:extLst>
          </p:cNvPr>
          <p:cNvPicPr>
            <a:picLocks noChangeAspect="1"/>
          </p:cNvPicPr>
          <p:nvPr/>
        </p:nvPicPr>
        <p:blipFill>
          <a:blip r:embed="rId3"/>
          <a:stretch>
            <a:fillRect/>
          </a:stretch>
        </p:blipFill>
        <p:spPr>
          <a:xfrm>
            <a:off x="260542" y="764704"/>
            <a:ext cx="8772128" cy="4831757"/>
          </a:xfrm>
          <a:prstGeom prst="rect">
            <a:avLst/>
          </a:prstGeom>
        </p:spPr>
      </p:pic>
    </p:spTree>
    <p:extLst>
      <p:ext uri="{BB962C8B-B14F-4D97-AF65-F5344CB8AC3E}">
        <p14:creationId xmlns:p14="http://schemas.microsoft.com/office/powerpoint/2010/main" val="1617694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MQXFA03 UPDATE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7381F376-B0E1-47DA-98F1-0D94FDB68E8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80160" y="1459230"/>
            <a:ext cx="6583680" cy="3939540"/>
          </a:xfrm>
          <a:prstGeom prst="rect">
            <a:avLst/>
          </a:prstGeom>
          <a:noFill/>
        </p:spPr>
      </p:pic>
    </p:spTree>
    <p:extLst>
      <p:ext uri="{BB962C8B-B14F-4D97-AF65-F5344CB8AC3E}">
        <p14:creationId xmlns:p14="http://schemas.microsoft.com/office/powerpoint/2010/main" val="901352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CRYOGENICS FACILITY UPDATE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9B0AB7A9-CC15-42C1-ABC4-29DD984A6DF9}"/>
              </a:ext>
            </a:extLst>
          </p:cNvPr>
          <p:cNvPicPr>
            <a:picLocks noChangeAspect="1"/>
          </p:cNvPicPr>
          <p:nvPr/>
        </p:nvPicPr>
        <p:blipFill>
          <a:blip r:embed="rId3"/>
          <a:stretch>
            <a:fillRect/>
          </a:stretch>
        </p:blipFill>
        <p:spPr>
          <a:xfrm>
            <a:off x="1088064" y="1449056"/>
            <a:ext cx="6967871" cy="2484000"/>
          </a:xfrm>
          <a:prstGeom prst="rect">
            <a:avLst/>
          </a:prstGeom>
        </p:spPr>
      </p:pic>
      <p:sp>
        <p:nvSpPr>
          <p:cNvPr id="9" name="TextBox 8">
            <a:extLst>
              <a:ext uri="{FF2B5EF4-FFF2-40B4-BE49-F238E27FC236}">
                <a16:creationId xmlns:a16="http://schemas.microsoft.com/office/drawing/2014/main" id="{673B86B4-6ECA-4D62-896B-0A72C9D3F144}"/>
              </a:ext>
            </a:extLst>
          </p:cNvPr>
          <p:cNvSpPr txBox="1"/>
          <p:nvPr/>
        </p:nvSpPr>
        <p:spPr>
          <a:xfrm>
            <a:off x="1088064" y="3923764"/>
            <a:ext cx="7372368" cy="369332"/>
          </a:xfrm>
          <a:prstGeom prst="rect">
            <a:avLst/>
          </a:prstGeom>
          <a:noFill/>
        </p:spPr>
        <p:txBody>
          <a:bodyPr wrap="square" rtlCol="0">
            <a:spAutoFit/>
          </a:bodyPr>
          <a:lstStyle/>
          <a:p>
            <a:r>
              <a:rPr lang="en-US" dirty="0"/>
              <a:t>LHe is now being generated at nominal rate. </a:t>
            </a:r>
          </a:p>
        </p:txBody>
      </p:sp>
      <p:sp>
        <p:nvSpPr>
          <p:cNvPr id="3" name="TextBox 2">
            <a:extLst>
              <a:ext uri="{FF2B5EF4-FFF2-40B4-BE49-F238E27FC236}">
                <a16:creationId xmlns:a16="http://schemas.microsoft.com/office/drawing/2014/main" id="{1ED40CD0-20F9-49C0-B193-FA642C4C9A5E}"/>
              </a:ext>
            </a:extLst>
          </p:cNvPr>
          <p:cNvSpPr txBox="1"/>
          <p:nvPr/>
        </p:nvSpPr>
        <p:spPr>
          <a:xfrm>
            <a:off x="1088064" y="980728"/>
            <a:ext cx="4348032" cy="369332"/>
          </a:xfrm>
          <a:prstGeom prst="rect">
            <a:avLst/>
          </a:prstGeom>
          <a:noFill/>
        </p:spPr>
        <p:txBody>
          <a:bodyPr wrap="square" rtlCol="0">
            <a:spAutoFit/>
          </a:bodyPr>
          <a:lstStyle/>
          <a:p>
            <a:r>
              <a:rPr lang="en-US" dirty="0"/>
              <a:t>From Cryogenics Control Room Log</a:t>
            </a:r>
          </a:p>
        </p:txBody>
      </p:sp>
    </p:spTree>
    <p:extLst>
      <p:ext uri="{BB962C8B-B14F-4D97-AF65-F5344CB8AC3E}">
        <p14:creationId xmlns:p14="http://schemas.microsoft.com/office/powerpoint/2010/main" val="230219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OTHER UPDATES</a:t>
            </a:r>
          </a:p>
        </p:txBody>
      </p:sp>
      <p:sp>
        <p:nvSpPr>
          <p:cNvPr id="3" name="Content Placeholder 2"/>
          <p:cNvSpPr>
            <a:spLocks noGrp="1"/>
          </p:cNvSpPr>
          <p:nvPr>
            <p:ph idx="1"/>
          </p:nvPr>
        </p:nvSpPr>
        <p:spPr>
          <a:xfrm>
            <a:off x="97200" y="1484784"/>
            <a:ext cx="9011304" cy="2578597"/>
          </a:xfrm>
        </p:spPr>
        <p:txBody>
          <a:bodyPr>
            <a:normAutofit/>
          </a:bodyPr>
          <a:lstStyle/>
          <a:p>
            <a:pPr marL="347472"/>
            <a:r>
              <a:rPr lang="en-US" dirty="0"/>
              <a:t>Quench antenna ready for operation.</a:t>
            </a:r>
          </a:p>
          <a:p>
            <a:pPr marL="347472"/>
            <a:r>
              <a:rPr lang="en-US" dirty="0"/>
              <a:t>Second top plate and test fixture status:</a:t>
            </a:r>
          </a:p>
          <a:p>
            <a:pPr marL="804672" lvl="1" indent="-342900">
              <a:buFont typeface="Arial" panose="020B0604020202020204" pitchFamily="34" charset="0"/>
              <a:buChar char="•"/>
            </a:pPr>
            <a:r>
              <a:rPr lang="en-US" dirty="0"/>
              <a:t>All parts are in house.</a:t>
            </a:r>
          </a:p>
          <a:p>
            <a:pPr marL="804672" lvl="1" indent="-342900">
              <a:buFont typeface="Arial" panose="020B0604020202020204" pitchFamily="34" charset="0"/>
              <a:buChar char="•"/>
            </a:pPr>
            <a:r>
              <a:rPr lang="en-US" dirty="0"/>
              <a:t>Additional instrumentation wires still need to be obtained.</a:t>
            </a:r>
          </a:p>
          <a:p>
            <a:pPr marL="804672" lvl="1" indent="-342900">
              <a:buFont typeface="Arial" panose="020B0604020202020204" pitchFamily="34" charset="0"/>
              <a:buChar char="•"/>
            </a:pPr>
            <a:r>
              <a:rPr lang="en-US" dirty="0"/>
              <a:t>Main leads insulation done. Hipots are to be done soon.</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491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5716733F-4929-4327-A358-535BE68DFDCD}"/>
              </a:ext>
            </a:extLst>
          </p:cNvPr>
          <p:cNvPicPr>
            <a:picLocks noChangeAspect="1"/>
          </p:cNvPicPr>
          <p:nvPr/>
        </p:nvPicPr>
        <p:blipFill>
          <a:blip r:embed="rId3"/>
          <a:stretch>
            <a:fillRect/>
          </a:stretch>
        </p:blipFill>
        <p:spPr>
          <a:xfrm>
            <a:off x="0" y="3155269"/>
            <a:ext cx="9144000" cy="547462"/>
          </a:xfrm>
          <a:prstGeom prst="rect">
            <a:avLst/>
          </a:prstGeom>
        </p:spPr>
      </p:pic>
      <p:sp>
        <p:nvSpPr>
          <p:cNvPr id="11" name="Title 1">
            <a:extLst>
              <a:ext uri="{FF2B5EF4-FFF2-40B4-BE49-F238E27FC236}">
                <a16:creationId xmlns:a16="http://schemas.microsoft.com/office/drawing/2014/main" id="{3D0CF8BE-6BBF-4073-A60E-FC25E04541A5}"/>
              </a:ext>
            </a:extLst>
          </p:cNvPr>
          <p:cNvSpPr>
            <a:spLocks noGrp="1"/>
          </p:cNvSpPr>
          <p:nvPr>
            <p:ph type="title"/>
          </p:nvPr>
        </p:nvSpPr>
        <p:spPr>
          <a:xfrm>
            <a:off x="612000" y="141650"/>
            <a:ext cx="7920000" cy="720000"/>
          </a:xfrm>
        </p:spPr>
        <p:txBody>
          <a:bodyPr/>
          <a:lstStyle/>
          <a:p>
            <a:r>
              <a:rPr lang="en-US" sz="3200" dirty="0"/>
              <a:t>MQXFA03 UPDATE</a:t>
            </a:r>
          </a:p>
        </p:txBody>
      </p:sp>
      <p:sp>
        <p:nvSpPr>
          <p:cNvPr id="12" name="Content Placeholder 2">
            <a:extLst>
              <a:ext uri="{FF2B5EF4-FFF2-40B4-BE49-F238E27FC236}">
                <a16:creationId xmlns:a16="http://schemas.microsoft.com/office/drawing/2014/main" id="{AF44B7A2-C516-4E46-A44E-3F919D800197}"/>
              </a:ext>
            </a:extLst>
          </p:cNvPr>
          <p:cNvSpPr>
            <a:spLocks noGrp="1"/>
          </p:cNvSpPr>
          <p:nvPr>
            <p:ph idx="1"/>
          </p:nvPr>
        </p:nvSpPr>
        <p:spPr>
          <a:xfrm>
            <a:off x="110457" y="1268760"/>
            <a:ext cx="9011304" cy="1809739"/>
          </a:xfrm>
        </p:spPr>
        <p:txBody>
          <a:bodyPr>
            <a:normAutofit/>
          </a:bodyPr>
          <a:lstStyle/>
          <a:p>
            <a:r>
              <a:rPr lang="en-US" sz="2400" dirty="0"/>
              <a:t>Magnet was up-righted and hung to test fixture on Fri 18-Oct.</a:t>
            </a:r>
          </a:p>
          <a:p>
            <a:r>
              <a:rPr lang="en-US" sz="2400" dirty="0"/>
              <a:t>Main leads soldered to test fixture.</a:t>
            </a:r>
          </a:p>
          <a:p>
            <a:pPr marL="148590">
              <a:buFont typeface="Wingdings" panose="05000000000000000000" pitchFamily="2" charset="2"/>
              <a:buChar char="§"/>
            </a:pPr>
            <a:r>
              <a:rPr lang="en-US" sz="2400" dirty="0"/>
              <a:t>Main leads soldered to test fixture.</a:t>
            </a:r>
          </a:p>
          <a:p>
            <a:pPr marL="148590">
              <a:buFont typeface="Wingdings" panose="05000000000000000000" pitchFamily="2" charset="2"/>
              <a:buChar char="§"/>
            </a:pPr>
            <a:r>
              <a:rPr lang="en-US" sz="2400" b="1" dirty="0"/>
              <a:t>Hipot of mains to ground with everything connected.</a:t>
            </a:r>
            <a:endParaRPr lang="en-US" b="1" dirty="0"/>
          </a:p>
          <a:p>
            <a:pPr marL="0" indent="0">
              <a:spcBef>
                <a:spcPts val="0"/>
              </a:spcBef>
              <a:buNone/>
            </a:pPr>
            <a:endParaRPr lang="en-US" dirty="0"/>
          </a:p>
          <a:p>
            <a:pPr marL="0" indent="0">
              <a:spcBef>
                <a:spcPts val="0"/>
              </a:spcBef>
              <a:buNone/>
            </a:pPr>
            <a:endParaRPr lang="en-US" dirty="0"/>
          </a:p>
          <a:p>
            <a:endParaRPr lang="en-US" dirty="0"/>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a:p>
            <a:pPr marL="0" indent="0">
              <a:buNone/>
            </a:pPr>
            <a:endParaRPr lang="en-US" dirty="0"/>
          </a:p>
          <a:p>
            <a:pPr marL="0" indent="0">
              <a:buNone/>
            </a:pPr>
            <a:endParaRPr lang="en-US" dirty="0"/>
          </a:p>
        </p:txBody>
      </p:sp>
      <p:sp>
        <p:nvSpPr>
          <p:cNvPr id="13" name="Content Placeholder 2">
            <a:extLst>
              <a:ext uri="{FF2B5EF4-FFF2-40B4-BE49-F238E27FC236}">
                <a16:creationId xmlns:a16="http://schemas.microsoft.com/office/drawing/2014/main" id="{EEE5A6D2-3292-4EEE-AE29-0C07EEDF6FEE}"/>
              </a:ext>
            </a:extLst>
          </p:cNvPr>
          <p:cNvSpPr txBox="1">
            <a:spLocks/>
          </p:cNvSpPr>
          <p:nvPr/>
        </p:nvSpPr>
        <p:spPr>
          <a:xfrm>
            <a:off x="140976" y="3861048"/>
            <a:ext cx="9011304" cy="1809739"/>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Connector trees were bagged with N</a:t>
            </a:r>
            <a:r>
              <a:rPr lang="en-US" sz="2400" baseline="-25000" dirty="0"/>
              <a:t>2</a:t>
            </a:r>
            <a:r>
              <a:rPr lang="en-US" sz="2400" dirty="0"/>
              <a:t> gas flow inside and outside.</a:t>
            </a:r>
          </a:p>
          <a:p>
            <a:r>
              <a:rPr lang="en-US" sz="2400" dirty="0"/>
              <a:t>Hipot failed at 3590V (breakdown).</a:t>
            </a:r>
          </a:p>
          <a:p>
            <a:r>
              <a:rPr lang="en-US" sz="2400" dirty="0"/>
              <a:t>With Hypertronics connectors unplugged, mains hipot to 3680V was successful.</a:t>
            </a:r>
          </a:p>
          <a:p>
            <a:pPr marL="0" indent="0">
              <a:buNone/>
            </a:pPr>
            <a:endParaRPr lang="en-US" sz="2400" dirty="0"/>
          </a:p>
          <a:p>
            <a:pPr marL="0" indent="0">
              <a:spcBef>
                <a:spcPts val="0"/>
              </a:spcBef>
              <a:buFont typeface="Wingdings" charset="2"/>
              <a:buNone/>
            </a:pPr>
            <a:endParaRPr lang="en-US" dirty="0"/>
          </a:p>
          <a:p>
            <a:pPr marL="0" indent="0">
              <a:spcBef>
                <a:spcPts val="0"/>
              </a:spcBef>
              <a:buFont typeface="Wingdings" charset="2"/>
              <a:buNone/>
            </a:pPr>
            <a:endParaRPr lang="en-US" dirty="0"/>
          </a:p>
          <a:p>
            <a:endParaRPr lang="en-US" dirty="0"/>
          </a:p>
          <a:p>
            <a:pPr marL="0" indent="0">
              <a:buFont typeface="Wingdings" charset="2"/>
              <a:buNone/>
            </a:pPr>
            <a:endParaRPr lang="en-US" dirty="0">
              <a:latin typeface="Arial" panose="020B0604020202020204" pitchFamily="34" charset="0"/>
              <a:cs typeface="Arial" panose="020B0604020202020204" pitchFamily="34" charset="0"/>
            </a:endParaRPr>
          </a:p>
          <a:p>
            <a:pPr marL="0" indent="0">
              <a:buFont typeface="Wingdings" charset="2"/>
              <a:buNone/>
            </a:pPr>
            <a:endParaRPr lang="en-US" dirty="0"/>
          </a:p>
          <a:p>
            <a:endParaRPr lang="en-US" dirty="0"/>
          </a:p>
          <a:p>
            <a:pPr marL="0" indent="0">
              <a:buFont typeface="Wingdings" charset="2"/>
              <a:buNone/>
            </a:pPr>
            <a:endParaRPr lang="en-US" dirty="0"/>
          </a:p>
          <a:p>
            <a:pPr marL="0" indent="0">
              <a:buFont typeface="Wingdings" charset="2"/>
              <a:buNone/>
            </a:pPr>
            <a:endParaRPr lang="en-US" dirty="0"/>
          </a:p>
        </p:txBody>
      </p:sp>
    </p:spTree>
    <p:extLst>
      <p:ext uri="{BB962C8B-B14F-4D97-AF65-F5344CB8AC3E}">
        <p14:creationId xmlns:p14="http://schemas.microsoft.com/office/powerpoint/2010/main" val="271877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27384"/>
            <a:ext cx="7920000" cy="720000"/>
          </a:xfrm>
        </p:spPr>
        <p:txBody>
          <a:bodyPr/>
          <a:lstStyle/>
          <a:p>
            <a:r>
              <a:rPr lang="en-US" sz="3200" dirty="0"/>
              <a:t>CRYOGENICS UPDATES</a:t>
            </a:r>
          </a:p>
        </p:txBody>
      </p:sp>
      <p:sp>
        <p:nvSpPr>
          <p:cNvPr id="3" name="Content Placeholder 2"/>
          <p:cNvSpPr>
            <a:spLocks noGrp="1"/>
          </p:cNvSpPr>
          <p:nvPr>
            <p:ph idx="1"/>
          </p:nvPr>
        </p:nvSpPr>
        <p:spPr>
          <a:xfrm>
            <a:off x="-180528" y="764704"/>
            <a:ext cx="9046800" cy="4968552"/>
          </a:xfrm>
        </p:spPr>
        <p:txBody>
          <a:bodyPr>
            <a:normAutofit fontScale="25000" lnSpcReduction="20000"/>
          </a:bodyPr>
          <a:lstStyle/>
          <a:p>
            <a:pPr lvl="1"/>
            <a:r>
              <a:rPr lang="en-US" sz="11200" dirty="0">
                <a:solidFill>
                  <a:schemeClr val="tx1"/>
                </a:solidFill>
                <a:latin typeface="+mj-lt"/>
              </a:rPr>
              <a:t>Linde1610: </a:t>
            </a:r>
          </a:p>
          <a:p>
            <a:pPr lvl="2"/>
            <a:r>
              <a:rPr lang="en-US" sz="11200" dirty="0">
                <a:solidFill>
                  <a:srgbClr val="C00000"/>
                </a:solidFill>
                <a:latin typeface="+mj-lt"/>
              </a:rPr>
              <a:t>Remote commissioning with Linde using HoloLens 2 system DONE. </a:t>
            </a:r>
          </a:p>
          <a:p>
            <a:pPr lvl="2"/>
            <a:r>
              <a:rPr lang="en-US" sz="11200" dirty="0">
                <a:solidFill>
                  <a:schemeClr val="tx1"/>
                </a:solidFill>
                <a:latin typeface="+mj-lt"/>
              </a:rPr>
              <a:t>No damage or leaks were detected.</a:t>
            </a:r>
          </a:p>
          <a:p>
            <a:pPr lvl="2"/>
            <a:r>
              <a:rPr lang="en-US" sz="11200" dirty="0">
                <a:solidFill>
                  <a:schemeClr val="tx1"/>
                </a:solidFill>
                <a:latin typeface="+mj-lt"/>
              </a:rPr>
              <a:t>Liquefier temperature is nominal with 5K input into JT valve.</a:t>
            </a:r>
          </a:p>
          <a:p>
            <a:pPr lvl="2"/>
            <a:r>
              <a:rPr lang="en-US" sz="11200" dirty="0">
                <a:solidFill>
                  <a:schemeClr val="tx1"/>
                </a:solidFill>
                <a:latin typeface="+mj-lt"/>
                <a:cs typeface="Arial" panose="020B0604020202020204" pitchFamily="34" charset="0"/>
              </a:rPr>
              <a:t>He gas has been scrubbed using external LN</a:t>
            </a:r>
            <a:r>
              <a:rPr lang="en-US" sz="11200" baseline="-25000" dirty="0">
                <a:solidFill>
                  <a:schemeClr val="tx1"/>
                </a:solidFill>
                <a:latin typeface="+mj-lt"/>
                <a:cs typeface="Arial" panose="020B0604020202020204" pitchFamily="34" charset="0"/>
              </a:rPr>
              <a:t>2</a:t>
            </a:r>
            <a:r>
              <a:rPr lang="en-US" sz="11200" dirty="0">
                <a:solidFill>
                  <a:schemeClr val="tx1"/>
                </a:solidFill>
                <a:latin typeface="+mj-lt"/>
                <a:cs typeface="Arial" panose="020B0604020202020204" pitchFamily="34" charset="0"/>
              </a:rPr>
              <a:t> purifier. Alternate scheme.</a:t>
            </a:r>
          </a:p>
          <a:p>
            <a:pPr lvl="2"/>
            <a:r>
              <a:rPr lang="en-US" sz="11200" dirty="0">
                <a:solidFill>
                  <a:srgbClr val="C00000"/>
                </a:solidFill>
              </a:rPr>
              <a:t>Making liquid into 3785 L Storage Dewar with liquefying rate of 74 L / hr (nominal).</a:t>
            </a:r>
            <a:endParaRPr lang="en-US" sz="11200" dirty="0">
              <a:solidFill>
                <a:schemeClr val="tx1"/>
              </a:solidFill>
              <a:latin typeface="+mj-lt"/>
              <a:cs typeface="Arial" panose="020B0604020202020204" pitchFamily="34" charset="0"/>
            </a:endParaRPr>
          </a:p>
          <a:p>
            <a:pPr lvl="2"/>
            <a:r>
              <a:rPr lang="en-US" sz="11200" dirty="0">
                <a:solidFill>
                  <a:srgbClr val="C00000"/>
                </a:solidFill>
                <a:latin typeface="+mj-lt"/>
              </a:rPr>
              <a:t>CTI4000 (main refrigerator) to start after 100K z-scan done Tues AM.</a:t>
            </a:r>
          </a:p>
          <a:p>
            <a:pPr lvl="2"/>
            <a:r>
              <a:rPr lang="en-US" sz="11200" dirty="0">
                <a:solidFill>
                  <a:schemeClr val="tx1"/>
                </a:solidFill>
              </a:rPr>
              <a:t>There may be possible problem with gas contamination when compressors started.</a:t>
            </a:r>
            <a:endParaRPr lang="en-US" sz="11200" dirty="0"/>
          </a:p>
          <a:p>
            <a:pPr lvl="2"/>
            <a:endParaRPr lang="en-US" sz="11200" dirty="0">
              <a:solidFill>
                <a:schemeClr val="tx1"/>
              </a:solidFill>
              <a:latin typeface="+mj-lt"/>
            </a:endParaRPr>
          </a:p>
          <a:p>
            <a:pPr lvl="2"/>
            <a:endParaRPr lang="en-US" sz="11200" dirty="0">
              <a:solidFill>
                <a:schemeClr val="tx1"/>
              </a:solidFill>
              <a:latin typeface="+mj-lt"/>
              <a:cs typeface="Arial" panose="020B0604020202020204" pitchFamily="34" charset="0"/>
            </a:endParaRPr>
          </a:p>
          <a:p>
            <a:pPr marL="0" indent="0">
              <a:buNone/>
            </a:pPr>
            <a:endParaRPr lang="en-US" sz="11200" dirty="0"/>
          </a:p>
          <a:p>
            <a:endParaRPr lang="en-US" sz="11200"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219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MQXFA03 UPDATE</a:t>
            </a:r>
          </a:p>
        </p:txBody>
      </p:sp>
      <p:sp>
        <p:nvSpPr>
          <p:cNvPr id="3" name="Content Placeholder 2"/>
          <p:cNvSpPr>
            <a:spLocks noGrp="1"/>
          </p:cNvSpPr>
          <p:nvPr>
            <p:ph idx="1"/>
          </p:nvPr>
        </p:nvSpPr>
        <p:spPr>
          <a:xfrm>
            <a:off x="238991" y="980728"/>
            <a:ext cx="8905009" cy="4320480"/>
          </a:xfrm>
        </p:spPr>
        <p:txBody>
          <a:bodyPr>
            <a:normAutofit fontScale="92500" lnSpcReduction="10000"/>
          </a:bodyPr>
          <a:lstStyle/>
          <a:p>
            <a:r>
              <a:rPr lang="en-US" dirty="0"/>
              <a:t>On inspection it was noticed that the leads going into the splice box needed insulation.</a:t>
            </a:r>
          </a:p>
          <a:p>
            <a:r>
              <a:rPr lang="en-US" dirty="0"/>
              <a:t>Magnet placed on horizontal stand.</a:t>
            </a:r>
          </a:p>
          <a:p>
            <a:r>
              <a:rPr lang="en-US" dirty="0"/>
              <a:t>Electrical checkout and hipots done to 3680 V.</a:t>
            </a:r>
          </a:p>
          <a:p>
            <a:r>
              <a:rPr lang="en-US" dirty="0"/>
              <a:t>3 taps in Coil 202 (Q3) open: B5, B6, A7 (pole turns)</a:t>
            </a:r>
          </a:p>
          <a:p>
            <a:r>
              <a:rPr lang="en-US" dirty="0"/>
              <a:t>Dan and Josh arrived 15-Oct BNL to insulate leads. </a:t>
            </a:r>
          </a:p>
          <a:p>
            <a:r>
              <a:rPr lang="en-US" dirty="0"/>
              <a:t>Splice box leads insulated successfully by disassembling the splice box, but unsoldering was not needed.</a:t>
            </a:r>
          </a:p>
          <a:p>
            <a:r>
              <a:rPr lang="en-US" dirty="0"/>
              <a:t>Some electrical checkout and hipots to 3680 V were repeated. All checked out OK.</a:t>
            </a:r>
          </a:p>
          <a:p>
            <a:pPr marL="0" indent="0">
              <a:buNone/>
            </a:pPr>
            <a:endParaRPr lang="en-US" dirty="0"/>
          </a:p>
          <a:p>
            <a:endParaRPr lang="en-US" dirty="0"/>
          </a:p>
          <a:p>
            <a:endParaRPr lang="en-US" dirty="0"/>
          </a:p>
          <a:p>
            <a:endParaRPr lang="en-US" dirty="0"/>
          </a:p>
          <a:p>
            <a:pPr>
              <a:spcBef>
                <a:spcPts val="0"/>
              </a:spcBef>
            </a:pPr>
            <a:endParaRPr lang="en-US" dirty="0"/>
          </a:p>
          <a:p>
            <a:pPr marL="0" indent="0">
              <a:spcBef>
                <a:spcPts val="0"/>
              </a:spcBef>
              <a:buNone/>
            </a:pPr>
            <a:endParaRPr lang="en-US" dirty="0"/>
          </a:p>
          <a:p>
            <a:pPr marL="0" indent="0">
              <a:spcBef>
                <a:spcPts val="0"/>
              </a:spcBef>
              <a:buNone/>
            </a:pPr>
            <a:endParaRPr lang="en-US" dirty="0"/>
          </a:p>
          <a:p>
            <a:endParaRPr lang="en-US" dirty="0"/>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AA5861D1-5254-4A9A-A678-A95C9BD7AC24}"/>
              </a:ext>
            </a:extLst>
          </p:cNvPr>
          <p:cNvPicPr>
            <a:picLocks noChangeAspect="1"/>
          </p:cNvPicPr>
          <p:nvPr/>
        </p:nvPicPr>
        <p:blipFill>
          <a:blip r:embed="rId3"/>
          <a:stretch>
            <a:fillRect/>
          </a:stretch>
        </p:blipFill>
        <p:spPr>
          <a:xfrm>
            <a:off x="4941708" y="4725144"/>
            <a:ext cx="3827563" cy="1971971"/>
          </a:xfrm>
          <a:prstGeom prst="rect">
            <a:avLst/>
          </a:prstGeom>
        </p:spPr>
      </p:pic>
    </p:spTree>
    <p:extLst>
      <p:ext uri="{BB962C8B-B14F-4D97-AF65-F5344CB8AC3E}">
        <p14:creationId xmlns:p14="http://schemas.microsoft.com/office/powerpoint/2010/main" val="566349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QUENCH ANTENNA UPDATE</a:t>
            </a:r>
          </a:p>
        </p:txBody>
      </p:sp>
      <p:sp>
        <p:nvSpPr>
          <p:cNvPr id="3" name="Content Placeholder 2"/>
          <p:cNvSpPr>
            <a:spLocks noGrp="1"/>
          </p:cNvSpPr>
          <p:nvPr>
            <p:ph idx="1"/>
          </p:nvPr>
        </p:nvSpPr>
        <p:spPr>
          <a:xfrm>
            <a:off x="415920" y="690989"/>
            <a:ext cx="8723272" cy="2520280"/>
          </a:xfrm>
        </p:spPr>
        <p:txBody>
          <a:bodyPr>
            <a:normAutofit fontScale="85000" lnSpcReduction="10000"/>
          </a:bodyPr>
          <a:lstStyle/>
          <a:p>
            <a:r>
              <a:rPr lang="en-US" dirty="0">
                <a:latin typeface="+mj-lt"/>
              </a:rPr>
              <a:t>Quench antenna assembly is done.</a:t>
            </a:r>
          </a:p>
          <a:p>
            <a:r>
              <a:rPr lang="en-US" dirty="0">
                <a:latin typeface="+mj-lt"/>
              </a:rPr>
              <a:t>27 elements with dual sets of windings – 54 channels.</a:t>
            </a:r>
          </a:p>
          <a:p>
            <a:r>
              <a:rPr lang="en-US" dirty="0">
                <a:latin typeface="+mj-lt"/>
              </a:rPr>
              <a:t>Re-designed circuitry on PCBs and new 3D- printed supports.</a:t>
            </a:r>
          </a:p>
          <a:p>
            <a:r>
              <a:rPr lang="en-US" dirty="0">
                <a:latin typeface="+mj-lt"/>
              </a:rPr>
              <a:t>Extra channels added to fast DAQ system.</a:t>
            </a:r>
          </a:p>
          <a:p>
            <a:r>
              <a:rPr lang="en-US" dirty="0">
                <a:latin typeface="+mj-lt"/>
              </a:rPr>
              <a:t>Test of quench antenna done.</a:t>
            </a:r>
          </a:p>
          <a:p>
            <a:r>
              <a:rPr lang="en-US" dirty="0">
                <a:latin typeface="+mj-lt"/>
              </a:rPr>
              <a:t>It is ready for operation in MQXFA03.</a:t>
            </a:r>
            <a:endParaRPr lang="en-US" sz="8600" dirty="0">
              <a:latin typeface="+mj-lt"/>
            </a:endParaRPr>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75586EF-C555-4068-97FB-30CF47A00166}"/>
              </a:ext>
            </a:extLst>
          </p:cNvPr>
          <p:cNvPicPr>
            <a:picLocks noChangeAspect="1"/>
          </p:cNvPicPr>
          <p:nvPr/>
        </p:nvPicPr>
        <p:blipFill>
          <a:blip r:embed="rId3"/>
          <a:stretch>
            <a:fillRect/>
          </a:stretch>
        </p:blipFill>
        <p:spPr>
          <a:xfrm>
            <a:off x="3347864" y="3040607"/>
            <a:ext cx="2736304" cy="3648406"/>
          </a:xfrm>
          <a:prstGeom prst="rect">
            <a:avLst/>
          </a:prstGeom>
        </p:spPr>
      </p:pic>
    </p:spTree>
    <p:extLst>
      <p:ext uri="{BB962C8B-B14F-4D97-AF65-F5344CB8AC3E}">
        <p14:creationId xmlns:p14="http://schemas.microsoft.com/office/powerpoint/2010/main" val="48759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41650"/>
            <a:ext cx="7920000" cy="720000"/>
          </a:xfrm>
        </p:spPr>
        <p:txBody>
          <a:bodyPr/>
          <a:lstStyle/>
          <a:p>
            <a:r>
              <a:rPr lang="en-US" sz="3200" dirty="0"/>
              <a:t>CRYOGENICS FACILITY UPDATES</a:t>
            </a:r>
          </a:p>
        </p:txBody>
      </p:sp>
      <p:sp>
        <p:nvSpPr>
          <p:cNvPr id="3" name="Content Placeholder 2"/>
          <p:cNvSpPr>
            <a:spLocks noGrp="1"/>
          </p:cNvSpPr>
          <p:nvPr>
            <p:ph idx="1"/>
          </p:nvPr>
        </p:nvSpPr>
        <p:spPr>
          <a:xfrm>
            <a:off x="323528" y="1052736"/>
            <a:ext cx="8723272" cy="4824536"/>
          </a:xfrm>
        </p:spPr>
        <p:txBody>
          <a:bodyPr>
            <a:normAutofit fontScale="25000" lnSpcReduction="20000"/>
          </a:bodyPr>
          <a:lstStyle/>
          <a:p>
            <a:r>
              <a:rPr lang="en-US" sz="9600" b="1" dirty="0">
                <a:latin typeface="+mj-lt"/>
              </a:rPr>
              <a:t>Cryogenics facility is ready for test of MQXFA03.</a:t>
            </a:r>
          </a:p>
          <a:p>
            <a:r>
              <a:rPr lang="en-US" sz="9600" dirty="0">
                <a:latin typeface="+mj-lt"/>
              </a:rPr>
              <a:t>Linde technician was at BNL and repaired Linde 1610 heat exchanger damaged during shipping from Linde (after initial repair) to BNL.</a:t>
            </a:r>
          </a:p>
          <a:p>
            <a:r>
              <a:rPr lang="en-US" sz="9600" dirty="0">
                <a:latin typeface="+mj-lt"/>
              </a:rPr>
              <a:t>A leak in the 1610 was detected and Linde technician will return to repair.</a:t>
            </a:r>
          </a:p>
          <a:p>
            <a:r>
              <a:rPr lang="en-US" sz="9600" dirty="0">
                <a:latin typeface="+mj-lt"/>
              </a:rPr>
              <a:t>Plumbing for both water and He lines to compressors for new Linde liquefiers is proceeding.</a:t>
            </a:r>
          </a:p>
          <a:p>
            <a:r>
              <a:rPr lang="en-US" sz="9600" dirty="0">
                <a:latin typeface="+mj-lt"/>
              </a:rPr>
              <a:t>Electrical work for new Linde liquefiers underway.</a:t>
            </a:r>
          </a:p>
          <a:p>
            <a:r>
              <a:rPr lang="en-US" sz="9600" dirty="0">
                <a:latin typeface="+mj-lt"/>
              </a:rPr>
              <a:t>Installation of 6” quench line to first He recovery buffer tank is underway: 1) under floor section by Cryostat 3 is done; 2)  outside line to tank is mostly done.</a:t>
            </a:r>
          </a:p>
          <a:p>
            <a:r>
              <a:rPr lang="en-US" sz="9600" dirty="0">
                <a:latin typeface="+mj-lt"/>
              </a:rPr>
              <a:t>NOTE: Linde liquefiers and 6” quench line will not be ready for test of MQXFA03.</a:t>
            </a:r>
          </a:p>
          <a:p>
            <a:pPr marL="0" indent="0">
              <a:buNone/>
            </a:pPr>
            <a:endParaRPr lang="en-US" sz="8600" dirty="0">
              <a:latin typeface="+mj-lt"/>
            </a:endParaRPr>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59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 MQXFA04 UPDATE</a:t>
            </a:r>
          </a:p>
        </p:txBody>
      </p:sp>
      <p:sp>
        <p:nvSpPr>
          <p:cNvPr id="3" name="Content Placeholder 2"/>
          <p:cNvSpPr>
            <a:spLocks noGrp="1"/>
          </p:cNvSpPr>
          <p:nvPr>
            <p:ph idx="1"/>
          </p:nvPr>
        </p:nvSpPr>
        <p:spPr>
          <a:xfrm>
            <a:off x="35496" y="1124744"/>
            <a:ext cx="9011304" cy="4896544"/>
          </a:xfrm>
        </p:spPr>
        <p:txBody>
          <a:bodyPr>
            <a:normAutofit fontScale="70000" lnSpcReduction="20000"/>
          </a:bodyPr>
          <a:lstStyle/>
          <a:p>
            <a:r>
              <a:rPr lang="en-US" sz="4400" dirty="0">
                <a:solidFill>
                  <a:srgbClr val="C00000"/>
                </a:solidFill>
              </a:rPr>
              <a:t>Quench Antenna bench test in progress (&gt;50%) to verify signals from all elements. So far OK.</a:t>
            </a:r>
          </a:p>
          <a:p>
            <a:r>
              <a:rPr lang="en-US" sz="4400" dirty="0">
                <a:solidFill>
                  <a:schemeClr val="tx1"/>
                </a:solidFill>
              </a:rPr>
              <a:t>Acoustic sensor tests done.</a:t>
            </a:r>
          </a:p>
          <a:p>
            <a:r>
              <a:rPr lang="en-US" sz="4200" dirty="0">
                <a:solidFill>
                  <a:schemeClr val="tx1"/>
                </a:solidFill>
              </a:rPr>
              <a:t>Room temperature gravity and MM z-scans have been done.</a:t>
            </a:r>
          </a:p>
          <a:p>
            <a:r>
              <a:rPr lang="en-US" sz="3800" dirty="0">
                <a:solidFill>
                  <a:schemeClr val="tx1"/>
                </a:solidFill>
              </a:rPr>
              <a:t>Magnet cooldown to 100K is in progress.</a:t>
            </a:r>
          </a:p>
          <a:p>
            <a:r>
              <a:rPr lang="en-US" sz="3800" dirty="0">
                <a:solidFill>
                  <a:schemeClr val="tx1"/>
                </a:solidFill>
              </a:rPr>
              <a:t>Z-scan done yesterday at 210 K (top) and 199 K (bottom).</a:t>
            </a:r>
          </a:p>
          <a:p>
            <a:r>
              <a:rPr lang="en-US" sz="3800" dirty="0">
                <a:solidFill>
                  <a:schemeClr val="tx1"/>
                </a:solidFill>
              </a:rPr>
              <a:t>Presently at 180 K (top) and 135 K (bottom)</a:t>
            </a:r>
          </a:p>
          <a:p>
            <a:r>
              <a:rPr lang="en-US" sz="3800" dirty="0">
                <a:solidFill>
                  <a:schemeClr val="tx1"/>
                </a:solidFill>
              </a:rPr>
              <a:t>Should reach 100 K about midnight tonight.</a:t>
            </a:r>
          </a:p>
          <a:p>
            <a:r>
              <a:rPr lang="en-US" sz="3800" dirty="0">
                <a:solidFill>
                  <a:schemeClr val="tx1"/>
                </a:solidFill>
              </a:rPr>
              <a:t>MM and gravity z-scans to be done at 100 K Tues AM.</a:t>
            </a:r>
          </a:p>
          <a:p>
            <a:r>
              <a:rPr lang="en-US" sz="3800" dirty="0">
                <a:solidFill>
                  <a:schemeClr val="tx1"/>
                </a:solidFill>
              </a:rPr>
              <a:t>CTI4000 to start after 100K z-scan done.</a:t>
            </a:r>
          </a:p>
          <a:p>
            <a:pPr marL="0" indent="0">
              <a:buNone/>
            </a:pP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293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0A6C0A4-C5FA-4E5E-9D72-7BD00B7BAD19}"/>
              </a:ext>
            </a:extLst>
          </p:cNvPr>
          <p:cNvSpPr txBox="1"/>
          <p:nvPr/>
        </p:nvSpPr>
        <p:spPr>
          <a:xfrm>
            <a:off x="1259632" y="1628800"/>
            <a:ext cx="5328592" cy="584775"/>
          </a:xfrm>
          <a:prstGeom prst="rect">
            <a:avLst/>
          </a:prstGeom>
          <a:noFill/>
        </p:spPr>
        <p:txBody>
          <a:bodyPr wrap="square" rtlCol="0">
            <a:spAutoFit/>
          </a:bodyPr>
          <a:lstStyle/>
          <a:p>
            <a:r>
              <a:rPr lang="en-US" sz="3200" dirty="0"/>
              <a:t>OLDER SLIDES</a:t>
            </a:r>
          </a:p>
        </p:txBody>
      </p:sp>
    </p:spTree>
    <p:extLst>
      <p:ext uri="{BB962C8B-B14F-4D97-AF65-F5344CB8AC3E}">
        <p14:creationId xmlns:p14="http://schemas.microsoft.com/office/powerpoint/2010/main" val="2216747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7AD0-059E-4F6B-98DF-1B7458905A69}"/>
              </a:ext>
            </a:extLst>
          </p:cNvPr>
          <p:cNvSpPr>
            <a:spLocks noGrp="1"/>
          </p:cNvSpPr>
          <p:nvPr>
            <p:ph type="title"/>
          </p:nvPr>
        </p:nvSpPr>
        <p:spPr>
          <a:xfrm>
            <a:off x="628650" y="980564"/>
            <a:ext cx="7886700" cy="387464"/>
          </a:xfrm>
        </p:spPr>
        <p:txBody>
          <a:bodyPr>
            <a:normAutofit fontScale="90000"/>
          </a:bodyPr>
          <a:lstStyle/>
          <a:p>
            <a:pPr algn="ctr"/>
            <a:r>
              <a:rPr lang="en-US" dirty="0"/>
              <a:t>Different scenarios </a:t>
            </a:r>
          </a:p>
        </p:txBody>
      </p:sp>
      <p:sp>
        <p:nvSpPr>
          <p:cNvPr id="3" name="Content Placeholder 2">
            <a:extLst>
              <a:ext uri="{FF2B5EF4-FFF2-40B4-BE49-F238E27FC236}">
                <a16:creationId xmlns:a16="http://schemas.microsoft.com/office/drawing/2014/main" id="{47956097-6F18-4B0C-BC63-7160AB6C290B}"/>
              </a:ext>
            </a:extLst>
          </p:cNvPr>
          <p:cNvSpPr>
            <a:spLocks noGrp="1"/>
          </p:cNvSpPr>
          <p:nvPr>
            <p:ph sz="half" idx="1"/>
          </p:nvPr>
        </p:nvSpPr>
        <p:spPr>
          <a:xfrm>
            <a:off x="628650" y="1494065"/>
            <a:ext cx="7886699" cy="3995908"/>
          </a:xfrm>
        </p:spPr>
        <p:txBody>
          <a:bodyPr>
            <a:normAutofit fontScale="62500" lnSpcReduction="20000"/>
          </a:bodyPr>
          <a:lstStyle/>
          <a:p>
            <a:pPr marL="514350" indent="-514350">
              <a:buFont typeface="+mj-lt"/>
              <a:buAutoNum type="arabicPeriod"/>
            </a:pPr>
            <a:r>
              <a:rPr lang="en-US" dirty="0"/>
              <a:t>Scenario 1: Continue with present status of liquifying at slow rate, introduce new-pure helium on Tuesday. No warmup. If clogging happens. Stop , pump and purge. Repeat the process to continue with low yield. </a:t>
            </a:r>
            <a:r>
              <a:rPr lang="en-US" dirty="0">
                <a:solidFill>
                  <a:srgbClr val="FF0000"/>
                </a:solidFill>
              </a:rPr>
              <a:t>Risk of multiple thermal cycle</a:t>
            </a:r>
            <a:r>
              <a:rPr lang="en-US" dirty="0"/>
              <a:t>. But can start testing in few days when we have enough liquid in storage tank.</a:t>
            </a:r>
          </a:p>
          <a:p>
            <a:pPr marL="514350" indent="-514350">
              <a:buFont typeface="+mj-lt"/>
              <a:buAutoNum type="arabicPeriod"/>
            </a:pPr>
            <a:r>
              <a:rPr lang="en-US" dirty="0"/>
              <a:t>Stop operation after all existing gas is used up. (convert all gas into liquid). Pump and purge to remove blockage between Heat Exchangers 2 and 3. Start the system fresh with pure helium. </a:t>
            </a:r>
            <a:r>
              <a:rPr lang="en-US" dirty="0">
                <a:solidFill>
                  <a:srgbClr val="FF0000"/>
                </a:solidFill>
              </a:rPr>
              <a:t>Risk of multiple thermal cycles, but may be far apart. Delays: about a week to start test of 04.</a:t>
            </a:r>
          </a:p>
          <a:p>
            <a:pPr marL="514350" indent="-514350">
              <a:buFont typeface="+mj-lt"/>
              <a:buAutoNum type="arabicPeriod"/>
            </a:pPr>
            <a:r>
              <a:rPr lang="en-US" dirty="0"/>
              <a:t>Restart the system without LN</a:t>
            </a:r>
            <a:r>
              <a:rPr lang="en-US" baseline="-25000" dirty="0"/>
              <a:t>2</a:t>
            </a:r>
            <a:r>
              <a:rPr lang="en-US" dirty="0"/>
              <a:t> cooling of first stage heat exchanger. </a:t>
            </a:r>
            <a:r>
              <a:rPr lang="en-US" dirty="0">
                <a:solidFill>
                  <a:srgbClr val="FF0000"/>
                </a:solidFill>
              </a:rPr>
              <a:t>Risk: Very low liquefaction rate and internal purifier will not work. May be one quench every other day. Schedule impacted.</a:t>
            </a:r>
          </a:p>
          <a:p>
            <a:pPr marL="514350" indent="-514350">
              <a:buFont typeface="+mj-lt"/>
              <a:buAutoNum type="arabicPeriod"/>
            </a:pPr>
            <a:r>
              <a:rPr lang="en-US" dirty="0"/>
              <a:t>Stop all operations. Install new heat exchanger. </a:t>
            </a:r>
            <a:r>
              <a:rPr lang="en-US" dirty="0">
                <a:solidFill>
                  <a:srgbClr val="FF0000"/>
                </a:solidFill>
              </a:rPr>
              <a:t>Risk: 2 months of delay in testing of magnet 04. Services from F&amp;O are sketchy: non-availability of riggers, welders, carpenters for scaffold, etc. may add more delays </a:t>
            </a:r>
          </a:p>
        </p:txBody>
      </p:sp>
    </p:spTree>
    <p:extLst>
      <p:ext uri="{BB962C8B-B14F-4D97-AF65-F5344CB8AC3E}">
        <p14:creationId xmlns:p14="http://schemas.microsoft.com/office/powerpoint/2010/main" val="304273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BDB4-EB3B-494B-9643-4FA82148CB56}"/>
              </a:ext>
            </a:extLst>
          </p:cNvPr>
          <p:cNvSpPr>
            <a:spLocks noGrp="1"/>
          </p:cNvSpPr>
          <p:nvPr>
            <p:ph type="title"/>
          </p:nvPr>
        </p:nvSpPr>
        <p:spPr>
          <a:xfrm>
            <a:off x="628650" y="1131094"/>
            <a:ext cx="7886700" cy="501764"/>
          </a:xfrm>
        </p:spPr>
        <p:txBody>
          <a:bodyPr>
            <a:normAutofit fontScale="90000"/>
          </a:bodyPr>
          <a:lstStyle/>
          <a:p>
            <a:pPr algn="ctr"/>
            <a:r>
              <a:rPr lang="en-US" dirty="0"/>
              <a:t>Status of liquification</a:t>
            </a:r>
            <a:br>
              <a:rPr lang="en-US" dirty="0"/>
            </a:br>
            <a:endParaRPr lang="en-US" dirty="0"/>
          </a:p>
        </p:txBody>
      </p:sp>
      <p:sp>
        <p:nvSpPr>
          <p:cNvPr id="3" name="TextBox 2">
            <a:extLst>
              <a:ext uri="{FF2B5EF4-FFF2-40B4-BE49-F238E27FC236}">
                <a16:creationId xmlns:a16="http://schemas.microsoft.com/office/drawing/2014/main" id="{89821D07-3A32-447C-98E2-EF5AD93B31B7}"/>
              </a:ext>
            </a:extLst>
          </p:cNvPr>
          <p:cNvSpPr txBox="1"/>
          <p:nvPr/>
        </p:nvSpPr>
        <p:spPr>
          <a:xfrm>
            <a:off x="628650" y="1632858"/>
            <a:ext cx="7184571" cy="3970318"/>
          </a:xfrm>
          <a:prstGeom prst="rect">
            <a:avLst/>
          </a:prstGeom>
          <a:noFill/>
        </p:spPr>
        <p:txBody>
          <a:bodyPr wrap="square" rtlCol="0">
            <a:spAutoFit/>
          </a:bodyPr>
          <a:lstStyle/>
          <a:p>
            <a:pPr marL="214313" indent="-214313">
              <a:buFont typeface="Arial" panose="020B0604020202020204" pitchFamily="34" charset="0"/>
              <a:buChar char="•"/>
            </a:pPr>
            <a:r>
              <a:rPr lang="en-US" dirty="0"/>
              <a:t>Plant is running at very low efficiency. Liquefaction rate is about 100 L/</a:t>
            </a:r>
            <a:r>
              <a:rPr lang="en-US" dirty="0" err="1"/>
              <a:t>hr</a:t>
            </a:r>
            <a:r>
              <a:rPr lang="en-US" dirty="0"/>
              <a:t> as compared to ideal rate of 250 L/hr.</a:t>
            </a:r>
          </a:p>
          <a:p>
            <a:pPr marL="214313" indent="-214313">
              <a:buFont typeface="Arial" panose="020B0604020202020204" pitchFamily="34" charset="0"/>
              <a:buChar char="•"/>
            </a:pPr>
            <a:r>
              <a:rPr lang="en-US" dirty="0"/>
              <a:t>Some blockage between 2</a:t>
            </a:r>
            <a:r>
              <a:rPr lang="en-US" baseline="30000" dirty="0"/>
              <a:t>nd</a:t>
            </a:r>
            <a:r>
              <a:rPr lang="en-US" dirty="0"/>
              <a:t> and 3</a:t>
            </a:r>
            <a:r>
              <a:rPr lang="en-US" baseline="30000" dirty="0"/>
              <a:t>rd</a:t>
            </a:r>
            <a:r>
              <a:rPr lang="en-US" dirty="0"/>
              <a:t> heat exchanger.</a:t>
            </a:r>
          </a:p>
          <a:p>
            <a:pPr marL="214313" indent="-214313">
              <a:buFont typeface="Arial" panose="020B0604020202020204" pitchFamily="34" charset="0"/>
              <a:buChar char="•"/>
            </a:pPr>
            <a:r>
              <a:rPr lang="en-US" dirty="0"/>
              <a:t>Contamination at present (9:30am today). Oxygen 3.8 ppm, Nitrogen 5.6 ppm.</a:t>
            </a:r>
          </a:p>
          <a:p>
            <a:pPr marL="214313" indent="-214313">
              <a:buFont typeface="Arial" panose="020B0604020202020204" pitchFamily="34" charset="0"/>
              <a:buChar char="•"/>
            </a:pPr>
            <a:r>
              <a:rPr lang="en-US" dirty="0"/>
              <a:t>Two expansion engines running at very low speed (115 rpm).</a:t>
            </a:r>
          </a:p>
          <a:p>
            <a:pPr marL="214313" indent="-214313">
              <a:buFont typeface="Arial" panose="020B0604020202020204" pitchFamily="34" charset="0"/>
              <a:buChar char="•"/>
            </a:pPr>
            <a:r>
              <a:rPr lang="en-US" dirty="0"/>
              <a:t>Plant in JT mode.</a:t>
            </a:r>
          </a:p>
          <a:p>
            <a:pPr marL="214313" indent="-214313">
              <a:buFont typeface="Arial" panose="020B0604020202020204" pitchFamily="34" charset="0"/>
              <a:buChar char="•"/>
            </a:pPr>
            <a:r>
              <a:rPr lang="en-US" dirty="0"/>
              <a:t>Will receive trailer of 100,000 SCF of 99.99% pure helium on Tuesday.</a:t>
            </a:r>
          </a:p>
          <a:p>
            <a:pPr marL="214313" indent="-214313">
              <a:buFont typeface="Arial" panose="020B0604020202020204" pitchFamily="34" charset="0"/>
              <a:buChar char="•"/>
            </a:pPr>
            <a:r>
              <a:rPr lang="en-US" dirty="0"/>
              <a:t>So far, we have had two start ups. On first attempt we reached 20K and had to stop because of clog. On second attempt after pump and purge we are able to bring down contamination to a stage where we started making liquid at low rate. Power dip on Saturday disturbed the system. Contamination went up.</a:t>
            </a:r>
          </a:p>
        </p:txBody>
      </p:sp>
    </p:spTree>
    <p:extLst>
      <p:ext uri="{BB962C8B-B14F-4D97-AF65-F5344CB8AC3E}">
        <p14:creationId xmlns:p14="http://schemas.microsoft.com/office/powerpoint/2010/main" val="2409847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MQXFA04 UPDATE</a:t>
            </a:r>
          </a:p>
        </p:txBody>
      </p:sp>
      <p:sp>
        <p:nvSpPr>
          <p:cNvPr id="3" name="Content Placeholder 2"/>
          <p:cNvSpPr>
            <a:spLocks noGrp="1"/>
          </p:cNvSpPr>
          <p:nvPr>
            <p:ph idx="1"/>
          </p:nvPr>
        </p:nvSpPr>
        <p:spPr>
          <a:xfrm>
            <a:off x="0" y="1124744"/>
            <a:ext cx="9144000" cy="4752528"/>
          </a:xfrm>
        </p:spPr>
        <p:txBody>
          <a:bodyPr>
            <a:normAutofit fontScale="70000" lnSpcReduction="20000"/>
          </a:bodyPr>
          <a:lstStyle/>
          <a:p>
            <a:r>
              <a:rPr lang="en-US" sz="5200" b="1" dirty="0">
                <a:solidFill>
                  <a:schemeClr val="tx1"/>
                </a:solidFill>
              </a:rPr>
              <a:t>Present schedule</a:t>
            </a:r>
            <a:r>
              <a:rPr lang="en-US" sz="8600" b="1" dirty="0">
                <a:solidFill>
                  <a:schemeClr val="tx1"/>
                </a:solidFill>
              </a:rPr>
              <a:t>:</a:t>
            </a:r>
          </a:p>
          <a:p>
            <a:pPr lvl="1"/>
            <a:r>
              <a:rPr lang="en-US" sz="4100" dirty="0"/>
              <a:t>Cooldown to start later in week. </a:t>
            </a:r>
          </a:p>
          <a:p>
            <a:pPr lvl="1"/>
            <a:r>
              <a:rPr lang="en-US" sz="4100" dirty="0"/>
              <a:t>If all goes well, test will be completed by 4-Sept. </a:t>
            </a:r>
          </a:p>
          <a:p>
            <a:pPr lvl="1"/>
            <a:r>
              <a:rPr lang="en-US" sz="4100" dirty="0"/>
              <a:t>Breakdown of A04 to start on 8-Sept.  </a:t>
            </a:r>
          </a:p>
          <a:p>
            <a:pPr lvl="1"/>
            <a:r>
              <a:rPr lang="en-US" sz="4100" dirty="0"/>
              <a:t>Lab is closed on 7-Sept for Labor Day.</a:t>
            </a:r>
          </a:p>
          <a:p>
            <a:pPr lvl="1"/>
            <a:r>
              <a:rPr lang="en-US" sz="4100" dirty="0"/>
              <a:t>Maintenance of CTI4000 and replacement of heat exchanger had been scheduled to start immediately after A04 test completion.</a:t>
            </a:r>
          </a:p>
          <a:p>
            <a:pPr lvl="1"/>
            <a:r>
              <a:rPr lang="en-US" sz="4100" dirty="0"/>
              <a:t>Decision on progressing with above or proceeding on to MQXFA05 to be determined.</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94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99392"/>
            <a:ext cx="7920000" cy="720000"/>
          </a:xfrm>
        </p:spPr>
        <p:txBody>
          <a:bodyPr/>
          <a:lstStyle/>
          <a:p>
            <a:r>
              <a:rPr lang="en-US" sz="3200" dirty="0"/>
              <a:t> MQXFA04 UPDATE</a:t>
            </a:r>
          </a:p>
        </p:txBody>
      </p:sp>
      <p:sp>
        <p:nvSpPr>
          <p:cNvPr id="3" name="Content Placeholder 2"/>
          <p:cNvSpPr>
            <a:spLocks noGrp="1"/>
          </p:cNvSpPr>
          <p:nvPr>
            <p:ph idx="1"/>
          </p:nvPr>
        </p:nvSpPr>
        <p:spPr>
          <a:xfrm>
            <a:off x="179512" y="692696"/>
            <a:ext cx="8867288" cy="5616624"/>
          </a:xfrm>
        </p:spPr>
        <p:txBody>
          <a:bodyPr>
            <a:normAutofit fontScale="25000" lnSpcReduction="20000"/>
          </a:bodyPr>
          <a:lstStyle/>
          <a:p>
            <a:r>
              <a:rPr lang="en-US" sz="9600" dirty="0">
                <a:solidFill>
                  <a:schemeClr val="tx1"/>
                </a:solidFill>
              </a:rPr>
              <a:t>Test of MQXFA04 is now in the critical path to CD3 due to COVID-19 shutdown and delay.</a:t>
            </a:r>
          </a:p>
          <a:p>
            <a:r>
              <a:rPr lang="en-US" sz="9600" dirty="0">
                <a:solidFill>
                  <a:schemeClr val="tx1"/>
                </a:solidFill>
              </a:rPr>
              <a:t>Magnet in Dewar 2 with plumbing, WBT, and heat exchanger installed and ready for pump and purge.</a:t>
            </a:r>
          </a:p>
          <a:p>
            <a:r>
              <a:rPr lang="en-US" sz="9600" dirty="0">
                <a:solidFill>
                  <a:schemeClr val="tx1"/>
                </a:solidFill>
              </a:rPr>
              <a:t>HBM strain gauge DAQ system running OK and taking vertical data.</a:t>
            </a:r>
          </a:p>
          <a:p>
            <a:r>
              <a:rPr lang="en-US" sz="9600" dirty="0">
                <a:solidFill>
                  <a:schemeClr val="tx1"/>
                </a:solidFill>
              </a:rPr>
              <a:t>CQ4 (112) T and Z gauges reading low. Checks of connector wiring and resistances showed no problems.</a:t>
            </a:r>
          </a:p>
          <a:p>
            <a:r>
              <a:rPr lang="en-US" sz="9600" dirty="0">
                <a:solidFill>
                  <a:schemeClr val="tx1"/>
                </a:solidFill>
              </a:rPr>
              <a:t>1 A and 10 A level shift tests to verify fast logger DAQ channels completed. </a:t>
            </a:r>
          </a:p>
          <a:p>
            <a:r>
              <a:rPr lang="en-US" sz="9600" dirty="0">
                <a:solidFill>
                  <a:schemeClr val="tx1"/>
                </a:solidFill>
              </a:rPr>
              <a:t>Additional tap reversal detected in 10 A level shift test at Test Dewar B07-B08 in Q2. All non-conformities have been documented.</a:t>
            </a:r>
          </a:p>
          <a:p>
            <a:r>
              <a:rPr lang="en-US" sz="9600" dirty="0">
                <a:solidFill>
                  <a:schemeClr val="tx1"/>
                </a:solidFill>
              </a:rPr>
              <a:t>Open taps and reversed taps have been re-configured at back of iso-amp rack. </a:t>
            </a:r>
            <a:endParaRPr lang="en-US" sz="8600" dirty="0">
              <a:latin typeface="+mj-lt"/>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effectLst/>
              <a:uLnTx/>
              <a:uFillTx/>
              <a:latin typeface="Arial"/>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222046"/>
            <a:ext cx="1404937"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446884"/>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BF8EF391-2BAD-45F4-B22E-736040720C99}">
  <ds:schemaRefs>
    <ds:schemaRef ds:uri="http://schemas.openxmlformats.org/package/2006/metadata/core-properties"/>
    <ds:schemaRef ds:uri="http://purl.org/dc/terms/"/>
    <ds:schemaRef ds:uri="http://purl.org/dc/elements/1.1/"/>
    <ds:schemaRef ds:uri="8946e33d-fd2f-4ae4-8ee9-d90c129cdf9e"/>
    <ds:schemaRef ds:uri="http://schemas.microsoft.com/office/2006/metadata/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37552</TotalTime>
  <Words>2752</Words>
  <Application>Microsoft Office PowerPoint</Application>
  <PresentationFormat>On-screen Show (4:3)</PresentationFormat>
  <Paragraphs>353</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Franklin Gothic Book</vt:lpstr>
      <vt:lpstr>Wingdings</vt:lpstr>
      <vt:lpstr>Thème Office</vt:lpstr>
      <vt:lpstr>302.4.01 Magnets Vertical Test at BNL Weekly Report</vt:lpstr>
      <vt:lpstr>Return to Work Planning– Building 902 High Bay</vt:lpstr>
      <vt:lpstr>CRYOGENICS UPDATES</vt:lpstr>
      <vt:lpstr> MQXFA04 UPDATE</vt:lpstr>
      <vt:lpstr>PowerPoint Presentation</vt:lpstr>
      <vt:lpstr>Different scenarios </vt:lpstr>
      <vt:lpstr>Status of liquification </vt:lpstr>
      <vt:lpstr>MQXFA04 UPDATE</vt:lpstr>
      <vt:lpstr> MQXFA04 UPDATE</vt:lpstr>
      <vt:lpstr>MQXFA03 UPDATE</vt:lpstr>
      <vt:lpstr>AUP TEST STAND UPGRADES</vt:lpstr>
      <vt:lpstr>AUP DOCUMENTS COMPLETED</vt:lpstr>
      <vt:lpstr>MQXFA04 UPDATE</vt:lpstr>
      <vt:lpstr>MQXFA04 UPDATE</vt:lpstr>
      <vt:lpstr>MQXFA04 UPDATE</vt:lpstr>
      <vt:lpstr>MQXFA04 UPDATE</vt:lpstr>
      <vt:lpstr>OTHER STUFF</vt:lpstr>
      <vt:lpstr>CRYOGENICS UPDATE</vt:lpstr>
      <vt:lpstr>OTHER STUFF</vt:lpstr>
      <vt:lpstr>Return to Work Planning– Building 902 High Bay</vt:lpstr>
      <vt:lpstr>Return to Work Planning– Building 902 High Bay</vt:lpstr>
      <vt:lpstr>Linde 1610 helium liquefier installation</vt:lpstr>
      <vt:lpstr>Magnet Testing Challenge: </vt:lpstr>
      <vt:lpstr>MQXFAP1b UPDATE</vt:lpstr>
      <vt:lpstr>MQXFA03 UPDATE</vt:lpstr>
      <vt:lpstr>MQXFA03 UPDATE</vt:lpstr>
      <vt:lpstr>CRYOGENICS FACILITY UPDATE</vt:lpstr>
      <vt:lpstr>OTHER UPDATES</vt:lpstr>
      <vt:lpstr>MQXFA03 UPDATE</vt:lpstr>
      <vt:lpstr>MQXFA03 UPDATE</vt:lpstr>
      <vt:lpstr>QUENCH ANTENNA UPDATE</vt:lpstr>
      <vt:lpstr>CRYOGENICS FACILITY UPDATES</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Muratore, Joseph</cp:lastModifiedBy>
  <cp:revision>1387</cp:revision>
  <cp:lastPrinted>2017-05-01T15:41:46Z</cp:lastPrinted>
  <dcterms:created xsi:type="dcterms:W3CDTF">2016-03-23T12:58:39Z</dcterms:created>
  <dcterms:modified xsi:type="dcterms:W3CDTF">2020-08-17T14:54:41Z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