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7" r:id="rId2"/>
    <p:sldMasterId id="2147484129" r:id="rId3"/>
  </p:sldMasterIdLst>
  <p:notesMasterIdLst>
    <p:notesMasterId r:id="rId29"/>
  </p:notesMasterIdLst>
  <p:sldIdLst>
    <p:sldId id="257" r:id="rId4"/>
    <p:sldId id="259" r:id="rId5"/>
    <p:sldId id="262" r:id="rId6"/>
    <p:sldId id="268" r:id="rId7"/>
    <p:sldId id="290" r:id="rId8"/>
    <p:sldId id="289" r:id="rId9"/>
    <p:sldId id="291" r:id="rId10"/>
    <p:sldId id="269" r:id="rId11"/>
    <p:sldId id="266" r:id="rId12"/>
    <p:sldId id="292" r:id="rId13"/>
    <p:sldId id="281" r:id="rId14"/>
    <p:sldId id="288" r:id="rId15"/>
    <p:sldId id="286" r:id="rId16"/>
    <p:sldId id="27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5" r:id="rId26"/>
    <p:sldId id="265" r:id="rId27"/>
    <p:sldId id="264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2" autoAdjust="0"/>
  </p:normalViewPr>
  <p:slideViewPr>
    <p:cSldViewPr snapToGrid="0">
      <p:cViewPr varScale="1">
        <p:scale>
          <a:sx n="69" d="100"/>
          <a:sy n="69" d="100"/>
        </p:scale>
        <p:origin x="544" y="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99F725-1F05-44B3-BA29-169626DF5DFA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E1A5D9-2D64-40FD-8A56-6FFDCCEA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1281113"/>
            <a:ext cx="6148388" cy="3459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75F-B560-4BF9-9746-51AFEAE1B5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6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8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7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0C095-1C3C-41C8-9483-D63363CB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08E54-630C-4904-ADA2-39045594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3582-7E8E-43A1-917B-77224F19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0D07-4199-4D83-BA92-6E740941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4B5C6-48CD-4E14-A38F-F6D01F23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7E8D01-685A-448F-B37E-E3442741C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53412-9F0B-4DD1-9B40-9D074BD8F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F78B-BE5E-454C-9E63-D2AAB6B3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BA807-7A09-4F56-B255-1E63A5856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5A297-FDC7-489F-AC2F-6C13AF40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8/26/2020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F. Porter - Mu2e Workshop - Introduction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077DF-4D90-4ACF-8CE7-DFC83B4A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EEAD8-16D4-4FFA-ACB1-DDCED874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A9086-25A0-44EB-B241-47ED606E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2EDD2-FCFF-4078-8A09-77D3916C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3E0D-28AB-477F-BD72-E80DD2BE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CE7F7-9648-4ACC-A838-CE6260C3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396A-77FA-4F9A-9939-FD9D442CD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AFEC8-6D40-4F4E-8906-7F7F16806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50AA12-FA56-4BBA-B5A6-252E3FB2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55277-31B4-4784-AD08-3A28C7B3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2A3A-449B-4D51-B4A0-B3A8330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A444-34BD-4837-961E-BDF4D6226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28154-1BB1-45C9-AC94-18C14020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46AE4-7DC1-4701-8EF1-F03941A0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9F5039-C492-4322-A2E6-1D6180255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A4357-17B4-477B-AE6E-9F36AE258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687A-2D4E-4CD8-B251-6F64E5F8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E7CEE2-3922-48C1-87FE-57CD5DCF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3F87E-78EF-4BC3-B7F7-F6E9A2FB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912B9-3C9B-4735-976F-A76819F0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D7842-C7E6-4474-BA37-23C50F47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A0617-D673-4C65-A127-E6A0303B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AFFE2-9D06-4B59-9FE3-7F91C6FD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A6890-F358-464D-9180-9B87A05A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FAD68-B2AD-4BEE-95E9-4D2E04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C40C2-417E-4602-A953-63D40D9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005C5-0E35-4108-AF1F-5C6D0511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C58B-BAF4-4DF0-ADB9-CB527316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E5D9A-21B2-4C1E-BBE4-F9F13BDCD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2D8C2-DB9F-4FFC-AA89-61B7734AC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B2264-29EF-452E-BBD9-EDF13144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8D48F-3382-4446-8BB7-0B71F0A6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B00A-7332-41A4-9232-FAE98D93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E1A8-5A74-4833-8330-F4FD72BE4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3222D-5AF5-47FF-920A-5BAE4157A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EE6BA-6B27-4084-9C9F-7227543C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DA6E-C323-486E-AFF5-5E245588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8114-7A88-4AAB-BB90-B431E071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8/26/2020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u2eiiwiki.fnal.gov/wiki/Learn_about_Mu2e-II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nowmass21.org/rare/start#calendar_of_meetings" TargetMode="External"/><Relationship Id="rId2" Type="http://schemas.openxmlformats.org/officeDocument/2006/relationships/hyperlink" Target="https://mu2eiiwiki.fnal.gov/wiki/Calendar_of_Workshop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.slack.com/t/caltech-tka1525/shared_invite/zt-glsr3405-OondWg0KCpBoUJwIr2uyJ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u2e-ii-sensitivity@listserv.fnal.gov" TargetMode="External"/><Relationship Id="rId3" Type="http://schemas.openxmlformats.org/officeDocument/2006/relationships/hyperlink" Target="mailto:MU2EII-THEORY@FNAL.GOV" TargetMode="External"/><Relationship Id="rId7" Type="http://schemas.openxmlformats.org/officeDocument/2006/relationships/hyperlink" Target="mailto:mu2eii-crv@listserv.fnal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u2eii-calorimeter@listserv.fnal.gov" TargetMode="External"/><Relationship Id="rId5" Type="http://schemas.openxmlformats.org/officeDocument/2006/relationships/hyperlink" Target="mailto:mu2eii-tracker@fnal.gov" TargetMode="External"/><Relationship Id="rId4" Type="http://schemas.openxmlformats.org/officeDocument/2006/relationships/hyperlink" Target="mailto:MU2EII-RADIATION@fnal.gov" TargetMode="External"/><Relationship Id="rId9" Type="http://schemas.openxmlformats.org/officeDocument/2006/relationships/hyperlink" Target="mailto:mu2e-ii-tdaq@listserv.fnal.go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verleaf.com/read/rmscdsghznb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proofpoint.com/v2/url?u=https-3A__www.overleaf.com_1195943198qrwhwdvyhtfd&amp;d=DwMFAg&amp;c=gRgGjJ3BkIsb5y6s49QqsA&amp;r=AGOnfnppt93znWuIIVG3jx4oYXTHcL3P9cuvh3Z8ICw&amp;m=_93FLJbzcIHwf49b-yQn8soAgy4I9r9j1XzE6P2rQLA&amp;s=mNXfXXdViFr4z4tX-VPNmXMplfSt6i1P9B5i2U5fYdQ&amp;e=" TargetMode="External"/><Relationship Id="rId2" Type="http://schemas.openxmlformats.org/officeDocument/2006/relationships/hyperlink" Target="https://urldefense.proofpoint.com/v2/url?u=https-3A__www.overleaf.com_4494769535mbpggbjngpkt&amp;d=DwMFAg&amp;c=gRgGjJ3BkIsb5y6s49QqsA&amp;r=AGOnfnppt93znWuIIVG3jx4oYXTHcL3P9cuvh3Z8ICw&amp;m=_93FLJbzcIHwf49b-yQn8soAgy4I9r9j1XzE6P2rQLA&amp;s=b0OjKPn9cB-tYpRAz8I9Zol6UYf-6z6oZfr6aKhYvXI&amp;e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ropbox.com/s/kyo3wjlen4vkcf4/LOI_Mu2e_II_theory.pdf?dl=0" TargetMode="External"/><Relationship Id="rId4" Type="http://schemas.openxmlformats.org/officeDocument/2006/relationships/hyperlink" Target="https://urldefense.proofpoint.com/v2/url?u=https-3A__www.overleaf.com_9669925525vjrqwjgxpvwf&amp;d=DwMFAg&amp;c=gRgGjJ3BkIsb5y6s49QqsA&amp;r=AGOnfnppt93znWuIIVG3jx4oYXTHcL3P9cuvh3Z8ICw&amp;m=_93FLJbzcIHwf49b-yQn8soAgy4I9r9j1XzE6P2rQLA&amp;s=YnytlcadAeDuvXoQyk2tI01OdhOrn_fetPxT3-vEZZc&amp;e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wmass21.org/docs/files/summaries/RF/SNOWMASS21-RF0-AF0-005.pdf" TargetMode="External"/><Relationship Id="rId2" Type="http://schemas.openxmlformats.org/officeDocument/2006/relationships/hyperlink" Target="https://www.snowmass21.org/docs/files/summaries/RF/SNOWMASS21-RF5_RF6-00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nowmass21.org/docs/files/summaries/RF/SNOWMASS21-RF0-AF0-007.pdf" TargetMode="External"/><Relationship Id="rId4" Type="http://schemas.openxmlformats.org/officeDocument/2006/relationships/hyperlink" Target="https://www.snowmass21.org/docs/files/summaries/RF/SNOWMASS21-RF5_RF0-AF5_AF0_Robert_Bernstein-009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2020_oct_cp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5129/timetable/#20201005" TargetMode="External"/><Relationship Id="rId2" Type="http://schemas.openxmlformats.org/officeDocument/2006/relationships/hyperlink" Target="https://snowmass21.org/2020_oct_cp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ndico.fnal.gov/event/44997/" TargetMode="External"/><Relationship Id="rId3" Type="http://schemas.openxmlformats.org/officeDocument/2006/relationships/hyperlink" Target="https://mu2e-docdb.fnal.gov/cgi-bin/sso/DisplayMeeting?conferenceid=9755" TargetMode="External"/><Relationship Id="rId7" Type="http://schemas.openxmlformats.org/officeDocument/2006/relationships/hyperlink" Target="https://caltech.box.com/s/k45jik5i7uztq2letmaxb93fq3arl0k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fnal.gov/event/44541/" TargetMode="External"/><Relationship Id="rId5" Type="http://schemas.openxmlformats.org/officeDocument/2006/relationships/hyperlink" Target="https://caltech.box.com/s/vnsm9nh7qroznt3n6q5n3sn4ut1bswo5" TargetMode="External"/><Relationship Id="rId4" Type="http://schemas.openxmlformats.org/officeDocument/2006/relationships/hyperlink" Target="https://caltech.box.com/s/b67edbgtxofaujuooorafm4kfq9owhj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u2eiiwiki.fnal.gov/wiki/Learn_about_Mu2e-II" TargetMode="External"/><Relationship Id="rId2" Type="http://schemas.openxmlformats.org/officeDocument/2006/relationships/hyperlink" Target="https://mu2eiiwiki.fnal.gov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4" y="2428872"/>
            <a:ext cx="55196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70C0"/>
                </a:solidFill>
              </a:rPr>
              <a:t>Mu2e-II Workshop (iii) - Introduction</a:t>
            </a:r>
          </a:p>
          <a:p>
            <a:pPr algn="ctr"/>
            <a:endParaRPr lang="en-US" sz="27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Frank Porter</a:t>
            </a:r>
          </a:p>
          <a:p>
            <a:pPr algn="ctr"/>
            <a:r>
              <a:rPr lang="en-US" sz="2100" dirty="0"/>
              <a:t>August 26, 2020</a:t>
            </a:r>
          </a:p>
          <a:p>
            <a:pPr algn="ctr"/>
            <a:r>
              <a:rPr lang="en-US" sz="2100" dirty="0"/>
              <a:t>DocDB-34962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35" y="992115"/>
            <a:ext cx="750094" cy="75009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30490-B092-43CD-901F-47206698C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59B63-B7A4-4C64-B514-0AC619C5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D5B1-7944-493E-8A8F-98C5D386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817312-1E44-40F0-9A20-91A3BD95BECC}"/>
              </a:ext>
            </a:extLst>
          </p:cNvPr>
          <p:cNvGrpSpPr/>
          <p:nvPr/>
        </p:nvGrpSpPr>
        <p:grpSpPr>
          <a:xfrm>
            <a:off x="9388630" y="992115"/>
            <a:ext cx="1388227" cy="591796"/>
            <a:chOff x="9388630" y="992115"/>
            <a:chExt cx="1388227" cy="59179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88630" y="1058845"/>
              <a:ext cx="914400" cy="5250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E23329-0A5D-448C-9A4F-8148EE900DE3}"/>
                </a:ext>
              </a:extLst>
            </p:cNvPr>
            <p:cNvSpPr txBox="1"/>
            <p:nvPr/>
          </p:nvSpPr>
          <p:spPr>
            <a:xfrm>
              <a:off x="10230459" y="992115"/>
              <a:ext cx="5463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00B050"/>
                  </a:solidFill>
                </a:rPr>
                <a:t>-II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341A60C0-47D9-4E88-BF2D-DE1DBD80A76F}"/>
              </a:ext>
            </a:extLst>
          </p:cNvPr>
          <p:cNvSpPr txBox="1"/>
          <p:nvPr/>
        </p:nvSpPr>
        <p:spPr>
          <a:xfrm>
            <a:off x="3626031" y="5035138"/>
            <a:ext cx="567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262616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3375442" y="356339"/>
            <a:ext cx="5481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Wiki Mu2e-II parameter list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10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34434-ECCB-4AA2-898D-C595A51E0AB4}"/>
              </a:ext>
            </a:extLst>
          </p:cNvPr>
          <p:cNvSpPr txBox="1"/>
          <p:nvPr/>
        </p:nvSpPr>
        <p:spPr>
          <a:xfrm>
            <a:off x="-718757" y="907010"/>
            <a:ext cx="9191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600" dirty="0">
                <a:hlinkClick r:id="rId2"/>
              </a:rPr>
              <a:t>https://mu2eiiwiki.fnal.gov/wiki/Learn_about_Mu2e-II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4891908-5F67-460D-961A-474DC8F511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757" y="941114"/>
            <a:ext cx="7018020" cy="52913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F218AD-CDA1-4D25-B67D-8832D8EE3231}"/>
              </a:ext>
            </a:extLst>
          </p:cNvPr>
          <p:cNvSpPr txBox="1"/>
          <p:nvPr/>
        </p:nvSpPr>
        <p:spPr>
          <a:xfrm>
            <a:off x="336645" y="1555845"/>
            <a:ext cx="43172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Wiki has a table of nominal Mu2e-II parameter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top portion is shown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Expect to grow and evolve as the effort evolves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Additions/Corrections/Comments welcome</a:t>
            </a:r>
          </a:p>
        </p:txBody>
      </p:sp>
    </p:spTree>
    <p:extLst>
      <p:ext uri="{BB962C8B-B14F-4D97-AF65-F5344CB8AC3E}">
        <p14:creationId xmlns:p14="http://schemas.microsoft.com/office/powerpoint/2010/main" val="310460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525" y="51915"/>
            <a:ext cx="6996466" cy="10456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70C0"/>
                </a:solidFill>
              </a:rPr>
              <a:t>Calendar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82D08-9008-478F-8672-BE2FF1AADFB3}"/>
              </a:ext>
            </a:extLst>
          </p:cNvPr>
          <p:cNvSpPr txBox="1"/>
          <p:nvPr/>
        </p:nvSpPr>
        <p:spPr>
          <a:xfrm>
            <a:off x="2105869" y="1024301"/>
            <a:ext cx="79802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Wiki already has a calendar of Mu2e-II workshops: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https://mu2eiiwiki.fnal.gov/wiki/Calendar_of_Workshops</a:t>
            </a:r>
            <a:endParaRPr lang="en-US" sz="2400" dirty="0"/>
          </a:p>
          <a:p>
            <a:r>
              <a:rPr lang="en-US" sz="2400" dirty="0"/>
              <a:t>Also, Rare frontier has a calendar: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https://snowmass21.org/rare/start#calendar_of_meetings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Proposing to provide an editable Mu2e-II calendar on the private Wiki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Working group meetings and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 hoc working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Convenor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Committee meetings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Related Snowmass21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Include links to Zoom, agendas</a:t>
            </a:r>
          </a:p>
        </p:txBody>
      </p:sp>
    </p:spTree>
    <p:extLst>
      <p:ext uri="{BB962C8B-B14F-4D97-AF65-F5344CB8AC3E}">
        <p14:creationId xmlns:p14="http://schemas.microsoft.com/office/powerpoint/2010/main" val="126226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407225"/>
            <a:ext cx="7552899" cy="10456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We have a Mu2e-II Slack channel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82D08-9008-478F-8672-BE2FF1AADFB3}"/>
              </a:ext>
            </a:extLst>
          </p:cNvPr>
          <p:cNvSpPr txBox="1"/>
          <p:nvPr/>
        </p:nvSpPr>
        <p:spPr>
          <a:xfrm>
            <a:off x="2935420" y="2073110"/>
            <a:ext cx="86581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200" u="none" strike="noStrike" dirty="0">
                <a:solidFill>
                  <a:srgbClr val="0576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https://join.slack.com/t/caltech-tka1525/shared_invite/zt-glsr3405-OondWg0KCpBoUJwIr2uyJw</a:t>
            </a:r>
            <a:endParaRPr lang="en-US" sz="40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6751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4" y="136525"/>
            <a:ext cx="10345347" cy="7843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 August 26 Mu2e-II workshop agenda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3" name="Table 11">
            <a:extLst>
              <a:ext uri="{FF2B5EF4-FFF2-40B4-BE49-F238E27FC236}">
                <a16:creationId xmlns:a16="http://schemas.microsoft.com/office/drawing/2014/main" id="{770B0BD9-E228-46DE-9211-5D4C57684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98706"/>
              </p:ext>
            </p:extLst>
          </p:nvPr>
        </p:nvGraphicFramePr>
        <p:xfrm>
          <a:off x="838200" y="1144659"/>
          <a:ext cx="10732012" cy="4833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5678">
                  <a:extLst>
                    <a:ext uri="{9D8B030D-6E8A-4147-A177-3AD203B41FA5}">
                      <a16:colId xmlns:a16="http://schemas.microsoft.com/office/drawing/2014/main" val="2368833776"/>
                    </a:ext>
                  </a:extLst>
                </a:gridCol>
                <a:gridCol w="2818662">
                  <a:extLst>
                    <a:ext uri="{9D8B030D-6E8A-4147-A177-3AD203B41FA5}">
                      <a16:colId xmlns:a16="http://schemas.microsoft.com/office/drawing/2014/main" val="4268498197"/>
                    </a:ext>
                  </a:extLst>
                </a:gridCol>
                <a:gridCol w="6237672">
                  <a:extLst>
                    <a:ext uri="{9D8B030D-6E8A-4147-A177-3AD203B41FA5}">
                      <a16:colId xmlns:a16="http://schemas.microsoft.com/office/drawing/2014/main" val="3924101932"/>
                    </a:ext>
                  </a:extLst>
                </a:gridCol>
              </a:tblGrid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When (CT)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2764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10:00-10:20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1376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10:25-10:45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- Sensitivity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4315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10:50-11:10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David Hitlin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–Calorimeter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98219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11:15-11:35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Daniel Kaplan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7180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11:40-12:10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Break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72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12:10-12:30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Michael Mackenzie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 Radiation/Production Solenoid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88478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12:35-12:55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 Tracker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7443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13:00-13:15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Antonio Gioiosa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Brief update - TDAQ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80653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13:20-13:35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Eric Prebys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Brief update - Accelerator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58824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13:40-13:50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 Heeck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Brief update - Theory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546857"/>
                  </a:ext>
                </a:extLst>
              </a:tr>
              <a:tr h="138684">
                <a:tc>
                  <a:txBody>
                    <a:bodyPr/>
                    <a:lstStyle/>
                    <a:p>
                      <a:r>
                        <a:rPr lang="en-US" sz="2000" dirty="0"/>
                        <a:t>14:00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2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90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473" y="2332471"/>
            <a:ext cx="6070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Additional Material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5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Theory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Julian </a:t>
            </a:r>
            <a:r>
              <a:rPr lang="en-US" dirty="0" err="1">
                <a:solidFill>
                  <a:srgbClr val="00B050"/>
                </a:solidFill>
              </a:rPr>
              <a:t>Heeck</a:t>
            </a:r>
            <a:r>
              <a:rPr lang="en-US" dirty="0">
                <a:solidFill>
                  <a:srgbClr val="00B050"/>
                </a:solidFill>
              </a:rPr>
              <a:t>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Lorenzo </a:t>
            </a:r>
            <a:r>
              <a:rPr lang="en-US" dirty="0" err="1">
                <a:solidFill>
                  <a:srgbClr val="00B050"/>
                </a:solidFill>
              </a:rPr>
              <a:t>Calibbi</a:t>
            </a:r>
            <a:r>
              <a:rPr lang="en-US" dirty="0">
                <a:solidFill>
                  <a:srgbClr val="00B050"/>
                </a:solidFill>
              </a:rPr>
              <a:t>, Convenor, Nankai U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30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Accelerator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</a:t>
            </a:r>
            <a:r>
              <a:rPr lang="en-US" dirty="0" err="1">
                <a:solidFill>
                  <a:srgbClr val="00B050"/>
                </a:solidFill>
              </a:rPr>
              <a:t>Neuffer</a:t>
            </a:r>
            <a:r>
              <a:rPr lang="en-US" dirty="0">
                <a:solidFill>
                  <a:srgbClr val="00B050"/>
                </a:solidFill>
              </a:rPr>
              <a:t>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Eric </a:t>
            </a:r>
            <a:r>
              <a:rPr lang="en-US" dirty="0" err="1">
                <a:solidFill>
                  <a:srgbClr val="00B050"/>
                </a:solidFill>
              </a:rPr>
              <a:t>Prebys</a:t>
            </a:r>
            <a:r>
              <a:rPr lang="en-US" dirty="0">
                <a:solidFill>
                  <a:srgbClr val="00B050"/>
                </a:solidFill>
              </a:rPr>
              <a:t>, Convenor, UCD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Keegan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Harrig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UCD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Andrei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Gaponenko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Kevin Lynch, CUNY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Diktys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Stratakis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3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Radiation simulation and mitigation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Michael </a:t>
            </a:r>
            <a:r>
              <a:rPr lang="en-US" dirty="0" err="1">
                <a:solidFill>
                  <a:srgbClr val="00B050"/>
                </a:solidFill>
              </a:rPr>
              <a:t>MacKenzie</a:t>
            </a:r>
            <a:r>
              <a:rPr lang="en-US" dirty="0">
                <a:solidFill>
                  <a:srgbClr val="00B050"/>
                </a:solidFill>
              </a:rPr>
              <a:t>, Convenor, Northwestern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Vitaly Pronskikh,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Stefan Mueller, Convenor, HZDR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Anna Ferrari, HZDR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Reuven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Rachamin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HZDR</a:t>
            </a:r>
            <a:r>
              <a:rPr lang="en-US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8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Tracker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Daniel Ambrose, Convenor, </a:t>
            </a:r>
            <a:r>
              <a:rPr lang="en-US" dirty="0" err="1">
                <a:solidFill>
                  <a:srgbClr val="00B050"/>
                </a:solidFill>
              </a:rPr>
              <a:t>UMinn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Giovanni </a:t>
            </a:r>
            <a:r>
              <a:rPr lang="en-US" dirty="0" err="1">
                <a:solidFill>
                  <a:srgbClr val="00B050"/>
                </a:solidFill>
              </a:rPr>
              <a:t>Tassielli</a:t>
            </a:r>
            <a:r>
              <a:rPr lang="en-US" dirty="0">
                <a:solidFill>
                  <a:srgbClr val="00B050"/>
                </a:solidFill>
              </a:rPr>
              <a:t>, Convenor, INFN Lecce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Brendan Casey, FNAL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Mete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Yucel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48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Calorimeter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2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David Hitlin,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Luca </a:t>
            </a:r>
            <a:r>
              <a:rPr lang="en-US" dirty="0" err="1">
                <a:solidFill>
                  <a:srgbClr val="00B050"/>
                </a:solidFill>
              </a:rPr>
              <a:t>Morescalchi</a:t>
            </a:r>
            <a:r>
              <a:rPr lang="en-US" dirty="0">
                <a:solidFill>
                  <a:srgbClr val="00B050"/>
                </a:solidFill>
              </a:rPr>
              <a:t>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Ivano Sarra, Convenor,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Leo Borrell, Bertrand Echenard, Dexu Lin, Sophie Middleton, James Oyang, Frank Porter, Liyuan Zhang, Renyuan Zhu, Caltech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Eleonara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Diociaiuti, Raffaella Donghia, 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Simona Giovannella, Fabio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Happacher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Stefano Miscetti, LNF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Stefano Di Falco, Simone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Donati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Antonio Gioiosa, Elena Pedreschi, Franco Spinella, INFN Pisa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55A60-AF46-4C21-894F-35ABE6AB0046}"/>
              </a:ext>
            </a:extLst>
          </p:cNvPr>
          <p:cNvSpPr/>
          <p:nvPr/>
        </p:nvSpPr>
        <p:spPr>
          <a:xfrm>
            <a:off x="4666946" y="0"/>
            <a:ext cx="3486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Working Groups</a:t>
            </a:r>
            <a:endParaRPr lang="en-US" sz="3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594FC4-854F-4122-A567-6C1A84252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744693"/>
              </p:ext>
            </p:extLst>
          </p:nvPr>
        </p:nvGraphicFramePr>
        <p:xfrm>
          <a:off x="2367595" y="496895"/>
          <a:ext cx="8318766" cy="586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550">
                  <a:extLst>
                    <a:ext uri="{9D8B030D-6E8A-4147-A177-3AD203B41FA5}">
                      <a16:colId xmlns:a16="http://schemas.microsoft.com/office/drawing/2014/main" val="2984652802"/>
                    </a:ext>
                  </a:extLst>
                </a:gridCol>
                <a:gridCol w="2831216">
                  <a:extLst>
                    <a:ext uri="{9D8B030D-6E8A-4147-A177-3AD203B41FA5}">
                      <a16:colId xmlns:a16="http://schemas.microsoft.com/office/drawing/2014/main" val="738199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Mu2e-II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Tentative Convenors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20197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Theory</a:t>
                      </a:r>
                      <a:endParaRPr lang="en-US" sz="1400" dirty="0"/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MU2EII-THEORY@FNAL.GOV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Julian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Heeck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Lorenzo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Calibbi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42589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Accelerator (including PS, production target, extinction)</a:t>
                      </a:r>
                    </a:p>
                    <a:p>
                      <a:pPr lvl="1"/>
                      <a:r>
                        <a:rPr lang="en-US" sz="1600" dirty="0">
                          <a:solidFill>
                            <a:srgbClr val="0070C0"/>
                          </a:solidFill>
                        </a:rPr>
                        <a:t>(TBA)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Neuffer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Eric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Prebys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62752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Radiation mitigation (includes radiation simulation)</a:t>
                      </a:r>
                    </a:p>
                    <a:p>
                      <a:pPr lvl="1"/>
                      <a:r>
                        <a:rPr lang="en-US" sz="16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MU2EII-RADIATION@fnal.gov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Vitaly Pronskikh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Michael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MacKenzie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Stefan Mueller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65211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Tracker</a:t>
                      </a:r>
                    </a:p>
                    <a:p>
                      <a:pPr lvl="1"/>
                      <a:r>
                        <a:rPr lang="en-US" sz="1600" dirty="0">
                          <a:hlinkClick r:id="rId5"/>
                        </a:rPr>
                        <a:t>mu2eii-tracker@fnal.gov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Daniel Ambrose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Giovanni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Tassielli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32076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Calorimeter (and STM?)</a:t>
                      </a:r>
                    </a:p>
                    <a:p>
                      <a:pPr lvl="1"/>
                      <a:r>
                        <a:rPr lang="en-US" sz="1600" dirty="0"/>
                        <a:t> </a:t>
                      </a:r>
                      <a:r>
                        <a:rPr lang="en-US" sz="1600" dirty="0">
                          <a:hlinkClick r:id="rId6"/>
                        </a:rPr>
                        <a:t>mu2eii-calorimeter@listserv.fnal.gov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Ivano Sarra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Luca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Morescalchi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David Hitlin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1249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CRV</a:t>
                      </a:r>
                    </a:p>
                    <a:p>
                      <a:pPr lvl="1"/>
                      <a:r>
                        <a:rPr lang="en-US" sz="1600" dirty="0">
                          <a:hlinkClick r:id="rId7"/>
                        </a:rPr>
                        <a:t>mu2eii-crv@listserv.fnal.gov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Craig Dukes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2488"/>
                  </a:ext>
                </a:extLst>
              </a:tr>
              <a:tr h="771116">
                <a:tc>
                  <a:txBody>
                    <a:bodyPr/>
                    <a:lstStyle/>
                    <a:p>
                      <a:r>
                        <a:rPr lang="en-US" sz="1600" dirty="0"/>
                        <a:t>Sensitivity estimate (includes simulation, stopping target)</a:t>
                      </a:r>
                    </a:p>
                    <a:p>
                      <a:pPr lvl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mu2e-ii-sensitivity@listserv.fnal.gov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Lisa Goodenough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Sophie Middleton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21185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Trigger and DAQ</a:t>
                      </a:r>
                    </a:p>
                    <a:p>
                      <a:pPr lvl="1"/>
                      <a:r>
                        <a:rPr lang="en-US" sz="1600" dirty="0">
                          <a:hlinkClick r:id="rId9"/>
                        </a:rPr>
                        <a:t>mu2e-ii-tdaq@listserv.fnal.gov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Giani</a:t>
                      </a:r>
                      <a:r>
                        <a:rPr lang="en-US" sz="1600" dirty="0"/>
                        <a:t> Pezzullo</a:t>
                      </a:r>
                    </a:p>
                    <a:p>
                      <a:r>
                        <a:rPr lang="en-US" sz="1600" dirty="0"/>
                        <a:t>Antonio Gioiosa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0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884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Cosmic Ray Veto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Craig Dukes, Convenor, </a:t>
            </a:r>
            <a:r>
              <a:rPr lang="en-US" dirty="0" err="1">
                <a:solidFill>
                  <a:srgbClr val="00B050"/>
                </a:solidFill>
              </a:rPr>
              <a:t>UVa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62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Trigger/DAQ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Gianantonio Pezzullo, Convenor, Yale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Antonio Gioiosa, Convenor, INFN Pisa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Ryan Rivera, FNAL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2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Sensitivity estimates group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150" y="164797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Lisa Goodenough, Convenor, FNAL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Sophie Middleton, Convenor, Caltech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Yuri Oksuzian, Convenor, ANL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Rebecca Chislett, UCL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Hedges, Purdue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Cole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Kampa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Northwestern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Manolis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Kargiantoulakis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, FNAL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Michael Mackenzie, Northwestern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23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849F3-D611-4F59-A065-7C5D691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Development of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50DD-9B0B-4E7E-8A06-1CBC2C2F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88" y="1602268"/>
            <a:ext cx="5985837" cy="47149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Exciting and diverse potential future muon program at FNAL</a:t>
            </a:r>
          </a:p>
          <a:p>
            <a:r>
              <a:rPr lang="en-US" dirty="0">
                <a:solidFill>
                  <a:srgbClr val="FF0000"/>
                </a:solidFill>
              </a:rPr>
              <a:t>g-2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e</a:t>
            </a:r>
            <a:r>
              <a:rPr lang="en-US" i="1" baseline="30000" dirty="0">
                <a:solidFill>
                  <a:srgbClr val="FF0000"/>
                </a:solidFill>
              </a:rPr>
              <a:t>-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ee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conversion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i="1" dirty="0" err="1">
                <a:solidFill>
                  <a:srgbClr val="FF0000"/>
                </a:solidFill>
              </a:rPr>
              <a:t>e</a:t>
            </a:r>
            <a:r>
              <a:rPr lang="en-US" i="1" dirty="0" err="1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i="1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dirty="0" err="1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i="1" dirty="0" err="1">
                <a:solidFill>
                  <a:srgbClr val="FF0000"/>
                </a:solidFill>
              </a:rPr>
              <a:t>eee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muonium</a:t>
            </a:r>
          </a:p>
          <a:p>
            <a:r>
              <a:rPr lang="en-US" dirty="0">
                <a:solidFill>
                  <a:srgbClr val="FF0000"/>
                </a:solidFill>
              </a:rPr>
              <a:t>etc.</a:t>
            </a:r>
          </a:p>
          <a:p>
            <a:r>
              <a:rPr lang="en-US" dirty="0">
                <a:solidFill>
                  <a:srgbClr val="00B0F0"/>
                </a:solidFill>
              </a:rPr>
              <a:t>Mu2e, Mu2e-II</a:t>
            </a:r>
          </a:p>
          <a:p>
            <a:r>
              <a:rPr lang="en-US" dirty="0">
                <a:solidFill>
                  <a:srgbClr val="00B0F0"/>
                </a:solidFill>
              </a:rPr>
              <a:t>induction </a:t>
            </a:r>
            <a:r>
              <a:rPr lang="en-US" dirty="0" err="1">
                <a:solidFill>
                  <a:srgbClr val="00B0F0"/>
                </a:solidFill>
              </a:rPr>
              <a:t>linac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surface muon beam</a:t>
            </a:r>
          </a:p>
          <a:p>
            <a:r>
              <a:rPr lang="en-US" dirty="0">
                <a:solidFill>
                  <a:srgbClr val="00B0F0"/>
                </a:solidFill>
              </a:rPr>
              <a:t>PRISM muon FFAG ring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12E6A-459D-4305-BE02-67B2E7EF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1724D-EE4D-4CD1-AB12-85864B15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A6A3A-A152-4D3F-8485-63AF7DD2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7BC53F-B378-4EF5-AC44-03A080B70410}"/>
              </a:ext>
            </a:extLst>
          </p:cNvPr>
          <p:cNvSpPr txBox="1"/>
          <p:nvPr/>
        </p:nvSpPr>
        <p:spPr>
          <a:xfrm>
            <a:off x="6902415" y="1690688"/>
            <a:ext cx="4875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we develop scenarios for how this could play out?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Put Mu2e-II in context of a larger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component of the program stands by itself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really alternate some of these?</a:t>
            </a:r>
          </a:p>
        </p:txBody>
      </p:sp>
    </p:spTree>
    <p:extLst>
      <p:ext uri="{BB962C8B-B14F-4D97-AF65-F5344CB8AC3E}">
        <p14:creationId xmlns:p14="http://schemas.microsoft.com/office/powerpoint/2010/main" val="2559036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214" y="41801"/>
            <a:ext cx="7994468" cy="114953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“Working group reports”</a:t>
            </a:r>
            <a:endParaRPr lang="en-US" sz="5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24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EEA7AE-D002-4FBA-9DE9-9AF45E3394D1}"/>
              </a:ext>
            </a:extLst>
          </p:cNvPr>
          <p:cNvSpPr txBox="1"/>
          <p:nvPr/>
        </p:nvSpPr>
        <p:spPr>
          <a:xfrm>
            <a:off x="1333282" y="1027609"/>
            <a:ext cx="952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Brief initial thoughts from working groups, covering, as relevant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Physics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Backgrounds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Status of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information is needed from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Problems to solve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Potential technological solutions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R&amp;D needed</a:t>
            </a:r>
          </a:p>
          <a:p>
            <a:r>
              <a:rPr lang="en-US" sz="2800" dirty="0"/>
              <a:t>May be continued at August workshop</a:t>
            </a:r>
          </a:p>
          <a:p>
            <a:r>
              <a:rPr lang="en-US" sz="2800" dirty="0"/>
              <a:t>May become more detailed as progress is made in future meetings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1435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8/26/2020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F. Porter - Mu2e Workshop -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71303" y="97927"/>
            <a:ext cx="6852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Snowmass21 Committee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97929" y="621147"/>
          <a:ext cx="9269006" cy="5816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5666">
                  <a:extLst>
                    <a:ext uri="{9D8B030D-6E8A-4147-A177-3AD203B41FA5}">
                      <a16:colId xmlns:a16="http://schemas.microsoft.com/office/drawing/2014/main" val="3794896014"/>
                    </a:ext>
                  </a:extLst>
                </a:gridCol>
                <a:gridCol w="2584219">
                  <a:extLst>
                    <a:ext uri="{9D8B030D-6E8A-4147-A177-3AD203B41FA5}">
                      <a16:colId xmlns:a16="http://schemas.microsoft.com/office/drawing/2014/main" val="1698443108"/>
                    </a:ext>
                  </a:extLst>
                </a:gridCol>
                <a:gridCol w="3319121">
                  <a:extLst>
                    <a:ext uri="{9D8B030D-6E8A-4147-A177-3AD203B41FA5}">
                      <a16:colId xmlns:a16="http://schemas.microsoft.com/office/drawing/2014/main" val="3019934301"/>
                    </a:ext>
                  </a:extLst>
                </a:gridCol>
              </a:tblGrid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7057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</a:t>
                      </a:r>
                      <a:r>
                        <a:rPr lang="en-US" sz="2000" dirty="0" err="1"/>
                        <a:t>Minn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ambrose0028@gmail.com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23250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Rebecca Chislett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UC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rebecca.chislett@ucl.ac.uk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61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goodenou@fnal.gov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2527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julian.heeck@gmail.com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2499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David Neuffer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neuffer@fnal.gov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6032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yoksuzian@anl.gov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3829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fcp@caltech.edu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92976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Giovanni </a:t>
                      </a:r>
                      <a:r>
                        <a:rPr lang="en-US" sz="2000" dirty="0" err="1"/>
                        <a:t>Tassielli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INFN-Lecce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giovani.tassielli@le.infn.it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16034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Robert Bernstein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rhbob@fnal.gov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7965"/>
                  </a:ext>
                </a:extLst>
              </a:tr>
              <a:tr h="528746">
                <a:tc>
                  <a:txBody>
                    <a:bodyPr/>
                    <a:lstStyle/>
                    <a:p>
                      <a:r>
                        <a:rPr lang="en-US" sz="2000" dirty="0"/>
                        <a:t>Jim Miller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Boston 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miller@bu.edu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06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Letter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704EC-ECB0-4299-9CDB-F7C1DFB6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835" y="1255682"/>
            <a:ext cx="10515600" cy="470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Read link: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5D6879"/>
                </a:solidFill>
                <a:effectLst/>
                <a:latin typeface="Courier New" panose="02070309020205020404" pitchFamily="49" charset="0"/>
                <a:hlinkClick r:id="rId2"/>
              </a:rPr>
              <a:t>https://www.overleaf.com/read/rmscdsghznbs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Due August 31, 2020</a:t>
            </a:r>
          </a:p>
          <a:p>
            <a:r>
              <a:rPr lang="en-US" dirty="0"/>
              <a:t>Called for signers on </a:t>
            </a:r>
            <a:r>
              <a:rPr lang="en-US" dirty="0">
                <a:solidFill>
                  <a:srgbClr val="C00000"/>
                </a:solidFill>
              </a:rPr>
              <a:t>Wednesday, August 5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105 signatures as of Tuesday, August 25</a:t>
            </a:r>
          </a:p>
          <a:p>
            <a:r>
              <a:rPr lang="en-US" dirty="0"/>
              <a:t>Deadline to respond was </a:t>
            </a:r>
            <a:r>
              <a:rPr lang="en-US" dirty="0">
                <a:solidFill>
                  <a:srgbClr val="C00000"/>
                </a:solidFill>
              </a:rPr>
              <a:t>August 19 </a:t>
            </a:r>
            <a:r>
              <a:rPr lang="en-US" dirty="0"/>
              <a:t>(but taking late arrivals)</a:t>
            </a:r>
          </a:p>
          <a:p>
            <a:r>
              <a:rPr lang="en-US" dirty="0"/>
              <a:t>Will submit to Snowmass before </a:t>
            </a:r>
            <a:r>
              <a:rPr lang="en-US" dirty="0">
                <a:solidFill>
                  <a:srgbClr val="C00000"/>
                </a:solidFill>
              </a:rPr>
              <a:t>August 31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964187D-314C-45ED-A24C-8C38C438B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34544"/>
            <a:ext cx="184731" cy="2326288"/>
          </a:xfrm>
          <a:prstGeom prst="rect">
            <a:avLst/>
          </a:prstGeom>
          <a:solidFill>
            <a:srgbClr val="F0F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4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2691" y="136525"/>
            <a:ext cx="7151393" cy="6437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Other “Mu2e-II” LOIs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5F25106-F439-47C5-80BE-E2ABC3B6A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07128"/>
              </p:ext>
            </p:extLst>
          </p:nvPr>
        </p:nvGraphicFramePr>
        <p:xfrm>
          <a:off x="1046894" y="819343"/>
          <a:ext cx="10549564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6549">
                  <a:extLst>
                    <a:ext uri="{9D8B030D-6E8A-4147-A177-3AD203B41FA5}">
                      <a16:colId xmlns:a16="http://schemas.microsoft.com/office/drawing/2014/main" val="717402337"/>
                    </a:ext>
                  </a:extLst>
                </a:gridCol>
                <a:gridCol w="4473015">
                  <a:extLst>
                    <a:ext uri="{9D8B030D-6E8A-4147-A177-3AD203B41FA5}">
                      <a16:colId xmlns:a16="http://schemas.microsoft.com/office/drawing/2014/main" val="755507843"/>
                    </a:ext>
                  </a:extLst>
                </a:gridCol>
              </a:tblGrid>
              <a:tr h="253843">
                <a:tc>
                  <a:txBody>
                    <a:bodyPr/>
                    <a:lstStyle/>
                    <a:p>
                      <a:r>
                        <a:rPr lang="en-US" dirty="0"/>
                        <a:t>Topic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5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Production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K. Lynch,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055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Stopping target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K. Lynch,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75966"/>
                  </a:ext>
                </a:extLst>
              </a:tr>
              <a:tr h="196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Calorimeter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Draft circulated to listserv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D. Hitlin, I. Sarra, L.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Morescalchi</a:t>
                      </a: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, et 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679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Mu2e-II: a trigger-less TDAQ system based on software trigger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https://www.overleaf.com/4494769535mbpggbjngpkt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N. H. Tran, et 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490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Mu2e-II: TDAQ based on GPU co-processor</a:t>
                      </a:r>
                    </a:p>
                    <a:p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https://www.overleaf.com/1195943198qrwhwdvyhtfd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N. H. Tran, et al.</a:t>
                      </a:r>
                    </a:p>
                    <a:p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32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Mu2e-II: a 2-level TDAQ system based on FPGA pre-filtering</a:t>
                      </a:r>
                      <a:endParaRPr lang="en-US" b="0" i="0" dirty="0">
                        <a:solidFill>
                          <a:srgbClr val="00B050"/>
                        </a:solidFill>
                        <a:effectLst/>
                        <a:latin typeface="Slack-Lat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https://www.overleaf.com/9669925525vjrqwjgxpvwf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N. H. Tran, et al.</a:t>
                      </a:r>
                    </a:p>
                    <a:p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51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CRV working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9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Theory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https://www.dropbox.com/s/kyo3wjlen4vkcf4/LOI_Mu2e_II_theory.pdf?dl=0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J. Heeck and L. Calibbi (contacts), et 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12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Tracker working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16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59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791" y="123984"/>
            <a:ext cx="7151393" cy="6437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Other related LOIs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25F25106-F439-47C5-80BE-E2ABC3B6A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98836"/>
              </p:ext>
            </p:extLst>
          </p:nvPr>
        </p:nvGraphicFramePr>
        <p:xfrm>
          <a:off x="912080" y="983299"/>
          <a:ext cx="1054956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6549">
                  <a:extLst>
                    <a:ext uri="{9D8B030D-6E8A-4147-A177-3AD203B41FA5}">
                      <a16:colId xmlns:a16="http://schemas.microsoft.com/office/drawing/2014/main" val="717402337"/>
                    </a:ext>
                  </a:extLst>
                </a:gridCol>
                <a:gridCol w="4473015">
                  <a:extLst>
                    <a:ext uri="{9D8B030D-6E8A-4147-A177-3AD203B41FA5}">
                      <a16:colId xmlns:a16="http://schemas.microsoft.com/office/drawing/2014/main" val="755507843"/>
                    </a:ext>
                  </a:extLst>
                </a:gridCol>
              </a:tblGrid>
              <a:tr h="253843">
                <a:tc>
                  <a:txBody>
                    <a:bodyPr/>
                    <a:lstStyle/>
                    <a:p>
                      <a:r>
                        <a:rPr lang="en-US" dirty="0"/>
                        <a:t>Topic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54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Physics potential with MEGII-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fwd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 Calibbi et al. 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https://www.snowmass21.org/docs/files/summaries/RF/SNOWMASS21-RF5_RF6-006.pdf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8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Muonium Gravity Experiment at Fermilab (MAGE)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D. Kaplan et al.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https://www.snowmass21.org/docs/files/summaries/RF/SNOWMASS21-RF0-AF0-005.pdf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92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 new charged lepton flavor violation program at Fermilab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M. Aoki et al.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https://www.snowmass21.org/docs/files/summaries/RF/SNOWMASS21-RF5_RF0-AF5_AF0_Robert_Bernstein-009.pdf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06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Letter of Interest for an Upgraded Low-Energy Muon Facility at Fermilab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R. Bernstein et al.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https://www.snowmass21.org/docs/files/summaries/RF/SNOWMASS21-RF0-AF0-007.pdf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24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91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4822" y="341007"/>
            <a:ext cx="9568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Future Mu2e-II/Snowmass21 Events of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569113" y="1166842"/>
            <a:ext cx="90537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September 14, 2020 Mu2e-II TDAQ workshop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September 22, 2020 Mu2e-II calorimeter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Wednesday, September 23, 2020 (10AM-2PM CT) Mu2e-II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September 28-29 – CLFV (RF5) workshop - Meson and Baryon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Snowmass Community Planning Meeting - October 5-8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https://snowmass21.org/2020_oct_cpm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Registration open mid-August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Date TBA, October, CLFV – </a:t>
            </a:r>
            <a:r>
              <a:rPr lang="en-US" sz="2400" b="0" i="0" dirty="0">
                <a:effectLst/>
                <a:latin typeface="Lato"/>
              </a:rPr>
              <a:t>CLFV with high intensity muon factory</a:t>
            </a:r>
            <a:endParaRPr lang="en-US" sz="2400" dirty="0">
              <a:solidFill>
                <a:srgbClr val="7030A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Wednesday, October 28, 2020 (10AM-2PM CT) Mu2e-II workshop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June 2021 Rare/precision frontier meeting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341007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Snowmass Community Planning Meeting - October 5-8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569113" y="1678906"/>
            <a:ext cx="91352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https://snowmass21.org/2020_oct_cpm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Registration open mid-August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Meeting timetable </a:t>
            </a:r>
            <a:r>
              <a:rPr lang="en-US" sz="2400" dirty="0">
                <a:hlinkClick r:id="rId3"/>
              </a:rPr>
              <a:t>https://indico.fnal.gov/event/45129/timetable/#20201005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October 5,6,8 Plenary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October 6,7 “Organized breakout sessions, unorganized chat rooms”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Details under development, but Mu2e-II likely to group LOIs into ~2-3 presentations in breakout sessions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784" y="136525"/>
            <a:ext cx="10345347" cy="7843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Mu2e-II workshops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C0ACC7-9525-4EB9-BE98-88FBD700E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91058"/>
              </p:ext>
            </p:extLst>
          </p:nvPr>
        </p:nvGraphicFramePr>
        <p:xfrm>
          <a:off x="993700" y="1325986"/>
          <a:ext cx="10204600" cy="469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53">
                  <a:extLst>
                    <a:ext uri="{9D8B030D-6E8A-4147-A177-3AD203B41FA5}">
                      <a16:colId xmlns:a16="http://schemas.microsoft.com/office/drawing/2014/main" val="1715283641"/>
                    </a:ext>
                  </a:extLst>
                </a:gridCol>
                <a:gridCol w="5932447">
                  <a:extLst>
                    <a:ext uri="{9D8B030D-6E8A-4147-A177-3AD203B41FA5}">
                      <a16:colId xmlns:a16="http://schemas.microsoft.com/office/drawing/2014/main" val="51950313"/>
                    </a:ext>
                  </a:extLst>
                </a:gridCol>
              </a:tblGrid>
              <a:tr h="679162">
                <a:tc>
                  <a:txBody>
                    <a:bodyPr/>
                    <a:lstStyle/>
                    <a:p>
                      <a:r>
                        <a:rPr lang="en-US" sz="3200" dirty="0"/>
                        <a:t>Nearby workshop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Links to recordings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27835"/>
                  </a:ext>
                </a:extLst>
              </a:tr>
              <a:tr h="734678">
                <a:tc>
                  <a:txBody>
                    <a:bodyPr/>
                    <a:lstStyle/>
                    <a:p>
                      <a:r>
                        <a:rPr lang="en-US" sz="2800" dirty="0"/>
                        <a:t>Thursday, June 18</a:t>
                      </a:r>
                    </a:p>
                    <a:p>
                      <a:r>
                        <a:rPr lang="en-US" sz="1000" dirty="0">
                          <a:hlinkClick r:id="rId3"/>
                        </a:rPr>
                        <a:t>https://mu2e-docdb.fnal.gov/cgi-bin/sso/DisplayMeeting?conferenceid=9755</a:t>
                      </a:r>
                      <a:endParaRPr lang="en-US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AM: https://caltech.box.com/s/b67edbgtxofaujuooorafm4kfq9owhjd</a:t>
                      </a:r>
                      <a:endParaRPr lang="en-US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PM: https://caltech.box.com/s/vnsm9nh7qroznt3n6q5n3sn4ut1bswo5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58977"/>
                  </a:ext>
                </a:extLst>
              </a:tr>
              <a:tr h="564315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July 29</a:t>
                      </a:r>
                    </a:p>
                    <a:p>
                      <a:r>
                        <a:rPr lang="en-US" sz="2000" dirty="0">
                          <a:hlinkClick r:id="rId6"/>
                        </a:rPr>
                        <a:t>https://indico.fnal.gov/event/44541/</a:t>
                      </a:r>
                      <a:endParaRPr lang="en-US" sz="2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hlinkClick r:id="rId7"/>
                        </a:rPr>
                        <a:t>https://caltech.box.com/s/k45jik5i7uztq2letmaxb93fq3arl0kf</a:t>
                      </a:r>
                      <a:endParaRPr lang="en-US" sz="1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2797"/>
                  </a:ext>
                </a:extLst>
              </a:tr>
              <a:tr h="595666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August 26</a:t>
                      </a:r>
                    </a:p>
                    <a:p>
                      <a:r>
                        <a:rPr lang="en-US" sz="2000" dirty="0">
                          <a:hlinkClick r:id="rId8"/>
                        </a:rPr>
                        <a:t>https://indico.fnal.gov/event/44997/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446673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September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05820"/>
                  </a:ext>
                </a:extLst>
              </a:tr>
              <a:tr h="1010414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Wednesday, October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4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5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4BC02B4-DBD9-49D1-A203-6A0C4643F511}"/>
              </a:ext>
            </a:extLst>
          </p:cNvPr>
          <p:cNvSpPr/>
          <p:nvPr/>
        </p:nvSpPr>
        <p:spPr>
          <a:xfrm>
            <a:off x="4718936" y="410282"/>
            <a:ext cx="26374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wiki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BB6A9-2EA6-4821-8953-CA0634EB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8/26/2020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DCAC8-0849-47D2-98B6-2CCD70D9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Workshop - 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9B5B7-00B1-4BB8-8B64-A5535E11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34434-ECCB-4AA2-898D-C595A51E0AB4}"/>
              </a:ext>
            </a:extLst>
          </p:cNvPr>
          <p:cNvSpPr txBox="1"/>
          <p:nvPr/>
        </p:nvSpPr>
        <p:spPr>
          <a:xfrm>
            <a:off x="1442139" y="1302795"/>
            <a:ext cx="9191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  <a:hlinkClick r:id="rId2"/>
              </a:rPr>
              <a:t>https://mu2eiiwiki.fnal.gov</a:t>
            </a:r>
            <a:endParaRPr lang="en-US" sz="24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This is a public wiki page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If you log in, you can edit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Added nominal parameter list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https://mu2eiiwiki.fnal.gov/wiki/Learn_about_Mu2e-II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352E68-B3CD-4E16-B3E7-815CD13F50CE}"/>
              </a:ext>
            </a:extLst>
          </p:cNvPr>
          <p:cNvSpPr txBox="1"/>
          <p:nvPr/>
        </p:nvSpPr>
        <p:spPr>
          <a:xfrm>
            <a:off x="1891502" y="3918857"/>
            <a:ext cx="79840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Requesting also a private Wiki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At least to post meeting links, Zoom coordinates, email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Perhaps calendar of events with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Computing instructions</a:t>
            </a:r>
          </a:p>
        </p:txBody>
      </p:sp>
    </p:spTree>
    <p:extLst>
      <p:ext uri="{BB962C8B-B14F-4D97-AF65-F5344CB8AC3E}">
        <p14:creationId xmlns:p14="http://schemas.microsoft.com/office/powerpoint/2010/main" val="225776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60576</TotalTime>
  <Words>1886</Words>
  <Application>Microsoft Office PowerPoint</Application>
  <PresentationFormat>Widescreen</PresentationFormat>
  <Paragraphs>387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Lato</vt:lpstr>
      <vt:lpstr>Slack-Lato</vt:lpstr>
      <vt:lpstr>Symbol</vt:lpstr>
      <vt:lpstr>Times New Roman</vt:lpstr>
      <vt:lpstr>Office Theme</vt:lpstr>
      <vt:lpstr>Office Theme</vt:lpstr>
      <vt:lpstr>Office Theme</vt:lpstr>
      <vt:lpstr>PowerPoint Presentation</vt:lpstr>
      <vt:lpstr>PowerPoint Presentation</vt:lpstr>
      <vt:lpstr>Letter Of Interest</vt:lpstr>
      <vt:lpstr>Other “Mu2e-II” LOIs</vt:lpstr>
      <vt:lpstr>Other related LOIs</vt:lpstr>
      <vt:lpstr>PowerPoint Presentation</vt:lpstr>
      <vt:lpstr>PowerPoint Presentation</vt:lpstr>
      <vt:lpstr>Mu2e-II workshops</vt:lpstr>
      <vt:lpstr>PowerPoint Presentation</vt:lpstr>
      <vt:lpstr>PowerPoint Presentation</vt:lpstr>
      <vt:lpstr>Calendar</vt:lpstr>
      <vt:lpstr>We have a Mu2e-II Slack channel</vt:lpstr>
      <vt:lpstr> August 26 Mu2e-II workshop agenda</vt:lpstr>
      <vt:lpstr>Additional Material</vt:lpstr>
      <vt:lpstr>Theory group members</vt:lpstr>
      <vt:lpstr>Accelerator group members</vt:lpstr>
      <vt:lpstr>Radiation simulation and mitigation group members</vt:lpstr>
      <vt:lpstr>Tracker group members</vt:lpstr>
      <vt:lpstr>Calorimeter group members</vt:lpstr>
      <vt:lpstr>Cosmic Ray Veto group members</vt:lpstr>
      <vt:lpstr>Trigger/DAQ group members</vt:lpstr>
      <vt:lpstr>Sensitivity estimates group members</vt:lpstr>
      <vt:lpstr>Development of scenarios</vt:lpstr>
      <vt:lpstr>“Working group reports”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Porter</dc:creator>
  <cp:lastModifiedBy>Frank Porter</cp:lastModifiedBy>
  <cp:revision>315</cp:revision>
  <cp:lastPrinted>2020-08-24T18:55:15Z</cp:lastPrinted>
  <dcterms:created xsi:type="dcterms:W3CDTF">2020-06-18T01:49:09Z</dcterms:created>
  <dcterms:modified xsi:type="dcterms:W3CDTF">2020-08-26T00:14:12Z</dcterms:modified>
</cp:coreProperties>
</file>