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18"/>
  </p:notesMasterIdLst>
  <p:handoutMasterIdLst>
    <p:handoutMasterId r:id="rId19"/>
  </p:handoutMasterIdLst>
  <p:sldIdLst>
    <p:sldId id="294" r:id="rId2"/>
    <p:sldId id="311" r:id="rId3"/>
    <p:sldId id="296" r:id="rId4"/>
    <p:sldId id="298" r:id="rId5"/>
    <p:sldId id="299" r:id="rId6"/>
    <p:sldId id="300" r:id="rId7"/>
    <p:sldId id="301" r:id="rId8"/>
    <p:sldId id="302" r:id="rId9"/>
    <p:sldId id="303" r:id="rId10"/>
    <p:sldId id="304" r:id="rId11"/>
    <p:sldId id="307" r:id="rId12"/>
    <p:sldId id="305" r:id="rId13"/>
    <p:sldId id="310" r:id="rId14"/>
    <p:sldId id="306" r:id="rId15"/>
    <p:sldId id="308" r:id="rId16"/>
    <p:sldId id="309" r:id="rId17"/>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0504E"/>
    <a:srgbClr val="4E4E4E"/>
    <a:srgbClr val="404040"/>
    <a:srgbClr val="004C97"/>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63232" autoAdjust="0"/>
  </p:normalViewPr>
  <p:slideViewPr>
    <p:cSldViewPr snapToGrid="0" snapToObjects="1" showGuides="1">
      <p:cViewPr varScale="1">
        <p:scale>
          <a:sx n="59" d="100"/>
          <a:sy n="59" d="100"/>
        </p:scale>
        <p:origin x="1932" y="60"/>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9/9/2020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9/9/2020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14587696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57ADAB69-348E-2C41-AF41-E98D046040A4}" type="datetime1">
              <a:rPr lang="en-US" smtClean="0"/>
              <a:t>9/9/2020</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B099EE7B-C01A-E94A-AA76-2F04CF97FC05}" type="datetime1">
              <a:rPr lang="en-US" smtClean="0"/>
              <a:t>9/9/2020</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09EA2773-F02A-CC43-B1C5-479A1F34EDA7}" type="datetime1">
              <a:rPr lang="en-US" smtClean="0"/>
              <a:t>9/9/2020</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dirty="0"/>
              <a:t>Presenter | Presentation Title or Meeting Title</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8FEA58B7-095F-6844-8E3C-8A1DDD22BF89}" type="datetime1">
              <a:rPr lang="en-US" smtClean="0"/>
              <a:t>9/9/2020</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3C7E1B65-1920-CF40-87B8-818D6517E0EA}" type="datetime1">
              <a:rPr lang="en-US" smtClean="0"/>
              <a:t>9/9/2020</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38FDACF-6E1B-814B-BDB6-B66F2ED862D6}" type="datetime1">
              <a:rPr lang="en-US" smtClean="0"/>
              <a:t>9/9/2020</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E2EF4938-6162-EE4E-9ED3-73016E21644A}" type="datetime1">
              <a:rPr lang="en-US" smtClean="0"/>
              <a:t>9/9/2020</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sh.fnal.gov/pls/apex/f?p=127:21:813336316567::::P21_ID,P0_RETURN_PAGE_REVIEW,P0_REVIEW_ID:52249,1,52249&amp;cs=3fHkuEqOVkvZbwyV5-IL0nVGkZzA" TargetMode="External"/><Relationship Id="rId2" Type="http://schemas.openxmlformats.org/officeDocument/2006/relationships/hyperlink" Target="https://esh-docdb.fnal.gov/cgi-bin/sso/ShowDocument?docid=563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Maddie Schoell	</a:t>
            </a:r>
          </a:p>
          <a:p>
            <a:r>
              <a:rPr lang="en-US" dirty="0"/>
              <a:t>September 9-11, 2020</a:t>
            </a:r>
          </a:p>
          <a:p>
            <a:endParaRPr lang="en-US" dirty="0"/>
          </a:p>
        </p:txBody>
      </p:sp>
      <p:sp>
        <p:nvSpPr>
          <p:cNvPr id="3" name="Text Placeholder 2"/>
          <p:cNvSpPr>
            <a:spLocks noGrp="1"/>
          </p:cNvSpPr>
          <p:nvPr>
            <p:ph type="body" sz="quarter" idx="11"/>
          </p:nvPr>
        </p:nvSpPr>
        <p:spPr/>
        <p:txBody>
          <a:bodyPr>
            <a:noAutofit/>
          </a:bodyPr>
          <a:lstStyle/>
          <a:p>
            <a:r>
              <a:rPr lang="en-US" dirty="0"/>
              <a:t>400 MeV Test Area (MTA) Accelerator Readiness Review (ARR)</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184D6E-9D1A-455E-BB63-E0E749465D6D}"/>
              </a:ext>
            </a:extLst>
          </p:cNvPr>
          <p:cNvSpPr>
            <a:spLocks noGrp="1"/>
          </p:cNvSpPr>
          <p:nvPr>
            <p:ph idx="1"/>
          </p:nvPr>
        </p:nvSpPr>
        <p:spPr/>
        <p:txBody>
          <a:bodyPr/>
          <a:lstStyle/>
          <a:p>
            <a:r>
              <a:rPr lang="en-US" dirty="0"/>
              <a:t>This ARR will not go into detail about the SA/SAD/ASE/USID Process, FESHCom Committee, FESHM/FRCM of the Contractor Assurance System (CAS). These programs were extensively reviewed in February 2020 as part of the Muon Campus 13W Beam to the Diagnostic Absorber ARR. </a:t>
            </a:r>
          </a:p>
          <a:p>
            <a:pPr lvl="1"/>
            <a:r>
              <a:rPr lang="en-US" dirty="0"/>
              <a:t>Final Report: ESH DocDB </a:t>
            </a:r>
            <a:r>
              <a:rPr lang="en-US" dirty="0">
                <a:hlinkClick r:id="rId2"/>
              </a:rPr>
              <a:t>5630</a:t>
            </a:r>
            <a:r>
              <a:rPr lang="en-US" dirty="0"/>
              <a:t>. iTrack Review </a:t>
            </a:r>
            <a:r>
              <a:rPr lang="en-US" dirty="0">
                <a:hlinkClick r:id="rId3"/>
              </a:rPr>
              <a:t>52249</a:t>
            </a:r>
            <a:r>
              <a:rPr lang="en-US" dirty="0"/>
              <a:t>. </a:t>
            </a:r>
            <a:endParaRPr lang="en-US" dirty="0">
              <a:highlight>
                <a:srgbClr val="FFFF00"/>
              </a:highlight>
            </a:endParaRPr>
          </a:p>
          <a:p>
            <a:r>
              <a:rPr lang="en-US" dirty="0"/>
              <a:t>This ARR will provide an overview of the programs and cover how they are implemented for MTA operations in support of ITA.</a:t>
            </a:r>
          </a:p>
          <a:p>
            <a:r>
              <a:rPr lang="en-US" dirty="0"/>
              <a:t>Indico site established to outline the schedule and contains support documentations and presentations.</a:t>
            </a:r>
          </a:p>
        </p:txBody>
      </p:sp>
      <p:sp>
        <p:nvSpPr>
          <p:cNvPr id="3" name="Title 2">
            <a:extLst>
              <a:ext uri="{FF2B5EF4-FFF2-40B4-BE49-F238E27FC236}">
                <a16:creationId xmlns:a16="http://schemas.microsoft.com/office/drawing/2014/main" id="{52F5AA10-28C5-4C46-8E94-BF2C92803671}"/>
              </a:ext>
            </a:extLst>
          </p:cNvPr>
          <p:cNvSpPr>
            <a:spLocks noGrp="1"/>
          </p:cNvSpPr>
          <p:nvPr>
            <p:ph type="title"/>
          </p:nvPr>
        </p:nvSpPr>
        <p:spPr/>
        <p:txBody>
          <a:bodyPr/>
          <a:lstStyle/>
          <a:p>
            <a:r>
              <a:rPr lang="en-US" dirty="0"/>
              <a:t>ARR Plan</a:t>
            </a:r>
          </a:p>
        </p:txBody>
      </p:sp>
      <p:sp>
        <p:nvSpPr>
          <p:cNvPr id="4" name="Date Placeholder 3">
            <a:extLst>
              <a:ext uri="{FF2B5EF4-FFF2-40B4-BE49-F238E27FC236}">
                <a16:creationId xmlns:a16="http://schemas.microsoft.com/office/drawing/2014/main" id="{02286CDC-3073-4331-91EA-85ABDC4EFA94}"/>
              </a:ext>
            </a:extLst>
          </p:cNvPr>
          <p:cNvSpPr>
            <a:spLocks noGrp="1"/>
          </p:cNvSpPr>
          <p:nvPr>
            <p:ph type="dt" sz="half" idx="2"/>
          </p:nvPr>
        </p:nvSpPr>
        <p:spPr/>
        <p:txBody>
          <a:bodyPr/>
          <a:lstStyle/>
          <a:p>
            <a:pPr>
              <a:defRPr/>
            </a:pPr>
            <a:r>
              <a:rPr lang="en-US" dirty="0"/>
              <a:t>9/9/2020</a:t>
            </a:r>
          </a:p>
        </p:txBody>
      </p:sp>
      <p:sp>
        <p:nvSpPr>
          <p:cNvPr id="5" name="Footer Placeholder 4">
            <a:extLst>
              <a:ext uri="{FF2B5EF4-FFF2-40B4-BE49-F238E27FC236}">
                <a16:creationId xmlns:a16="http://schemas.microsoft.com/office/drawing/2014/main" id="{54B409D2-85D8-412B-80AE-A9486756CE54}"/>
              </a:ext>
            </a:extLst>
          </p:cNvPr>
          <p:cNvSpPr>
            <a:spLocks noGrp="1"/>
          </p:cNvSpPr>
          <p:nvPr>
            <p:ph type="ftr" sz="quarter" idx="3"/>
          </p:nvPr>
        </p:nvSpPr>
        <p:spPr/>
        <p:txBody>
          <a:bodyPr/>
          <a:lstStyle/>
          <a:p>
            <a:pPr>
              <a:defRPr/>
            </a:pPr>
            <a:r>
              <a:rPr lang="en-US" dirty="0"/>
              <a:t>Schoell | MTA Accelerator Readiness Review</a:t>
            </a:r>
            <a:endParaRPr lang="en-US" b="1" dirty="0"/>
          </a:p>
        </p:txBody>
      </p:sp>
      <p:sp>
        <p:nvSpPr>
          <p:cNvPr id="6" name="Slide Number Placeholder 5">
            <a:extLst>
              <a:ext uri="{FF2B5EF4-FFF2-40B4-BE49-F238E27FC236}">
                <a16:creationId xmlns:a16="http://schemas.microsoft.com/office/drawing/2014/main" id="{1F77D0B8-5F5F-4809-B02D-E8860C8C4C87}"/>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Tree>
    <p:extLst>
      <p:ext uri="{BB962C8B-B14F-4D97-AF65-F5344CB8AC3E}">
        <p14:creationId xmlns:p14="http://schemas.microsoft.com/office/powerpoint/2010/main" val="3235801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184D6E-9D1A-455E-BB63-E0E749465D6D}"/>
              </a:ext>
            </a:extLst>
          </p:cNvPr>
          <p:cNvSpPr>
            <a:spLocks noGrp="1"/>
          </p:cNvSpPr>
          <p:nvPr>
            <p:ph idx="1"/>
          </p:nvPr>
        </p:nvSpPr>
        <p:spPr/>
        <p:txBody>
          <a:bodyPr numCol="2"/>
          <a:lstStyle/>
          <a:p>
            <a:r>
              <a:rPr lang="en-US" dirty="0"/>
              <a:t>ARR Committee</a:t>
            </a:r>
          </a:p>
          <a:p>
            <a:pPr lvl="1"/>
            <a:r>
              <a:rPr lang="en-US" dirty="0"/>
              <a:t>John Anderson, Jr., lead (safety, accelerator operations)</a:t>
            </a:r>
          </a:p>
          <a:p>
            <a:pPr lvl="1"/>
            <a:r>
              <a:rPr lang="en-US" dirty="0"/>
              <a:t>Kamran Vaziri, (radiological protection)</a:t>
            </a:r>
          </a:p>
          <a:p>
            <a:pPr lvl="1"/>
            <a:r>
              <a:rPr lang="en-US" dirty="0"/>
              <a:t>Jerry Annala (beamline hardware, commissioning &amp; operations)</a:t>
            </a:r>
          </a:p>
          <a:p>
            <a:pPr lvl="1"/>
            <a:r>
              <a:rPr lang="en-US" dirty="0"/>
              <a:t>Carrie McGivern (experiments)</a:t>
            </a:r>
          </a:p>
          <a:p>
            <a:pPr lvl="1"/>
            <a:r>
              <a:rPr lang="en-US" dirty="0"/>
              <a:t>Angela Aparicio (safety)</a:t>
            </a:r>
          </a:p>
          <a:p>
            <a:pPr lvl="1"/>
            <a:r>
              <a:rPr lang="en-US" dirty="0"/>
              <a:t>Wally Kissel (operations)</a:t>
            </a:r>
          </a:p>
          <a:p>
            <a:pPr lvl="1"/>
            <a:r>
              <a:rPr lang="en-US" dirty="0"/>
              <a:t>Rachel Madiar (FSO)</a:t>
            </a:r>
          </a:p>
          <a:p>
            <a:r>
              <a:rPr lang="en-US" dirty="0"/>
              <a:t>MTA/ESH/Operations SMEs</a:t>
            </a:r>
          </a:p>
          <a:p>
            <a:pPr lvl="1"/>
            <a:r>
              <a:rPr lang="en-US" dirty="0"/>
              <a:t>Tom Kobilarcik</a:t>
            </a:r>
            <a:r>
              <a:rPr lang="en-US" sz="1800" dirty="0"/>
              <a:t> (AD External Beamline)</a:t>
            </a:r>
          </a:p>
          <a:p>
            <a:pPr lvl="1"/>
            <a:r>
              <a:rPr lang="en-US" dirty="0"/>
              <a:t>Jason St. John</a:t>
            </a:r>
            <a:r>
              <a:rPr lang="en-US" sz="1800" dirty="0"/>
              <a:t> (AD External Beamline)</a:t>
            </a:r>
          </a:p>
          <a:p>
            <a:pPr lvl="1"/>
            <a:r>
              <a:rPr lang="en-US" dirty="0"/>
              <a:t>Evan Niner </a:t>
            </a:r>
            <a:r>
              <a:rPr lang="en-US" sz="1800" dirty="0"/>
              <a:t>(PPD ITA)</a:t>
            </a:r>
          </a:p>
          <a:p>
            <a:pPr lvl="1"/>
            <a:r>
              <a:rPr lang="en-US" dirty="0"/>
              <a:t>Sue McGimpsey</a:t>
            </a:r>
            <a:r>
              <a:rPr lang="en-US" sz="1800" dirty="0"/>
              <a:t> (ESH assigned RSO)</a:t>
            </a:r>
          </a:p>
          <a:p>
            <a:pPr lvl="1"/>
            <a:r>
              <a:rPr lang="en-US" dirty="0"/>
              <a:t>Maddie Schoell </a:t>
            </a:r>
            <a:r>
              <a:rPr lang="en-US" sz="1800" dirty="0"/>
              <a:t>(ESH RPO Dept. Head)</a:t>
            </a:r>
          </a:p>
          <a:p>
            <a:pPr lvl="1"/>
            <a:r>
              <a:rPr lang="en-US" dirty="0"/>
              <a:t>Matt Quinn </a:t>
            </a:r>
            <a:r>
              <a:rPr lang="en-US" sz="1800" dirty="0"/>
              <a:t>(ESH SRSO)</a:t>
            </a:r>
          </a:p>
          <a:p>
            <a:pPr lvl="1"/>
            <a:r>
              <a:rPr lang="en-US" dirty="0"/>
              <a:t>Todd Sullivan </a:t>
            </a:r>
            <a:r>
              <a:rPr lang="en-US" sz="1800" dirty="0"/>
              <a:t>(AD Operations)</a:t>
            </a:r>
          </a:p>
          <a:p>
            <a:pPr lvl="1"/>
            <a:r>
              <a:rPr lang="en-US" dirty="0"/>
              <a:t>Joe Compton </a:t>
            </a:r>
            <a:r>
              <a:rPr lang="en-US" sz="1800" dirty="0"/>
              <a:t>(AD Operations)</a:t>
            </a:r>
            <a:endParaRPr lang="en-US" dirty="0"/>
          </a:p>
        </p:txBody>
      </p:sp>
      <p:sp>
        <p:nvSpPr>
          <p:cNvPr id="3" name="Title 2">
            <a:extLst>
              <a:ext uri="{FF2B5EF4-FFF2-40B4-BE49-F238E27FC236}">
                <a16:creationId xmlns:a16="http://schemas.microsoft.com/office/drawing/2014/main" id="{52F5AA10-28C5-4C46-8E94-BF2C92803671}"/>
              </a:ext>
            </a:extLst>
          </p:cNvPr>
          <p:cNvSpPr>
            <a:spLocks noGrp="1"/>
          </p:cNvSpPr>
          <p:nvPr>
            <p:ph type="title"/>
          </p:nvPr>
        </p:nvSpPr>
        <p:spPr/>
        <p:txBody>
          <a:bodyPr/>
          <a:lstStyle/>
          <a:p>
            <a:r>
              <a:rPr lang="en-US" dirty="0"/>
              <a:t>ARR Plan – Review Committee and SMEs</a:t>
            </a:r>
          </a:p>
        </p:txBody>
      </p:sp>
      <p:sp>
        <p:nvSpPr>
          <p:cNvPr id="4" name="Date Placeholder 3">
            <a:extLst>
              <a:ext uri="{FF2B5EF4-FFF2-40B4-BE49-F238E27FC236}">
                <a16:creationId xmlns:a16="http://schemas.microsoft.com/office/drawing/2014/main" id="{02286CDC-3073-4331-91EA-85ABDC4EFA94}"/>
              </a:ext>
            </a:extLst>
          </p:cNvPr>
          <p:cNvSpPr>
            <a:spLocks noGrp="1"/>
          </p:cNvSpPr>
          <p:nvPr>
            <p:ph type="dt" sz="half" idx="2"/>
          </p:nvPr>
        </p:nvSpPr>
        <p:spPr/>
        <p:txBody>
          <a:bodyPr/>
          <a:lstStyle/>
          <a:p>
            <a:pPr>
              <a:defRPr/>
            </a:pPr>
            <a:r>
              <a:rPr lang="en-US" dirty="0"/>
              <a:t>9/9/2020</a:t>
            </a:r>
          </a:p>
        </p:txBody>
      </p:sp>
      <p:sp>
        <p:nvSpPr>
          <p:cNvPr id="5" name="Footer Placeholder 4">
            <a:extLst>
              <a:ext uri="{FF2B5EF4-FFF2-40B4-BE49-F238E27FC236}">
                <a16:creationId xmlns:a16="http://schemas.microsoft.com/office/drawing/2014/main" id="{54B409D2-85D8-412B-80AE-A9486756CE54}"/>
              </a:ext>
            </a:extLst>
          </p:cNvPr>
          <p:cNvSpPr>
            <a:spLocks noGrp="1"/>
          </p:cNvSpPr>
          <p:nvPr>
            <p:ph type="ftr" sz="quarter" idx="3"/>
          </p:nvPr>
        </p:nvSpPr>
        <p:spPr/>
        <p:txBody>
          <a:bodyPr/>
          <a:lstStyle/>
          <a:p>
            <a:pPr>
              <a:defRPr/>
            </a:pPr>
            <a:r>
              <a:rPr lang="en-US" dirty="0"/>
              <a:t>Schoell | MTA Accelerator Readiness Review</a:t>
            </a:r>
            <a:endParaRPr lang="en-US" b="1" dirty="0"/>
          </a:p>
        </p:txBody>
      </p:sp>
      <p:sp>
        <p:nvSpPr>
          <p:cNvPr id="6" name="Slide Number Placeholder 5">
            <a:extLst>
              <a:ext uri="{FF2B5EF4-FFF2-40B4-BE49-F238E27FC236}">
                <a16:creationId xmlns:a16="http://schemas.microsoft.com/office/drawing/2014/main" id="{1F77D0B8-5F5F-4809-B02D-E8860C8C4C87}"/>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Tree>
    <p:extLst>
      <p:ext uri="{BB962C8B-B14F-4D97-AF65-F5344CB8AC3E}">
        <p14:creationId xmlns:p14="http://schemas.microsoft.com/office/powerpoint/2010/main" val="3128847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184D6E-9D1A-455E-BB63-E0E749465D6D}"/>
              </a:ext>
            </a:extLst>
          </p:cNvPr>
          <p:cNvSpPr>
            <a:spLocks noGrp="1"/>
          </p:cNvSpPr>
          <p:nvPr>
            <p:ph idx="1"/>
          </p:nvPr>
        </p:nvSpPr>
        <p:spPr>
          <a:xfrm>
            <a:off x="228600" y="971550"/>
            <a:ext cx="2769781" cy="5059363"/>
          </a:xfrm>
        </p:spPr>
        <p:txBody>
          <a:bodyPr/>
          <a:lstStyle/>
          <a:p>
            <a:r>
              <a:rPr lang="en-US" dirty="0"/>
              <a:t>Presentations today will have full review committee together, with remote presentations.</a:t>
            </a:r>
          </a:p>
          <a:p>
            <a:r>
              <a:rPr lang="en-US" dirty="0"/>
              <a:t>Tomorrow will consist of tours of the MTA facility and executive session time for any follow-ups with SMEs.</a:t>
            </a:r>
          </a:p>
          <a:p>
            <a:pPr marL="0" indent="0">
              <a:buNone/>
            </a:pPr>
            <a:endParaRPr lang="en-US" dirty="0"/>
          </a:p>
        </p:txBody>
      </p:sp>
      <p:sp>
        <p:nvSpPr>
          <p:cNvPr id="3" name="Title 2">
            <a:extLst>
              <a:ext uri="{FF2B5EF4-FFF2-40B4-BE49-F238E27FC236}">
                <a16:creationId xmlns:a16="http://schemas.microsoft.com/office/drawing/2014/main" id="{52F5AA10-28C5-4C46-8E94-BF2C92803671}"/>
              </a:ext>
            </a:extLst>
          </p:cNvPr>
          <p:cNvSpPr>
            <a:spLocks noGrp="1"/>
          </p:cNvSpPr>
          <p:nvPr>
            <p:ph type="title"/>
          </p:nvPr>
        </p:nvSpPr>
        <p:spPr/>
        <p:txBody>
          <a:bodyPr/>
          <a:lstStyle/>
          <a:p>
            <a:r>
              <a:rPr lang="en-US" dirty="0"/>
              <a:t>ARR Plan – Schedule</a:t>
            </a:r>
          </a:p>
        </p:txBody>
      </p:sp>
      <p:sp>
        <p:nvSpPr>
          <p:cNvPr id="4" name="Date Placeholder 3">
            <a:extLst>
              <a:ext uri="{FF2B5EF4-FFF2-40B4-BE49-F238E27FC236}">
                <a16:creationId xmlns:a16="http://schemas.microsoft.com/office/drawing/2014/main" id="{02286CDC-3073-4331-91EA-85ABDC4EFA94}"/>
              </a:ext>
            </a:extLst>
          </p:cNvPr>
          <p:cNvSpPr>
            <a:spLocks noGrp="1"/>
          </p:cNvSpPr>
          <p:nvPr>
            <p:ph type="dt" sz="half" idx="2"/>
          </p:nvPr>
        </p:nvSpPr>
        <p:spPr/>
        <p:txBody>
          <a:bodyPr/>
          <a:lstStyle/>
          <a:p>
            <a:pPr>
              <a:defRPr/>
            </a:pPr>
            <a:r>
              <a:rPr lang="en-US" dirty="0"/>
              <a:t>9/9/2020</a:t>
            </a:r>
          </a:p>
        </p:txBody>
      </p:sp>
      <p:sp>
        <p:nvSpPr>
          <p:cNvPr id="5" name="Footer Placeholder 4">
            <a:extLst>
              <a:ext uri="{FF2B5EF4-FFF2-40B4-BE49-F238E27FC236}">
                <a16:creationId xmlns:a16="http://schemas.microsoft.com/office/drawing/2014/main" id="{54B409D2-85D8-412B-80AE-A9486756CE54}"/>
              </a:ext>
            </a:extLst>
          </p:cNvPr>
          <p:cNvSpPr>
            <a:spLocks noGrp="1"/>
          </p:cNvSpPr>
          <p:nvPr>
            <p:ph type="ftr" sz="quarter" idx="3"/>
          </p:nvPr>
        </p:nvSpPr>
        <p:spPr/>
        <p:txBody>
          <a:bodyPr/>
          <a:lstStyle/>
          <a:p>
            <a:pPr>
              <a:defRPr/>
            </a:pPr>
            <a:r>
              <a:rPr lang="en-US" dirty="0"/>
              <a:t>Schoell | MTA Accelerator Readiness Review</a:t>
            </a:r>
            <a:endParaRPr lang="en-US" b="1" dirty="0"/>
          </a:p>
        </p:txBody>
      </p:sp>
      <p:sp>
        <p:nvSpPr>
          <p:cNvPr id="6" name="Slide Number Placeholder 5">
            <a:extLst>
              <a:ext uri="{FF2B5EF4-FFF2-40B4-BE49-F238E27FC236}">
                <a16:creationId xmlns:a16="http://schemas.microsoft.com/office/drawing/2014/main" id="{1F77D0B8-5F5F-4809-B02D-E8860C8C4C87}"/>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pic>
        <p:nvPicPr>
          <p:cNvPr id="7" name="Picture 6">
            <a:extLst>
              <a:ext uri="{FF2B5EF4-FFF2-40B4-BE49-F238E27FC236}">
                <a16:creationId xmlns:a16="http://schemas.microsoft.com/office/drawing/2014/main" id="{700BCF63-4720-46E9-879F-71E08E55B55F}"/>
              </a:ext>
            </a:extLst>
          </p:cNvPr>
          <p:cNvPicPr>
            <a:picLocks noChangeAspect="1"/>
          </p:cNvPicPr>
          <p:nvPr/>
        </p:nvPicPr>
        <p:blipFill>
          <a:blip r:embed="rId2"/>
          <a:stretch>
            <a:fillRect/>
          </a:stretch>
        </p:blipFill>
        <p:spPr>
          <a:xfrm>
            <a:off x="4157478" y="110914"/>
            <a:ext cx="4495800" cy="6115050"/>
          </a:xfrm>
          <a:prstGeom prst="rect">
            <a:avLst/>
          </a:prstGeom>
        </p:spPr>
      </p:pic>
    </p:spTree>
    <p:extLst>
      <p:ext uri="{BB962C8B-B14F-4D97-AF65-F5344CB8AC3E}">
        <p14:creationId xmlns:p14="http://schemas.microsoft.com/office/powerpoint/2010/main" val="751234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184D6E-9D1A-455E-BB63-E0E749465D6D}"/>
              </a:ext>
            </a:extLst>
          </p:cNvPr>
          <p:cNvSpPr>
            <a:spLocks noGrp="1"/>
          </p:cNvSpPr>
          <p:nvPr>
            <p:ph idx="1"/>
          </p:nvPr>
        </p:nvSpPr>
        <p:spPr>
          <a:xfrm>
            <a:off x="228600" y="971550"/>
            <a:ext cx="3216359" cy="5059363"/>
          </a:xfrm>
        </p:spPr>
        <p:txBody>
          <a:bodyPr/>
          <a:lstStyle/>
          <a:p>
            <a:r>
              <a:rPr lang="en-US" dirty="0"/>
              <a:t>Tomorrow will consist of tours of the MTA facility and executive session time for any follow-ups with SMEs.</a:t>
            </a:r>
          </a:p>
          <a:p>
            <a:pPr lvl="1"/>
            <a:r>
              <a:rPr lang="en-US" dirty="0"/>
              <a:t>Ample time allotted for tours to accommodate social distancing.</a:t>
            </a:r>
          </a:p>
          <a:p>
            <a:endParaRPr lang="en-US" dirty="0"/>
          </a:p>
          <a:p>
            <a:r>
              <a:rPr lang="en-US" dirty="0"/>
              <a:t>Close-out on Day 3</a:t>
            </a:r>
          </a:p>
          <a:p>
            <a:pPr marL="0" indent="0">
              <a:buNone/>
            </a:pPr>
            <a:endParaRPr lang="en-US" dirty="0"/>
          </a:p>
        </p:txBody>
      </p:sp>
      <p:sp>
        <p:nvSpPr>
          <p:cNvPr id="3" name="Title 2">
            <a:extLst>
              <a:ext uri="{FF2B5EF4-FFF2-40B4-BE49-F238E27FC236}">
                <a16:creationId xmlns:a16="http://schemas.microsoft.com/office/drawing/2014/main" id="{52F5AA10-28C5-4C46-8E94-BF2C92803671}"/>
              </a:ext>
            </a:extLst>
          </p:cNvPr>
          <p:cNvSpPr>
            <a:spLocks noGrp="1"/>
          </p:cNvSpPr>
          <p:nvPr>
            <p:ph type="title"/>
          </p:nvPr>
        </p:nvSpPr>
        <p:spPr/>
        <p:txBody>
          <a:bodyPr/>
          <a:lstStyle/>
          <a:p>
            <a:r>
              <a:rPr lang="en-US" dirty="0"/>
              <a:t>ARR Plan – Schedule</a:t>
            </a:r>
          </a:p>
        </p:txBody>
      </p:sp>
      <p:sp>
        <p:nvSpPr>
          <p:cNvPr id="4" name="Date Placeholder 3">
            <a:extLst>
              <a:ext uri="{FF2B5EF4-FFF2-40B4-BE49-F238E27FC236}">
                <a16:creationId xmlns:a16="http://schemas.microsoft.com/office/drawing/2014/main" id="{02286CDC-3073-4331-91EA-85ABDC4EFA94}"/>
              </a:ext>
            </a:extLst>
          </p:cNvPr>
          <p:cNvSpPr>
            <a:spLocks noGrp="1"/>
          </p:cNvSpPr>
          <p:nvPr>
            <p:ph type="dt" sz="half" idx="2"/>
          </p:nvPr>
        </p:nvSpPr>
        <p:spPr/>
        <p:txBody>
          <a:bodyPr/>
          <a:lstStyle/>
          <a:p>
            <a:pPr>
              <a:defRPr/>
            </a:pPr>
            <a:r>
              <a:rPr lang="en-US" dirty="0"/>
              <a:t>9/9/2020</a:t>
            </a:r>
          </a:p>
        </p:txBody>
      </p:sp>
      <p:sp>
        <p:nvSpPr>
          <p:cNvPr id="5" name="Footer Placeholder 4">
            <a:extLst>
              <a:ext uri="{FF2B5EF4-FFF2-40B4-BE49-F238E27FC236}">
                <a16:creationId xmlns:a16="http://schemas.microsoft.com/office/drawing/2014/main" id="{54B409D2-85D8-412B-80AE-A9486756CE54}"/>
              </a:ext>
            </a:extLst>
          </p:cNvPr>
          <p:cNvSpPr>
            <a:spLocks noGrp="1"/>
          </p:cNvSpPr>
          <p:nvPr>
            <p:ph type="ftr" sz="quarter" idx="3"/>
          </p:nvPr>
        </p:nvSpPr>
        <p:spPr/>
        <p:txBody>
          <a:bodyPr/>
          <a:lstStyle/>
          <a:p>
            <a:pPr>
              <a:defRPr/>
            </a:pPr>
            <a:r>
              <a:rPr lang="en-US" dirty="0"/>
              <a:t>Schoell | MTA Accelerator Readiness Review</a:t>
            </a:r>
            <a:endParaRPr lang="en-US" b="1" dirty="0"/>
          </a:p>
        </p:txBody>
      </p:sp>
      <p:sp>
        <p:nvSpPr>
          <p:cNvPr id="6" name="Slide Number Placeholder 5">
            <a:extLst>
              <a:ext uri="{FF2B5EF4-FFF2-40B4-BE49-F238E27FC236}">
                <a16:creationId xmlns:a16="http://schemas.microsoft.com/office/drawing/2014/main" id="{1F77D0B8-5F5F-4809-B02D-E8860C8C4C87}"/>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pic>
        <p:nvPicPr>
          <p:cNvPr id="9" name="Picture 8">
            <a:extLst>
              <a:ext uri="{FF2B5EF4-FFF2-40B4-BE49-F238E27FC236}">
                <a16:creationId xmlns:a16="http://schemas.microsoft.com/office/drawing/2014/main" id="{F3D60189-C420-4F25-B698-F43F55E8DA01}"/>
              </a:ext>
            </a:extLst>
          </p:cNvPr>
          <p:cNvPicPr>
            <a:picLocks noChangeAspect="1"/>
          </p:cNvPicPr>
          <p:nvPr/>
        </p:nvPicPr>
        <p:blipFill>
          <a:blip r:embed="rId2"/>
          <a:stretch>
            <a:fillRect/>
          </a:stretch>
        </p:blipFill>
        <p:spPr>
          <a:xfrm>
            <a:off x="4121896" y="4955226"/>
            <a:ext cx="3438525" cy="904875"/>
          </a:xfrm>
          <a:prstGeom prst="rect">
            <a:avLst/>
          </a:prstGeom>
        </p:spPr>
      </p:pic>
      <p:pic>
        <p:nvPicPr>
          <p:cNvPr id="10" name="Picture 9">
            <a:extLst>
              <a:ext uri="{FF2B5EF4-FFF2-40B4-BE49-F238E27FC236}">
                <a16:creationId xmlns:a16="http://schemas.microsoft.com/office/drawing/2014/main" id="{37B6EEF1-0A26-4A7B-AA77-D6AFCCD345E1}"/>
              </a:ext>
            </a:extLst>
          </p:cNvPr>
          <p:cNvPicPr>
            <a:picLocks noChangeAspect="1"/>
          </p:cNvPicPr>
          <p:nvPr/>
        </p:nvPicPr>
        <p:blipFill>
          <a:blip r:embed="rId3"/>
          <a:stretch>
            <a:fillRect/>
          </a:stretch>
        </p:blipFill>
        <p:spPr>
          <a:xfrm>
            <a:off x="4159996" y="1064594"/>
            <a:ext cx="3400425" cy="1714500"/>
          </a:xfrm>
          <a:prstGeom prst="rect">
            <a:avLst/>
          </a:prstGeom>
        </p:spPr>
      </p:pic>
      <p:sp>
        <p:nvSpPr>
          <p:cNvPr id="7" name="TextBox 6">
            <a:extLst>
              <a:ext uri="{FF2B5EF4-FFF2-40B4-BE49-F238E27FC236}">
                <a16:creationId xmlns:a16="http://schemas.microsoft.com/office/drawing/2014/main" id="{317C9E41-40DB-4B1A-B5A2-BB4894996EC0}"/>
              </a:ext>
            </a:extLst>
          </p:cNvPr>
          <p:cNvSpPr txBox="1"/>
          <p:nvPr/>
        </p:nvSpPr>
        <p:spPr>
          <a:xfrm>
            <a:off x="4121896" y="2860710"/>
            <a:ext cx="3359318" cy="646331"/>
          </a:xfrm>
          <a:prstGeom prst="rect">
            <a:avLst/>
          </a:prstGeom>
          <a:noFill/>
        </p:spPr>
        <p:txBody>
          <a:bodyPr wrap="none" rtlCol="0">
            <a:spAutoFit/>
          </a:bodyPr>
          <a:lstStyle/>
          <a:p>
            <a:r>
              <a:rPr lang="en-US" sz="1800" dirty="0"/>
              <a:t>Tour 1: John, Jerry, Angela, Rachel</a:t>
            </a:r>
          </a:p>
          <a:p>
            <a:r>
              <a:rPr lang="en-US" sz="1800" dirty="0"/>
              <a:t>Tour 2: Kamran, Carrie, Wally</a:t>
            </a:r>
          </a:p>
        </p:txBody>
      </p:sp>
    </p:spTree>
    <p:extLst>
      <p:ext uri="{BB962C8B-B14F-4D97-AF65-F5344CB8AC3E}">
        <p14:creationId xmlns:p14="http://schemas.microsoft.com/office/powerpoint/2010/main" val="831047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184D6E-9D1A-455E-BB63-E0E749465D6D}"/>
              </a:ext>
            </a:extLst>
          </p:cNvPr>
          <p:cNvSpPr>
            <a:spLocks noGrp="1"/>
          </p:cNvSpPr>
          <p:nvPr>
            <p:ph idx="1"/>
          </p:nvPr>
        </p:nvSpPr>
        <p:spPr/>
        <p:txBody>
          <a:bodyPr/>
          <a:lstStyle/>
          <a:p>
            <a:r>
              <a:rPr lang="en-US" dirty="0"/>
              <a:t>If in the meeting room, the following COVID-19 protocols are in effect:</a:t>
            </a:r>
          </a:p>
          <a:p>
            <a:pPr lvl="1"/>
            <a:r>
              <a:rPr lang="en-US" sz="2000" dirty="0"/>
              <a:t>Maintain a social distance of 6 feet</a:t>
            </a:r>
          </a:p>
          <a:p>
            <a:pPr lvl="1"/>
            <a:r>
              <a:rPr lang="en-US" sz="2000" dirty="0"/>
              <a:t>Face covering required</a:t>
            </a:r>
          </a:p>
          <a:p>
            <a:r>
              <a:rPr lang="en-US" dirty="0"/>
              <a:t>PPE/Training requirements for facility tour:</a:t>
            </a:r>
          </a:p>
          <a:p>
            <a:pPr lvl="1"/>
            <a:r>
              <a:rPr lang="en-US" sz="2000" dirty="0"/>
              <a:t>Radiological Worker Training</a:t>
            </a:r>
          </a:p>
          <a:p>
            <a:pPr lvl="1"/>
            <a:r>
              <a:rPr lang="en-US" sz="2000" dirty="0"/>
              <a:t>MTA Hazard Awareness Training</a:t>
            </a:r>
          </a:p>
          <a:p>
            <a:pPr lvl="1"/>
            <a:r>
              <a:rPr lang="en-US" sz="2000" dirty="0"/>
              <a:t>Dosimetry badge &amp; pocket dosimeter</a:t>
            </a:r>
          </a:p>
          <a:p>
            <a:pPr lvl="1"/>
            <a:r>
              <a:rPr lang="en-US" sz="2000" dirty="0"/>
              <a:t>Closed toe, low heel shoes</a:t>
            </a:r>
          </a:p>
          <a:p>
            <a:pPr lvl="1"/>
            <a:r>
              <a:rPr lang="en-US" sz="2000" dirty="0"/>
              <a:t>Gloves (provided)</a:t>
            </a:r>
          </a:p>
          <a:p>
            <a:pPr lvl="1"/>
            <a:r>
              <a:rPr lang="en-US" sz="2000" dirty="0"/>
              <a:t>Face covering</a:t>
            </a:r>
          </a:p>
          <a:p>
            <a:pPr lvl="1"/>
            <a:r>
              <a:rPr lang="en-US" sz="2000" dirty="0"/>
              <a:t>Maintain a social distancing of 6 feet wherever possible </a:t>
            </a:r>
          </a:p>
          <a:p>
            <a:pPr lvl="2"/>
            <a:r>
              <a:rPr lang="en-US" dirty="0"/>
              <a:t>Multiple tour groups to help facilitate social distancing</a:t>
            </a:r>
          </a:p>
          <a:p>
            <a:r>
              <a:rPr lang="en-US" dirty="0"/>
              <a:t>No refreshments will be provided</a:t>
            </a:r>
          </a:p>
        </p:txBody>
      </p:sp>
      <p:sp>
        <p:nvSpPr>
          <p:cNvPr id="3" name="Title 2">
            <a:extLst>
              <a:ext uri="{FF2B5EF4-FFF2-40B4-BE49-F238E27FC236}">
                <a16:creationId xmlns:a16="http://schemas.microsoft.com/office/drawing/2014/main" id="{52F5AA10-28C5-4C46-8E94-BF2C92803671}"/>
              </a:ext>
            </a:extLst>
          </p:cNvPr>
          <p:cNvSpPr>
            <a:spLocks noGrp="1"/>
          </p:cNvSpPr>
          <p:nvPr>
            <p:ph type="title"/>
          </p:nvPr>
        </p:nvSpPr>
        <p:spPr/>
        <p:txBody>
          <a:bodyPr/>
          <a:lstStyle/>
          <a:p>
            <a:r>
              <a:rPr lang="en-US" dirty="0"/>
              <a:t>ARR Plan – COVID-19 Protocols</a:t>
            </a:r>
          </a:p>
        </p:txBody>
      </p:sp>
      <p:sp>
        <p:nvSpPr>
          <p:cNvPr id="4" name="Date Placeholder 3">
            <a:extLst>
              <a:ext uri="{FF2B5EF4-FFF2-40B4-BE49-F238E27FC236}">
                <a16:creationId xmlns:a16="http://schemas.microsoft.com/office/drawing/2014/main" id="{02286CDC-3073-4331-91EA-85ABDC4EFA94}"/>
              </a:ext>
            </a:extLst>
          </p:cNvPr>
          <p:cNvSpPr>
            <a:spLocks noGrp="1"/>
          </p:cNvSpPr>
          <p:nvPr>
            <p:ph type="dt" sz="half" idx="2"/>
          </p:nvPr>
        </p:nvSpPr>
        <p:spPr/>
        <p:txBody>
          <a:bodyPr/>
          <a:lstStyle/>
          <a:p>
            <a:pPr>
              <a:defRPr/>
            </a:pPr>
            <a:r>
              <a:rPr lang="en-US" dirty="0"/>
              <a:t>9/9/2020</a:t>
            </a:r>
          </a:p>
        </p:txBody>
      </p:sp>
      <p:sp>
        <p:nvSpPr>
          <p:cNvPr id="5" name="Footer Placeholder 4">
            <a:extLst>
              <a:ext uri="{FF2B5EF4-FFF2-40B4-BE49-F238E27FC236}">
                <a16:creationId xmlns:a16="http://schemas.microsoft.com/office/drawing/2014/main" id="{54B409D2-85D8-412B-80AE-A9486756CE54}"/>
              </a:ext>
            </a:extLst>
          </p:cNvPr>
          <p:cNvSpPr>
            <a:spLocks noGrp="1"/>
          </p:cNvSpPr>
          <p:nvPr>
            <p:ph type="ftr" sz="quarter" idx="3"/>
          </p:nvPr>
        </p:nvSpPr>
        <p:spPr/>
        <p:txBody>
          <a:bodyPr/>
          <a:lstStyle/>
          <a:p>
            <a:pPr>
              <a:defRPr/>
            </a:pPr>
            <a:r>
              <a:rPr lang="en-US" dirty="0"/>
              <a:t>Schoell | MTA Accelerator Readiness Review</a:t>
            </a:r>
            <a:endParaRPr lang="en-US" b="1" dirty="0"/>
          </a:p>
        </p:txBody>
      </p:sp>
      <p:sp>
        <p:nvSpPr>
          <p:cNvPr id="6" name="Slide Number Placeholder 5">
            <a:extLst>
              <a:ext uri="{FF2B5EF4-FFF2-40B4-BE49-F238E27FC236}">
                <a16:creationId xmlns:a16="http://schemas.microsoft.com/office/drawing/2014/main" id="{1F77D0B8-5F5F-4809-B02D-E8860C8C4C87}"/>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spTree>
    <p:extLst>
      <p:ext uri="{BB962C8B-B14F-4D97-AF65-F5344CB8AC3E}">
        <p14:creationId xmlns:p14="http://schemas.microsoft.com/office/powerpoint/2010/main" val="3344842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184D6E-9D1A-455E-BB63-E0E749465D6D}"/>
              </a:ext>
            </a:extLst>
          </p:cNvPr>
          <p:cNvSpPr>
            <a:spLocks noGrp="1"/>
          </p:cNvSpPr>
          <p:nvPr>
            <p:ph idx="1"/>
          </p:nvPr>
        </p:nvSpPr>
        <p:spPr/>
        <p:txBody>
          <a:bodyPr/>
          <a:lstStyle/>
          <a:p>
            <a:r>
              <a:rPr lang="en-US" dirty="0"/>
              <a:t>This plan allows for all review committee members to participate in all presentations as well as visit the enclosure and service building.</a:t>
            </a:r>
          </a:p>
          <a:p>
            <a:r>
              <a:rPr lang="en-US" dirty="0"/>
              <a:t>We believe this plan will support your evaluation and determination of readiness for the commissioning and operation of MTA in support of ITA.</a:t>
            </a:r>
          </a:p>
          <a:p>
            <a:pPr lvl="1"/>
            <a:r>
              <a:rPr lang="en-US" sz="2000" dirty="0"/>
              <a:t>We will demonstrate that our documentation, programs, processes and systems are ready to begin beam commissioning and operations,</a:t>
            </a:r>
          </a:p>
          <a:p>
            <a:pPr lvl="1"/>
            <a:r>
              <a:rPr lang="en-US" sz="2000" dirty="0"/>
              <a:t>And we have processes in place to support experiments studying the effects of radiation damage on material while ensuring the facility is not used as an isotope production facility.</a:t>
            </a:r>
          </a:p>
        </p:txBody>
      </p:sp>
      <p:sp>
        <p:nvSpPr>
          <p:cNvPr id="3" name="Title 2">
            <a:extLst>
              <a:ext uri="{FF2B5EF4-FFF2-40B4-BE49-F238E27FC236}">
                <a16:creationId xmlns:a16="http://schemas.microsoft.com/office/drawing/2014/main" id="{52F5AA10-28C5-4C46-8E94-BF2C92803671}"/>
              </a:ext>
            </a:extLst>
          </p:cNvPr>
          <p:cNvSpPr>
            <a:spLocks noGrp="1"/>
          </p:cNvSpPr>
          <p:nvPr>
            <p:ph type="title"/>
          </p:nvPr>
        </p:nvSpPr>
        <p:spPr/>
        <p:txBody>
          <a:bodyPr/>
          <a:lstStyle/>
          <a:p>
            <a:r>
              <a:rPr lang="en-US" dirty="0"/>
              <a:t>Summary</a:t>
            </a:r>
          </a:p>
        </p:txBody>
      </p:sp>
      <p:sp>
        <p:nvSpPr>
          <p:cNvPr id="4" name="Date Placeholder 3">
            <a:extLst>
              <a:ext uri="{FF2B5EF4-FFF2-40B4-BE49-F238E27FC236}">
                <a16:creationId xmlns:a16="http://schemas.microsoft.com/office/drawing/2014/main" id="{02286CDC-3073-4331-91EA-85ABDC4EFA94}"/>
              </a:ext>
            </a:extLst>
          </p:cNvPr>
          <p:cNvSpPr>
            <a:spLocks noGrp="1"/>
          </p:cNvSpPr>
          <p:nvPr>
            <p:ph type="dt" sz="half" idx="2"/>
          </p:nvPr>
        </p:nvSpPr>
        <p:spPr/>
        <p:txBody>
          <a:bodyPr/>
          <a:lstStyle/>
          <a:p>
            <a:pPr>
              <a:defRPr/>
            </a:pPr>
            <a:r>
              <a:rPr lang="en-US" dirty="0"/>
              <a:t>9/9/2020</a:t>
            </a:r>
          </a:p>
        </p:txBody>
      </p:sp>
      <p:sp>
        <p:nvSpPr>
          <p:cNvPr id="5" name="Footer Placeholder 4">
            <a:extLst>
              <a:ext uri="{FF2B5EF4-FFF2-40B4-BE49-F238E27FC236}">
                <a16:creationId xmlns:a16="http://schemas.microsoft.com/office/drawing/2014/main" id="{54B409D2-85D8-412B-80AE-A9486756CE54}"/>
              </a:ext>
            </a:extLst>
          </p:cNvPr>
          <p:cNvSpPr>
            <a:spLocks noGrp="1"/>
          </p:cNvSpPr>
          <p:nvPr>
            <p:ph type="ftr" sz="quarter" idx="3"/>
          </p:nvPr>
        </p:nvSpPr>
        <p:spPr/>
        <p:txBody>
          <a:bodyPr/>
          <a:lstStyle/>
          <a:p>
            <a:pPr>
              <a:defRPr/>
            </a:pPr>
            <a:r>
              <a:rPr lang="en-US" dirty="0"/>
              <a:t>Schoell | MTA Accelerator Readiness Review</a:t>
            </a:r>
            <a:endParaRPr lang="en-US" b="1" dirty="0"/>
          </a:p>
        </p:txBody>
      </p:sp>
      <p:sp>
        <p:nvSpPr>
          <p:cNvPr id="6" name="Slide Number Placeholder 5">
            <a:extLst>
              <a:ext uri="{FF2B5EF4-FFF2-40B4-BE49-F238E27FC236}">
                <a16:creationId xmlns:a16="http://schemas.microsoft.com/office/drawing/2014/main" id="{1F77D0B8-5F5F-4809-B02D-E8860C8C4C87}"/>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Tree>
    <p:extLst>
      <p:ext uri="{BB962C8B-B14F-4D97-AF65-F5344CB8AC3E}">
        <p14:creationId xmlns:p14="http://schemas.microsoft.com/office/powerpoint/2010/main" val="3357182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184D6E-9D1A-455E-BB63-E0E749465D6D}"/>
              </a:ext>
            </a:extLst>
          </p:cNvPr>
          <p:cNvSpPr>
            <a:spLocks noGrp="1"/>
          </p:cNvSpPr>
          <p:nvPr>
            <p:ph idx="1"/>
          </p:nvPr>
        </p:nvSpPr>
        <p:spPr/>
        <p:txBody>
          <a:bodyPr/>
          <a:lstStyle/>
          <a:p>
            <a:r>
              <a:rPr lang="en-US" dirty="0"/>
              <a:t>We look forward to your findings, observations, and pre- and post-start recommendations.</a:t>
            </a:r>
          </a:p>
          <a:p>
            <a:pPr lvl="1"/>
            <a:r>
              <a:rPr lang="en-US" dirty="0"/>
              <a:t>Finding: statements of fact that summarize noteworthy information presented during the review</a:t>
            </a:r>
          </a:p>
          <a:p>
            <a:pPr lvl="1"/>
            <a:r>
              <a:rPr lang="en-US" dirty="0"/>
              <a:t>Observation: judgment statements about the facts presented during the review and are based on reviewers’ experience and expertise</a:t>
            </a:r>
          </a:p>
          <a:p>
            <a:pPr lvl="1"/>
            <a:r>
              <a:rPr lang="en-US" dirty="0"/>
              <a:t>Recommendation: suggestions for considering a different approach, calculation method, parameter, requirement, or data to the project that may impact the project</a:t>
            </a:r>
          </a:p>
          <a:p>
            <a:pPr lvl="2"/>
            <a:r>
              <a:rPr lang="en-US" dirty="0"/>
              <a:t>Pre-Start: A recommendation suggested to be implemented prior to the start of beam commissioning and operations.</a:t>
            </a:r>
          </a:p>
          <a:p>
            <a:pPr lvl="2"/>
            <a:r>
              <a:rPr lang="en-US" dirty="0"/>
              <a:t>Post-Start: A recommendation suggested to be implemented, but may be implemented after the start of beam commissioning and operations.</a:t>
            </a:r>
          </a:p>
          <a:p>
            <a:pPr lvl="1"/>
            <a:endParaRPr lang="en-US" dirty="0"/>
          </a:p>
        </p:txBody>
      </p:sp>
      <p:sp>
        <p:nvSpPr>
          <p:cNvPr id="3" name="Title 2">
            <a:extLst>
              <a:ext uri="{FF2B5EF4-FFF2-40B4-BE49-F238E27FC236}">
                <a16:creationId xmlns:a16="http://schemas.microsoft.com/office/drawing/2014/main" id="{52F5AA10-28C5-4C46-8E94-BF2C92803671}"/>
              </a:ext>
            </a:extLst>
          </p:cNvPr>
          <p:cNvSpPr>
            <a:spLocks noGrp="1"/>
          </p:cNvSpPr>
          <p:nvPr>
            <p:ph type="title"/>
          </p:nvPr>
        </p:nvSpPr>
        <p:spPr/>
        <p:txBody>
          <a:bodyPr/>
          <a:lstStyle/>
          <a:p>
            <a:r>
              <a:rPr lang="en-US" dirty="0"/>
              <a:t>Summary</a:t>
            </a:r>
          </a:p>
        </p:txBody>
      </p:sp>
      <p:sp>
        <p:nvSpPr>
          <p:cNvPr id="4" name="Date Placeholder 3">
            <a:extLst>
              <a:ext uri="{FF2B5EF4-FFF2-40B4-BE49-F238E27FC236}">
                <a16:creationId xmlns:a16="http://schemas.microsoft.com/office/drawing/2014/main" id="{02286CDC-3073-4331-91EA-85ABDC4EFA94}"/>
              </a:ext>
            </a:extLst>
          </p:cNvPr>
          <p:cNvSpPr>
            <a:spLocks noGrp="1"/>
          </p:cNvSpPr>
          <p:nvPr>
            <p:ph type="dt" sz="half" idx="2"/>
          </p:nvPr>
        </p:nvSpPr>
        <p:spPr/>
        <p:txBody>
          <a:bodyPr/>
          <a:lstStyle/>
          <a:p>
            <a:pPr>
              <a:defRPr/>
            </a:pPr>
            <a:r>
              <a:rPr lang="en-US" dirty="0"/>
              <a:t>9/9/2020</a:t>
            </a:r>
          </a:p>
        </p:txBody>
      </p:sp>
      <p:sp>
        <p:nvSpPr>
          <p:cNvPr id="5" name="Footer Placeholder 4">
            <a:extLst>
              <a:ext uri="{FF2B5EF4-FFF2-40B4-BE49-F238E27FC236}">
                <a16:creationId xmlns:a16="http://schemas.microsoft.com/office/drawing/2014/main" id="{54B409D2-85D8-412B-80AE-A9486756CE54}"/>
              </a:ext>
            </a:extLst>
          </p:cNvPr>
          <p:cNvSpPr>
            <a:spLocks noGrp="1"/>
          </p:cNvSpPr>
          <p:nvPr>
            <p:ph type="ftr" sz="quarter" idx="3"/>
          </p:nvPr>
        </p:nvSpPr>
        <p:spPr/>
        <p:txBody>
          <a:bodyPr/>
          <a:lstStyle/>
          <a:p>
            <a:pPr>
              <a:defRPr/>
            </a:pPr>
            <a:r>
              <a:rPr lang="en-US" dirty="0"/>
              <a:t>Schoell | MTA Accelerator Readiness Review</a:t>
            </a:r>
            <a:endParaRPr lang="en-US" b="1" dirty="0"/>
          </a:p>
        </p:txBody>
      </p:sp>
      <p:sp>
        <p:nvSpPr>
          <p:cNvPr id="6" name="Slide Number Placeholder 5">
            <a:extLst>
              <a:ext uri="{FF2B5EF4-FFF2-40B4-BE49-F238E27FC236}">
                <a16:creationId xmlns:a16="http://schemas.microsoft.com/office/drawing/2014/main" id="{1F77D0B8-5F5F-4809-B02D-E8860C8C4C87}"/>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Tree>
    <p:extLst>
      <p:ext uri="{BB962C8B-B14F-4D97-AF65-F5344CB8AC3E}">
        <p14:creationId xmlns:p14="http://schemas.microsoft.com/office/powerpoint/2010/main" val="1527691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184D6E-9D1A-455E-BB63-E0E749465D6D}"/>
              </a:ext>
            </a:extLst>
          </p:cNvPr>
          <p:cNvSpPr>
            <a:spLocks noGrp="1"/>
          </p:cNvSpPr>
          <p:nvPr>
            <p:ph idx="1"/>
          </p:nvPr>
        </p:nvSpPr>
        <p:spPr/>
        <p:txBody>
          <a:bodyPr/>
          <a:lstStyle/>
          <a:p>
            <a:r>
              <a:rPr lang="en-US" dirty="0"/>
              <a:t>Key Definitions</a:t>
            </a:r>
          </a:p>
          <a:p>
            <a:r>
              <a:rPr lang="en-US" dirty="0"/>
              <a:t>Scope</a:t>
            </a:r>
          </a:p>
          <a:p>
            <a:r>
              <a:rPr lang="en-US" dirty="0"/>
              <a:t>Goals</a:t>
            </a:r>
          </a:p>
          <a:p>
            <a:r>
              <a:rPr lang="en-US" dirty="0"/>
              <a:t>Charge Questions</a:t>
            </a:r>
          </a:p>
          <a:p>
            <a:r>
              <a:rPr lang="en-US" dirty="0"/>
              <a:t>CRADs &amp; LOIs</a:t>
            </a:r>
          </a:p>
          <a:p>
            <a:r>
              <a:rPr lang="en-US" dirty="0"/>
              <a:t>ARR Plan</a:t>
            </a:r>
          </a:p>
          <a:p>
            <a:pPr lvl="1"/>
            <a:r>
              <a:rPr lang="en-US" dirty="0"/>
              <a:t>Review Committee &amp; SMEs</a:t>
            </a:r>
          </a:p>
          <a:p>
            <a:pPr lvl="1"/>
            <a:r>
              <a:rPr lang="en-US" dirty="0"/>
              <a:t>Schedule</a:t>
            </a:r>
          </a:p>
          <a:p>
            <a:pPr lvl="1"/>
            <a:r>
              <a:rPr lang="en-US" dirty="0"/>
              <a:t>COVID-19 Protocols</a:t>
            </a:r>
          </a:p>
          <a:p>
            <a:r>
              <a:rPr lang="en-US" dirty="0"/>
              <a:t>Summary</a:t>
            </a:r>
          </a:p>
        </p:txBody>
      </p:sp>
      <p:sp>
        <p:nvSpPr>
          <p:cNvPr id="3" name="Title 2">
            <a:extLst>
              <a:ext uri="{FF2B5EF4-FFF2-40B4-BE49-F238E27FC236}">
                <a16:creationId xmlns:a16="http://schemas.microsoft.com/office/drawing/2014/main" id="{52F5AA10-28C5-4C46-8E94-BF2C92803671}"/>
              </a:ext>
            </a:extLst>
          </p:cNvPr>
          <p:cNvSpPr>
            <a:spLocks noGrp="1"/>
          </p:cNvSpPr>
          <p:nvPr>
            <p:ph type="title"/>
          </p:nvPr>
        </p:nvSpPr>
        <p:spPr/>
        <p:txBody>
          <a:bodyPr/>
          <a:lstStyle/>
          <a:p>
            <a:r>
              <a:rPr lang="en-US" dirty="0"/>
              <a:t>Overview</a:t>
            </a:r>
          </a:p>
        </p:txBody>
      </p:sp>
      <p:sp>
        <p:nvSpPr>
          <p:cNvPr id="4" name="Date Placeholder 3">
            <a:extLst>
              <a:ext uri="{FF2B5EF4-FFF2-40B4-BE49-F238E27FC236}">
                <a16:creationId xmlns:a16="http://schemas.microsoft.com/office/drawing/2014/main" id="{02286CDC-3073-4331-91EA-85ABDC4EFA94}"/>
              </a:ext>
            </a:extLst>
          </p:cNvPr>
          <p:cNvSpPr>
            <a:spLocks noGrp="1"/>
          </p:cNvSpPr>
          <p:nvPr>
            <p:ph type="dt" sz="half" idx="2"/>
          </p:nvPr>
        </p:nvSpPr>
        <p:spPr/>
        <p:txBody>
          <a:bodyPr/>
          <a:lstStyle/>
          <a:p>
            <a:pPr>
              <a:defRPr/>
            </a:pPr>
            <a:r>
              <a:rPr lang="en-US" dirty="0"/>
              <a:t>9/9/2020</a:t>
            </a:r>
          </a:p>
        </p:txBody>
      </p:sp>
      <p:sp>
        <p:nvSpPr>
          <p:cNvPr id="5" name="Footer Placeholder 4">
            <a:extLst>
              <a:ext uri="{FF2B5EF4-FFF2-40B4-BE49-F238E27FC236}">
                <a16:creationId xmlns:a16="http://schemas.microsoft.com/office/drawing/2014/main" id="{54B409D2-85D8-412B-80AE-A9486756CE54}"/>
              </a:ext>
            </a:extLst>
          </p:cNvPr>
          <p:cNvSpPr>
            <a:spLocks noGrp="1"/>
          </p:cNvSpPr>
          <p:nvPr>
            <p:ph type="ftr" sz="quarter" idx="3"/>
          </p:nvPr>
        </p:nvSpPr>
        <p:spPr/>
        <p:txBody>
          <a:bodyPr/>
          <a:lstStyle/>
          <a:p>
            <a:pPr>
              <a:defRPr/>
            </a:pPr>
            <a:r>
              <a:rPr lang="en-US" dirty="0"/>
              <a:t>Schoell | MTA Accelerator Readiness Review</a:t>
            </a:r>
            <a:endParaRPr lang="en-US" b="1" dirty="0"/>
          </a:p>
        </p:txBody>
      </p:sp>
      <p:sp>
        <p:nvSpPr>
          <p:cNvPr id="6" name="Slide Number Placeholder 5">
            <a:extLst>
              <a:ext uri="{FF2B5EF4-FFF2-40B4-BE49-F238E27FC236}">
                <a16:creationId xmlns:a16="http://schemas.microsoft.com/office/drawing/2014/main" id="{1F77D0B8-5F5F-4809-B02D-E8860C8C4C87}"/>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3862566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F5AA10-28C5-4C46-8E94-BF2C92803671}"/>
              </a:ext>
            </a:extLst>
          </p:cNvPr>
          <p:cNvSpPr>
            <a:spLocks noGrp="1"/>
          </p:cNvSpPr>
          <p:nvPr>
            <p:ph type="title"/>
          </p:nvPr>
        </p:nvSpPr>
        <p:spPr/>
        <p:txBody>
          <a:bodyPr/>
          <a:lstStyle/>
          <a:p>
            <a:r>
              <a:rPr lang="en-US" dirty="0"/>
              <a:t>Scope – Fermilab Accelerator Complex</a:t>
            </a:r>
          </a:p>
        </p:txBody>
      </p:sp>
      <p:sp>
        <p:nvSpPr>
          <p:cNvPr id="4" name="Date Placeholder 3">
            <a:extLst>
              <a:ext uri="{FF2B5EF4-FFF2-40B4-BE49-F238E27FC236}">
                <a16:creationId xmlns:a16="http://schemas.microsoft.com/office/drawing/2014/main" id="{02286CDC-3073-4331-91EA-85ABDC4EFA94}"/>
              </a:ext>
            </a:extLst>
          </p:cNvPr>
          <p:cNvSpPr>
            <a:spLocks noGrp="1"/>
          </p:cNvSpPr>
          <p:nvPr>
            <p:ph type="dt" sz="half" idx="2"/>
          </p:nvPr>
        </p:nvSpPr>
        <p:spPr/>
        <p:txBody>
          <a:bodyPr/>
          <a:lstStyle/>
          <a:p>
            <a:pPr>
              <a:defRPr/>
            </a:pPr>
            <a:r>
              <a:rPr lang="en-US" dirty="0"/>
              <a:t>9/9/2020</a:t>
            </a:r>
          </a:p>
        </p:txBody>
      </p:sp>
      <p:sp>
        <p:nvSpPr>
          <p:cNvPr id="5" name="Footer Placeholder 4">
            <a:extLst>
              <a:ext uri="{FF2B5EF4-FFF2-40B4-BE49-F238E27FC236}">
                <a16:creationId xmlns:a16="http://schemas.microsoft.com/office/drawing/2014/main" id="{54B409D2-85D8-412B-80AE-A9486756CE54}"/>
              </a:ext>
            </a:extLst>
          </p:cNvPr>
          <p:cNvSpPr>
            <a:spLocks noGrp="1"/>
          </p:cNvSpPr>
          <p:nvPr>
            <p:ph type="ftr" sz="quarter" idx="3"/>
          </p:nvPr>
        </p:nvSpPr>
        <p:spPr/>
        <p:txBody>
          <a:bodyPr/>
          <a:lstStyle/>
          <a:p>
            <a:pPr>
              <a:defRPr/>
            </a:pPr>
            <a:r>
              <a:rPr lang="en-US" dirty="0"/>
              <a:t>Schoell | MTA Accelerator Readiness Review</a:t>
            </a:r>
            <a:endParaRPr lang="en-US" b="1" dirty="0"/>
          </a:p>
        </p:txBody>
      </p:sp>
      <p:sp>
        <p:nvSpPr>
          <p:cNvPr id="6" name="Slide Number Placeholder 5">
            <a:extLst>
              <a:ext uri="{FF2B5EF4-FFF2-40B4-BE49-F238E27FC236}">
                <a16:creationId xmlns:a16="http://schemas.microsoft.com/office/drawing/2014/main" id="{1F77D0B8-5F5F-4809-B02D-E8860C8C4C87}"/>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pic>
        <p:nvPicPr>
          <p:cNvPr id="7" name="Content Placeholder 10">
            <a:extLst>
              <a:ext uri="{FF2B5EF4-FFF2-40B4-BE49-F238E27FC236}">
                <a16:creationId xmlns:a16="http://schemas.microsoft.com/office/drawing/2014/main" id="{59F55AD1-2DF9-4E35-BA0F-E16480D99DB4}"/>
              </a:ext>
            </a:extLst>
          </p:cNvPr>
          <p:cNvPicPr>
            <a:picLocks noGrp="1" noChangeAspect="1"/>
          </p:cNvPicPr>
          <p:nvPr>
            <p:ph idx="1"/>
          </p:nvPr>
        </p:nvPicPr>
        <p:blipFill>
          <a:blip r:embed="rId2"/>
          <a:stretch>
            <a:fillRect/>
          </a:stretch>
        </p:blipFill>
        <p:spPr>
          <a:xfrm>
            <a:off x="1191948" y="971550"/>
            <a:ext cx="6745816" cy="5059363"/>
          </a:xfrm>
          <a:prstGeom prst="rect">
            <a:avLst/>
          </a:prstGeom>
        </p:spPr>
      </p:pic>
    </p:spTree>
    <p:extLst>
      <p:ext uri="{BB962C8B-B14F-4D97-AF65-F5344CB8AC3E}">
        <p14:creationId xmlns:p14="http://schemas.microsoft.com/office/powerpoint/2010/main" val="975880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F5AA10-28C5-4C46-8E94-BF2C92803671}"/>
              </a:ext>
            </a:extLst>
          </p:cNvPr>
          <p:cNvSpPr>
            <a:spLocks noGrp="1"/>
          </p:cNvSpPr>
          <p:nvPr>
            <p:ph type="title"/>
          </p:nvPr>
        </p:nvSpPr>
        <p:spPr/>
        <p:txBody>
          <a:bodyPr/>
          <a:lstStyle/>
          <a:p>
            <a:r>
              <a:rPr lang="en-US" dirty="0"/>
              <a:t>Scope – Fermilab Linac &amp; 400 MeV Test Area (MTA)</a:t>
            </a:r>
          </a:p>
        </p:txBody>
      </p:sp>
      <p:sp>
        <p:nvSpPr>
          <p:cNvPr id="4" name="Date Placeholder 3">
            <a:extLst>
              <a:ext uri="{FF2B5EF4-FFF2-40B4-BE49-F238E27FC236}">
                <a16:creationId xmlns:a16="http://schemas.microsoft.com/office/drawing/2014/main" id="{02286CDC-3073-4331-91EA-85ABDC4EFA94}"/>
              </a:ext>
            </a:extLst>
          </p:cNvPr>
          <p:cNvSpPr>
            <a:spLocks noGrp="1"/>
          </p:cNvSpPr>
          <p:nvPr>
            <p:ph type="dt" sz="half" idx="2"/>
          </p:nvPr>
        </p:nvSpPr>
        <p:spPr/>
        <p:txBody>
          <a:bodyPr/>
          <a:lstStyle/>
          <a:p>
            <a:pPr>
              <a:defRPr/>
            </a:pPr>
            <a:r>
              <a:rPr lang="en-US" dirty="0"/>
              <a:t>9/9/2020</a:t>
            </a:r>
          </a:p>
        </p:txBody>
      </p:sp>
      <p:sp>
        <p:nvSpPr>
          <p:cNvPr id="5" name="Footer Placeholder 4">
            <a:extLst>
              <a:ext uri="{FF2B5EF4-FFF2-40B4-BE49-F238E27FC236}">
                <a16:creationId xmlns:a16="http://schemas.microsoft.com/office/drawing/2014/main" id="{54B409D2-85D8-412B-80AE-A9486756CE54}"/>
              </a:ext>
            </a:extLst>
          </p:cNvPr>
          <p:cNvSpPr>
            <a:spLocks noGrp="1"/>
          </p:cNvSpPr>
          <p:nvPr>
            <p:ph type="ftr" sz="quarter" idx="3"/>
          </p:nvPr>
        </p:nvSpPr>
        <p:spPr/>
        <p:txBody>
          <a:bodyPr/>
          <a:lstStyle/>
          <a:p>
            <a:pPr>
              <a:defRPr/>
            </a:pPr>
            <a:r>
              <a:rPr lang="en-US" dirty="0"/>
              <a:t>Schoell | MTA Accelerator Readiness Review</a:t>
            </a:r>
            <a:endParaRPr lang="en-US" b="1" dirty="0"/>
          </a:p>
        </p:txBody>
      </p:sp>
      <p:sp>
        <p:nvSpPr>
          <p:cNvPr id="6" name="Slide Number Placeholder 5">
            <a:extLst>
              <a:ext uri="{FF2B5EF4-FFF2-40B4-BE49-F238E27FC236}">
                <a16:creationId xmlns:a16="http://schemas.microsoft.com/office/drawing/2014/main" id="{1F77D0B8-5F5F-4809-B02D-E8860C8C4C87}"/>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pic>
        <p:nvPicPr>
          <p:cNvPr id="12" name="Content Placeholder 11">
            <a:extLst>
              <a:ext uri="{FF2B5EF4-FFF2-40B4-BE49-F238E27FC236}">
                <a16:creationId xmlns:a16="http://schemas.microsoft.com/office/drawing/2014/main" id="{428CBC92-086D-49E8-9D5D-FA4DC3ADBDDF}"/>
              </a:ext>
            </a:extLst>
          </p:cNvPr>
          <p:cNvPicPr>
            <a:picLocks noGrp="1" noChangeAspect="1"/>
          </p:cNvPicPr>
          <p:nvPr>
            <p:ph idx="1"/>
          </p:nvPr>
        </p:nvPicPr>
        <p:blipFill>
          <a:blip r:embed="rId2"/>
          <a:stretch>
            <a:fillRect/>
          </a:stretch>
        </p:blipFill>
        <p:spPr>
          <a:xfrm>
            <a:off x="1464638" y="971550"/>
            <a:ext cx="6200436" cy="5059363"/>
          </a:xfrm>
          <a:prstGeom prst="rect">
            <a:avLst/>
          </a:prstGeom>
        </p:spPr>
      </p:pic>
    </p:spTree>
    <p:extLst>
      <p:ext uri="{BB962C8B-B14F-4D97-AF65-F5344CB8AC3E}">
        <p14:creationId xmlns:p14="http://schemas.microsoft.com/office/powerpoint/2010/main" val="2160982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184D6E-9D1A-455E-BB63-E0E749465D6D}"/>
              </a:ext>
            </a:extLst>
          </p:cNvPr>
          <p:cNvSpPr>
            <a:spLocks noGrp="1"/>
          </p:cNvSpPr>
          <p:nvPr>
            <p:ph idx="1"/>
          </p:nvPr>
        </p:nvSpPr>
        <p:spPr>
          <a:xfrm>
            <a:off x="228601" y="829340"/>
            <a:ext cx="4772680" cy="5201573"/>
          </a:xfrm>
        </p:spPr>
        <p:txBody>
          <a:bodyPr/>
          <a:lstStyle/>
          <a:p>
            <a:r>
              <a:rPr lang="en-US" sz="2200" dirty="0"/>
              <a:t>MeV Test Area (MTA) – Beam enclosure containing the 400 MeV beam line and the experimental area.</a:t>
            </a:r>
          </a:p>
          <a:p>
            <a:r>
              <a:rPr lang="en-US" sz="2200" dirty="0"/>
              <a:t>Irradiation Test Area (ITA) – The experimental shielding cave and associated infrastructure located at the end of the MTA beam line. The ITA covers the broad experimental program taking place within the MTA.</a:t>
            </a:r>
          </a:p>
          <a:p>
            <a:r>
              <a:rPr lang="en-US" sz="2200" dirty="0"/>
              <a:t>Counting House – Service building adjacent to the beam enclosure entrance for experimental monitoring. (Formerly known as the MuCool Refrigeration Room.)</a:t>
            </a:r>
          </a:p>
        </p:txBody>
      </p:sp>
      <p:sp>
        <p:nvSpPr>
          <p:cNvPr id="3" name="Title 2">
            <a:extLst>
              <a:ext uri="{FF2B5EF4-FFF2-40B4-BE49-F238E27FC236}">
                <a16:creationId xmlns:a16="http://schemas.microsoft.com/office/drawing/2014/main" id="{52F5AA10-28C5-4C46-8E94-BF2C92803671}"/>
              </a:ext>
            </a:extLst>
          </p:cNvPr>
          <p:cNvSpPr>
            <a:spLocks noGrp="1"/>
          </p:cNvSpPr>
          <p:nvPr>
            <p:ph type="title"/>
          </p:nvPr>
        </p:nvSpPr>
        <p:spPr/>
        <p:txBody>
          <a:bodyPr/>
          <a:lstStyle/>
          <a:p>
            <a:r>
              <a:rPr lang="en-US" dirty="0"/>
              <a:t>Key Definitions</a:t>
            </a:r>
          </a:p>
        </p:txBody>
      </p:sp>
      <p:sp>
        <p:nvSpPr>
          <p:cNvPr id="4" name="Date Placeholder 3">
            <a:extLst>
              <a:ext uri="{FF2B5EF4-FFF2-40B4-BE49-F238E27FC236}">
                <a16:creationId xmlns:a16="http://schemas.microsoft.com/office/drawing/2014/main" id="{02286CDC-3073-4331-91EA-85ABDC4EFA94}"/>
              </a:ext>
            </a:extLst>
          </p:cNvPr>
          <p:cNvSpPr>
            <a:spLocks noGrp="1"/>
          </p:cNvSpPr>
          <p:nvPr>
            <p:ph type="dt" sz="half" idx="2"/>
          </p:nvPr>
        </p:nvSpPr>
        <p:spPr/>
        <p:txBody>
          <a:bodyPr/>
          <a:lstStyle/>
          <a:p>
            <a:pPr>
              <a:defRPr/>
            </a:pPr>
            <a:r>
              <a:rPr lang="en-US" dirty="0"/>
              <a:t>9/9/2020</a:t>
            </a:r>
          </a:p>
        </p:txBody>
      </p:sp>
      <p:sp>
        <p:nvSpPr>
          <p:cNvPr id="5" name="Footer Placeholder 4">
            <a:extLst>
              <a:ext uri="{FF2B5EF4-FFF2-40B4-BE49-F238E27FC236}">
                <a16:creationId xmlns:a16="http://schemas.microsoft.com/office/drawing/2014/main" id="{54B409D2-85D8-412B-80AE-A9486756CE54}"/>
              </a:ext>
            </a:extLst>
          </p:cNvPr>
          <p:cNvSpPr>
            <a:spLocks noGrp="1"/>
          </p:cNvSpPr>
          <p:nvPr>
            <p:ph type="ftr" sz="quarter" idx="3"/>
          </p:nvPr>
        </p:nvSpPr>
        <p:spPr/>
        <p:txBody>
          <a:bodyPr/>
          <a:lstStyle/>
          <a:p>
            <a:pPr>
              <a:defRPr/>
            </a:pPr>
            <a:r>
              <a:rPr lang="en-US" dirty="0"/>
              <a:t>Schoell | MTA Accelerator Readiness Review</a:t>
            </a:r>
            <a:endParaRPr lang="en-US" b="1" dirty="0"/>
          </a:p>
        </p:txBody>
      </p:sp>
      <p:sp>
        <p:nvSpPr>
          <p:cNvPr id="6" name="Slide Number Placeholder 5">
            <a:extLst>
              <a:ext uri="{FF2B5EF4-FFF2-40B4-BE49-F238E27FC236}">
                <a16:creationId xmlns:a16="http://schemas.microsoft.com/office/drawing/2014/main" id="{1F77D0B8-5F5F-4809-B02D-E8860C8C4C87}"/>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pic>
        <p:nvPicPr>
          <p:cNvPr id="7" name="Picture 6">
            <a:extLst>
              <a:ext uri="{FF2B5EF4-FFF2-40B4-BE49-F238E27FC236}">
                <a16:creationId xmlns:a16="http://schemas.microsoft.com/office/drawing/2014/main" id="{BF3E202E-E1D5-4906-8252-E5933064A371}"/>
              </a:ext>
            </a:extLst>
          </p:cNvPr>
          <p:cNvPicPr>
            <a:picLocks noChangeAspect="1"/>
          </p:cNvPicPr>
          <p:nvPr/>
        </p:nvPicPr>
        <p:blipFill>
          <a:blip r:embed="rId2"/>
          <a:stretch>
            <a:fillRect/>
          </a:stretch>
        </p:blipFill>
        <p:spPr>
          <a:xfrm>
            <a:off x="5001281" y="1045802"/>
            <a:ext cx="4002623" cy="4766395"/>
          </a:xfrm>
          <a:prstGeom prst="rect">
            <a:avLst/>
          </a:prstGeom>
        </p:spPr>
      </p:pic>
    </p:spTree>
    <p:extLst>
      <p:ext uri="{BB962C8B-B14F-4D97-AF65-F5344CB8AC3E}">
        <p14:creationId xmlns:p14="http://schemas.microsoft.com/office/powerpoint/2010/main" val="3413168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184D6E-9D1A-455E-BB63-E0E749465D6D}"/>
              </a:ext>
            </a:extLst>
          </p:cNvPr>
          <p:cNvSpPr>
            <a:spLocks noGrp="1"/>
          </p:cNvSpPr>
          <p:nvPr>
            <p:ph idx="1"/>
          </p:nvPr>
        </p:nvSpPr>
        <p:spPr/>
        <p:txBody>
          <a:bodyPr/>
          <a:lstStyle/>
          <a:p>
            <a:r>
              <a:rPr lang="en-US" dirty="0"/>
              <a:t>Updates made to the 400 MeV beamline and associated experimental hall in order to support beam operations into the Irradiation Test Area (ITA).</a:t>
            </a:r>
          </a:p>
          <a:p>
            <a:pPr lvl="1"/>
            <a:r>
              <a:rPr lang="en-US" dirty="0"/>
              <a:t>Addition of a stripping foil to allow for H- or proton transport</a:t>
            </a:r>
          </a:p>
          <a:p>
            <a:pPr lvl="1"/>
            <a:r>
              <a:rPr lang="en-US" dirty="0"/>
              <a:t>Installation of a shielding block cave inside the experimental hall to allow for higher intensity beam.</a:t>
            </a:r>
          </a:p>
          <a:p>
            <a:r>
              <a:rPr lang="en-US" dirty="0"/>
              <a:t>ITA will support experiments studying the radiation effects on material.</a:t>
            </a:r>
          </a:p>
          <a:p>
            <a:pPr lvl="1"/>
            <a:r>
              <a:rPr lang="en-US" dirty="0"/>
              <a:t>Material will be intentionally irradiated; however the facility is not intended to be used as an isotope production facility and any radionuclides produced are incidental to the radiation effects studies.</a:t>
            </a:r>
          </a:p>
          <a:p>
            <a:r>
              <a:rPr lang="en-US" dirty="0"/>
              <a:t>New Shielding Assessment &amp; Updated SAD Chapter for MTA and updated ASE Intensity Limits</a:t>
            </a:r>
          </a:p>
        </p:txBody>
      </p:sp>
      <p:sp>
        <p:nvSpPr>
          <p:cNvPr id="3" name="Title 2">
            <a:extLst>
              <a:ext uri="{FF2B5EF4-FFF2-40B4-BE49-F238E27FC236}">
                <a16:creationId xmlns:a16="http://schemas.microsoft.com/office/drawing/2014/main" id="{52F5AA10-28C5-4C46-8E94-BF2C92803671}"/>
              </a:ext>
            </a:extLst>
          </p:cNvPr>
          <p:cNvSpPr>
            <a:spLocks noGrp="1"/>
          </p:cNvSpPr>
          <p:nvPr>
            <p:ph type="title"/>
          </p:nvPr>
        </p:nvSpPr>
        <p:spPr/>
        <p:txBody>
          <a:bodyPr/>
          <a:lstStyle/>
          <a:p>
            <a:r>
              <a:rPr lang="en-US" dirty="0"/>
              <a:t>Scope</a:t>
            </a:r>
          </a:p>
        </p:txBody>
      </p:sp>
      <p:sp>
        <p:nvSpPr>
          <p:cNvPr id="4" name="Date Placeholder 3">
            <a:extLst>
              <a:ext uri="{FF2B5EF4-FFF2-40B4-BE49-F238E27FC236}">
                <a16:creationId xmlns:a16="http://schemas.microsoft.com/office/drawing/2014/main" id="{02286CDC-3073-4331-91EA-85ABDC4EFA94}"/>
              </a:ext>
            </a:extLst>
          </p:cNvPr>
          <p:cNvSpPr>
            <a:spLocks noGrp="1"/>
          </p:cNvSpPr>
          <p:nvPr>
            <p:ph type="dt" sz="half" idx="2"/>
          </p:nvPr>
        </p:nvSpPr>
        <p:spPr/>
        <p:txBody>
          <a:bodyPr/>
          <a:lstStyle/>
          <a:p>
            <a:pPr>
              <a:defRPr/>
            </a:pPr>
            <a:r>
              <a:rPr lang="en-US" dirty="0"/>
              <a:t>9/9/2020</a:t>
            </a:r>
          </a:p>
        </p:txBody>
      </p:sp>
      <p:sp>
        <p:nvSpPr>
          <p:cNvPr id="5" name="Footer Placeholder 4">
            <a:extLst>
              <a:ext uri="{FF2B5EF4-FFF2-40B4-BE49-F238E27FC236}">
                <a16:creationId xmlns:a16="http://schemas.microsoft.com/office/drawing/2014/main" id="{54B409D2-85D8-412B-80AE-A9486756CE54}"/>
              </a:ext>
            </a:extLst>
          </p:cNvPr>
          <p:cNvSpPr>
            <a:spLocks noGrp="1"/>
          </p:cNvSpPr>
          <p:nvPr>
            <p:ph type="ftr" sz="quarter" idx="3"/>
          </p:nvPr>
        </p:nvSpPr>
        <p:spPr/>
        <p:txBody>
          <a:bodyPr/>
          <a:lstStyle/>
          <a:p>
            <a:pPr>
              <a:defRPr/>
            </a:pPr>
            <a:r>
              <a:rPr lang="en-US" dirty="0"/>
              <a:t>Schoell | MTA Accelerator Readiness Review</a:t>
            </a:r>
            <a:endParaRPr lang="en-US" b="1" dirty="0"/>
          </a:p>
        </p:txBody>
      </p:sp>
      <p:sp>
        <p:nvSpPr>
          <p:cNvPr id="6" name="Slide Number Placeholder 5">
            <a:extLst>
              <a:ext uri="{FF2B5EF4-FFF2-40B4-BE49-F238E27FC236}">
                <a16:creationId xmlns:a16="http://schemas.microsoft.com/office/drawing/2014/main" id="{1F77D0B8-5F5F-4809-B02D-E8860C8C4C87}"/>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Tree>
    <p:extLst>
      <p:ext uri="{BB962C8B-B14F-4D97-AF65-F5344CB8AC3E}">
        <p14:creationId xmlns:p14="http://schemas.microsoft.com/office/powerpoint/2010/main" val="552529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184D6E-9D1A-455E-BB63-E0E749465D6D}"/>
              </a:ext>
            </a:extLst>
          </p:cNvPr>
          <p:cNvSpPr>
            <a:spLocks noGrp="1"/>
          </p:cNvSpPr>
          <p:nvPr>
            <p:ph idx="1"/>
          </p:nvPr>
        </p:nvSpPr>
        <p:spPr/>
        <p:txBody>
          <a:bodyPr/>
          <a:lstStyle/>
          <a:p>
            <a:r>
              <a:rPr lang="en-US" dirty="0"/>
              <a:t>Members of the ARR Committee will assess work performed for resuming MTA beam operations in support of ITA to determine if Fermilab is prepared to safely begin commissioning and operations.</a:t>
            </a:r>
          </a:p>
          <a:p>
            <a:r>
              <a:rPr lang="en-US" dirty="0"/>
              <a:t>Determination will be based on DOE Order 420.2c, </a:t>
            </a:r>
            <a:r>
              <a:rPr lang="en-US" i="1" dirty="0"/>
              <a:t>Safety of Accelerator Facilities</a:t>
            </a:r>
            <a:r>
              <a:rPr lang="en-US" dirty="0"/>
              <a:t>, by reviewing documentation, programs, processes and systems in place to support safe accelerator operations.</a:t>
            </a:r>
          </a:p>
        </p:txBody>
      </p:sp>
      <p:sp>
        <p:nvSpPr>
          <p:cNvPr id="3" name="Title 2">
            <a:extLst>
              <a:ext uri="{FF2B5EF4-FFF2-40B4-BE49-F238E27FC236}">
                <a16:creationId xmlns:a16="http://schemas.microsoft.com/office/drawing/2014/main" id="{52F5AA10-28C5-4C46-8E94-BF2C92803671}"/>
              </a:ext>
            </a:extLst>
          </p:cNvPr>
          <p:cNvSpPr>
            <a:spLocks noGrp="1"/>
          </p:cNvSpPr>
          <p:nvPr>
            <p:ph type="title"/>
          </p:nvPr>
        </p:nvSpPr>
        <p:spPr/>
        <p:txBody>
          <a:bodyPr/>
          <a:lstStyle/>
          <a:p>
            <a:r>
              <a:rPr lang="en-US" dirty="0"/>
              <a:t>Goals</a:t>
            </a:r>
          </a:p>
        </p:txBody>
      </p:sp>
      <p:sp>
        <p:nvSpPr>
          <p:cNvPr id="4" name="Date Placeholder 3">
            <a:extLst>
              <a:ext uri="{FF2B5EF4-FFF2-40B4-BE49-F238E27FC236}">
                <a16:creationId xmlns:a16="http://schemas.microsoft.com/office/drawing/2014/main" id="{02286CDC-3073-4331-91EA-85ABDC4EFA94}"/>
              </a:ext>
            </a:extLst>
          </p:cNvPr>
          <p:cNvSpPr>
            <a:spLocks noGrp="1"/>
          </p:cNvSpPr>
          <p:nvPr>
            <p:ph type="dt" sz="half" idx="2"/>
          </p:nvPr>
        </p:nvSpPr>
        <p:spPr/>
        <p:txBody>
          <a:bodyPr/>
          <a:lstStyle/>
          <a:p>
            <a:pPr>
              <a:defRPr/>
            </a:pPr>
            <a:r>
              <a:rPr lang="en-US" dirty="0"/>
              <a:t>9/9/2020</a:t>
            </a:r>
          </a:p>
        </p:txBody>
      </p:sp>
      <p:sp>
        <p:nvSpPr>
          <p:cNvPr id="5" name="Footer Placeholder 4">
            <a:extLst>
              <a:ext uri="{FF2B5EF4-FFF2-40B4-BE49-F238E27FC236}">
                <a16:creationId xmlns:a16="http://schemas.microsoft.com/office/drawing/2014/main" id="{54B409D2-85D8-412B-80AE-A9486756CE54}"/>
              </a:ext>
            </a:extLst>
          </p:cNvPr>
          <p:cNvSpPr>
            <a:spLocks noGrp="1"/>
          </p:cNvSpPr>
          <p:nvPr>
            <p:ph type="ftr" sz="quarter" idx="3"/>
          </p:nvPr>
        </p:nvSpPr>
        <p:spPr/>
        <p:txBody>
          <a:bodyPr/>
          <a:lstStyle/>
          <a:p>
            <a:pPr>
              <a:defRPr/>
            </a:pPr>
            <a:r>
              <a:rPr lang="en-US" dirty="0"/>
              <a:t>Schoell | MTA Accelerator Readiness Review</a:t>
            </a:r>
            <a:endParaRPr lang="en-US" b="1" dirty="0"/>
          </a:p>
        </p:txBody>
      </p:sp>
      <p:sp>
        <p:nvSpPr>
          <p:cNvPr id="6" name="Slide Number Placeholder 5">
            <a:extLst>
              <a:ext uri="{FF2B5EF4-FFF2-40B4-BE49-F238E27FC236}">
                <a16:creationId xmlns:a16="http://schemas.microsoft.com/office/drawing/2014/main" id="{1F77D0B8-5F5F-4809-B02D-E8860C8C4C87}"/>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Tree>
    <p:extLst>
      <p:ext uri="{BB962C8B-B14F-4D97-AF65-F5344CB8AC3E}">
        <p14:creationId xmlns:p14="http://schemas.microsoft.com/office/powerpoint/2010/main" val="898313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184D6E-9D1A-455E-BB63-E0E749465D6D}"/>
              </a:ext>
            </a:extLst>
          </p:cNvPr>
          <p:cNvSpPr>
            <a:spLocks noGrp="1"/>
          </p:cNvSpPr>
          <p:nvPr>
            <p:ph idx="1"/>
          </p:nvPr>
        </p:nvSpPr>
        <p:spPr/>
        <p:txBody>
          <a:bodyPr/>
          <a:lstStyle/>
          <a:p>
            <a:pPr marL="457200" indent="-457200">
              <a:buFont typeface="+mj-lt"/>
              <a:buAutoNum type="arabicPeriod"/>
            </a:pPr>
            <a:r>
              <a:rPr lang="en-US" sz="1800" dirty="0"/>
              <a:t>Are the necessary program elements from DOE O 420.2c, </a:t>
            </a:r>
            <a:r>
              <a:rPr lang="en-US" sz="1800" i="1" dirty="0"/>
              <a:t>Safety of Accelerator Facilities</a:t>
            </a:r>
            <a:r>
              <a:rPr lang="en-US" sz="1800" dirty="0"/>
              <a:t>, and the associated Contractor Requirements Document (CRD) in place for MTA operations?</a:t>
            </a:r>
          </a:p>
          <a:p>
            <a:pPr marL="857250" lvl="1" indent="-457200">
              <a:buFont typeface="+mj-lt"/>
              <a:buAutoNum type="alphaLcPeriod"/>
            </a:pPr>
            <a:r>
              <a:rPr lang="en-US" sz="1800" dirty="0"/>
              <a:t>Accelerator Safety Envelope (ASE)</a:t>
            </a:r>
          </a:p>
          <a:p>
            <a:pPr marL="857250" lvl="1" indent="-457200">
              <a:buFont typeface="+mj-lt"/>
              <a:buAutoNum type="alphaLcPeriod"/>
            </a:pPr>
            <a:r>
              <a:rPr lang="en-US" sz="1800" dirty="0"/>
              <a:t>Safety Assessment Document (SAD)</a:t>
            </a:r>
          </a:p>
          <a:p>
            <a:pPr marL="1257300" lvl="2" indent="-457200"/>
            <a:r>
              <a:rPr lang="en-US" sz="1600" dirty="0"/>
              <a:t>Developed based on a Shielding Assessment (SA)</a:t>
            </a:r>
          </a:p>
          <a:p>
            <a:pPr marL="857250" lvl="1" indent="-457200">
              <a:buFont typeface="+mj-lt"/>
              <a:buAutoNum type="alphaLcPeriod"/>
            </a:pPr>
            <a:r>
              <a:rPr lang="en-US" sz="1800" dirty="0"/>
              <a:t>Clearly defined roles and responsibilities for individuals involved in accelerator activities in support of MTA</a:t>
            </a:r>
          </a:p>
          <a:p>
            <a:pPr marL="857250" lvl="1" indent="-457200">
              <a:buFont typeface="+mj-lt"/>
              <a:buAutoNum type="alphaLcPeriod"/>
            </a:pPr>
            <a:r>
              <a:rPr lang="en-US" sz="1800" dirty="0"/>
              <a:t>A facility Configuration Management Program that is related to accelerator safety, and</a:t>
            </a:r>
          </a:p>
          <a:p>
            <a:pPr marL="857250" lvl="1" indent="-457200">
              <a:buFont typeface="+mj-lt"/>
              <a:buAutoNum type="alphaLcPeriod"/>
            </a:pPr>
            <a:r>
              <a:rPr lang="en-US" sz="1800" dirty="0"/>
              <a:t>Credited control and appropriate administrative processes related to accelerator safety</a:t>
            </a:r>
          </a:p>
          <a:p>
            <a:pPr marL="457200" indent="-457200">
              <a:buFont typeface="+mj-lt"/>
              <a:buAutoNum type="arabicPeriod"/>
            </a:pPr>
            <a:r>
              <a:rPr lang="en-US" sz="1800" dirty="0"/>
              <a:t>Are the procedures for reviewing and approving proposed experiments, within in the scope of the SAD and USI process, well defined and understood? Are they adequate in determining that the facility will not be used as an isotope production facility?</a:t>
            </a:r>
          </a:p>
          <a:p>
            <a:pPr marL="457200" indent="-457200">
              <a:buFont typeface="+mj-lt"/>
              <a:buAutoNum type="arabicPeriod"/>
            </a:pPr>
            <a:r>
              <a:rPr lang="en-US" sz="1800" dirty="0"/>
              <a:t>Are the procedures for experimental installation, retrieval, storage and release well defined and understood?</a:t>
            </a:r>
          </a:p>
        </p:txBody>
      </p:sp>
      <p:sp>
        <p:nvSpPr>
          <p:cNvPr id="3" name="Title 2">
            <a:extLst>
              <a:ext uri="{FF2B5EF4-FFF2-40B4-BE49-F238E27FC236}">
                <a16:creationId xmlns:a16="http://schemas.microsoft.com/office/drawing/2014/main" id="{52F5AA10-28C5-4C46-8E94-BF2C92803671}"/>
              </a:ext>
            </a:extLst>
          </p:cNvPr>
          <p:cNvSpPr>
            <a:spLocks noGrp="1"/>
          </p:cNvSpPr>
          <p:nvPr>
            <p:ph type="title"/>
          </p:nvPr>
        </p:nvSpPr>
        <p:spPr/>
        <p:txBody>
          <a:bodyPr/>
          <a:lstStyle/>
          <a:p>
            <a:r>
              <a:rPr lang="en-US" dirty="0"/>
              <a:t>Charge Questions</a:t>
            </a:r>
          </a:p>
        </p:txBody>
      </p:sp>
      <p:sp>
        <p:nvSpPr>
          <p:cNvPr id="4" name="Date Placeholder 3">
            <a:extLst>
              <a:ext uri="{FF2B5EF4-FFF2-40B4-BE49-F238E27FC236}">
                <a16:creationId xmlns:a16="http://schemas.microsoft.com/office/drawing/2014/main" id="{02286CDC-3073-4331-91EA-85ABDC4EFA94}"/>
              </a:ext>
            </a:extLst>
          </p:cNvPr>
          <p:cNvSpPr>
            <a:spLocks noGrp="1"/>
          </p:cNvSpPr>
          <p:nvPr>
            <p:ph type="dt" sz="half" idx="2"/>
          </p:nvPr>
        </p:nvSpPr>
        <p:spPr/>
        <p:txBody>
          <a:bodyPr/>
          <a:lstStyle/>
          <a:p>
            <a:pPr>
              <a:defRPr/>
            </a:pPr>
            <a:r>
              <a:rPr lang="en-US" dirty="0"/>
              <a:t>9/9/2020</a:t>
            </a:r>
          </a:p>
        </p:txBody>
      </p:sp>
      <p:sp>
        <p:nvSpPr>
          <p:cNvPr id="5" name="Footer Placeholder 4">
            <a:extLst>
              <a:ext uri="{FF2B5EF4-FFF2-40B4-BE49-F238E27FC236}">
                <a16:creationId xmlns:a16="http://schemas.microsoft.com/office/drawing/2014/main" id="{54B409D2-85D8-412B-80AE-A9486756CE54}"/>
              </a:ext>
            </a:extLst>
          </p:cNvPr>
          <p:cNvSpPr>
            <a:spLocks noGrp="1"/>
          </p:cNvSpPr>
          <p:nvPr>
            <p:ph type="ftr" sz="quarter" idx="3"/>
          </p:nvPr>
        </p:nvSpPr>
        <p:spPr/>
        <p:txBody>
          <a:bodyPr/>
          <a:lstStyle/>
          <a:p>
            <a:pPr>
              <a:defRPr/>
            </a:pPr>
            <a:r>
              <a:rPr lang="en-US" dirty="0"/>
              <a:t>Schoell | MTA Accelerator Readiness Review</a:t>
            </a:r>
            <a:endParaRPr lang="en-US" b="1" dirty="0"/>
          </a:p>
        </p:txBody>
      </p:sp>
      <p:sp>
        <p:nvSpPr>
          <p:cNvPr id="6" name="Slide Number Placeholder 5">
            <a:extLst>
              <a:ext uri="{FF2B5EF4-FFF2-40B4-BE49-F238E27FC236}">
                <a16:creationId xmlns:a16="http://schemas.microsoft.com/office/drawing/2014/main" id="{1F77D0B8-5F5F-4809-B02D-E8860C8C4C87}"/>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Tree>
    <p:extLst>
      <p:ext uri="{BB962C8B-B14F-4D97-AF65-F5344CB8AC3E}">
        <p14:creationId xmlns:p14="http://schemas.microsoft.com/office/powerpoint/2010/main" val="3685830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184D6E-9D1A-455E-BB63-E0E749465D6D}"/>
              </a:ext>
            </a:extLst>
          </p:cNvPr>
          <p:cNvSpPr>
            <a:spLocks noGrp="1"/>
          </p:cNvSpPr>
          <p:nvPr>
            <p:ph idx="1"/>
          </p:nvPr>
        </p:nvSpPr>
        <p:spPr/>
        <p:txBody>
          <a:bodyPr/>
          <a:lstStyle/>
          <a:p>
            <a:r>
              <a:rPr lang="en-US" dirty="0"/>
              <a:t>Developed to help ARR Committee in their review</a:t>
            </a:r>
          </a:p>
          <a:p>
            <a:pPr marL="0" indent="0">
              <a:buNone/>
            </a:pPr>
            <a:r>
              <a:rPr lang="en-US" dirty="0"/>
              <a:t>	</a:t>
            </a:r>
            <a:r>
              <a:rPr lang="en-US" sz="2000" dirty="0"/>
              <a:t>1.1	Welcome</a:t>
            </a:r>
          </a:p>
          <a:p>
            <a:pPr marL="0" indent="0">
              <a:buNone/>
            </a:pPr>
            <a:r>
              <a:rPr lang="en-US" sz="2000" dirty="0"/>
              <a:t>	1.2	Discussion of Changes of Operations in Support of MTA</a:t>
            </a:r>
            <a:br>
              <a:rPr lang="en-US" sz="2000" dirty="0"/>
            </a:br>
            <a:r>
              <a:rPr lang="en-US" sz="2000" dirty="0"/>
              <a:t>	1.3	Facility Tour of MTA</a:t>
            </a:r>
          </a:p>
          <a:p>
            <a:pPr marL="0" indent="0">
              <a:buNone/>
            </a:pPr>
            <a:r>
              <a:rPr lang="en-US" sz="2000" dirty="0"/>
              <a:t>	2.1	Safety Assessment Document (SAD)</a:t>
            </a:r>
          </a:p>
          <a:p>
            <a:pPr marL="0" indent="0">
              <a:buNone/>
            </a:pPr>
            <a:r>
              <a:rPr lang="en-US" sz="2000" dirty="0"/>
              <a:t>	2.2	Accelerator Safety Envelope (ASE)</a:t>
            </a:r>
          </a:p>
          <a:p>
            <a:pPr marL="0" indent="0">
              <a:buNone/>
            </a:pPr>
            <a:r>
              <a:rPr lang="en-US" sz="2000" dirty="0"/>
              <a:t>	2.3	Safety Configuration Management (SCM) Documentation</a:t>
            </a:r>
          </a:p>
          <a:p>
            <a:pPr marL="0" indent="0">
              <a:buNone/>
            </a:pPr>
            <a:r>
              <a:rPr lang="en-US" sz="2000" dirty="0"/>
              <a:t>	2.4	Commissioning &amp; Operations Plan</a:t>
            </a:r>
          </a:p>
          <a:p>
            <a:pPr marL="0" indent="0">
              <a:buNone/>
            </a:pPr>
            <a:r>
              <a:rPr lang="en-US" sz="2000" dirty="0"/>
              <a:t>	3.1	Accelerator Component Readiness</a:t>
            </a:r>
          </a:p>
          <a:p>
            <a:pPr marL="0" indent="0">
              <a:buNone/>
            </a:pPr>
            <a:r>
              <a:rPr lang="en-US" sz="2000" dirty="0"/>
              <a:t>	3.2	Training/Qualification Program for Accelerator Operations Personnel</a:t>
            </a:r>
          </a:p>
          <a:p>
            <a:pPr marL="0" indent="0">
              <a:buNone/>
            </a:pPr>
            <a:r>
              <a:rPr lang="en-US" sz="2000" dirty="0"/>
              <a:t>	3.3	Accelerator Operations Procedures for MTA Operations for ITA</a:t>
            </a:r>
          </a:p>
          <a:p>
            <a:pPr marL="0" indent="0">
              <a:buNone/>
            </a:pPr>
            <a:r>
              <a:rPr lang="en-US" sz="2000" dirty="0"/>
              <a:t>	3.4	Work Planning and Control Related to Accelerator Safety</a:t>
            </a:r>
          </a:p>
          <a:p>
            <a:pPr marL="0" indent="0">
              <a:buNone/>
            </a:pPr>
            <a:r>
              <a:rPr lang="en-US" sz="2000" dirty="0"/>
              <a:t>	3.5	Credited Controls (CC)</a:t>
            </a:r>
          </a:p>
          <a:p>
            <a:pPr marL="0" indent="0">
              <a:buNone/>
            </a:pPr>
            <a:r>
              <a:rPr lang="en-US" sz="2000" dirty="0"/>
              <a:t>	3.6	Radiological Protection</a:t>
            </a:r>
          </a:p>
        </p:txBody>
      </p:sp>
      <p:sp>
        <p:nvSpPr>
          <p:cNvPr id="3" name="Title 2">
            <a:extLst>
              <a:ext uri="{FF2B5EF4-FFF2-40B4-BE49-F238E27FC236}">
                <a16:creationId xmlns:a16="http://schemas.microsoft.com/office/drawing/2014/main" id="{52F5AA10-28C5-4C46-8E94-BF2C92803671}"/>
              </a:ext>
            </a:extLst>
          </p:cNvPr>
          <p:cNvSpPr>
            <a:spLocks noGrp="1"/>
          </p:cNvSpPr>
          <p:nvPr>
            <p:ph type="title"/>
          </p:nvPr>
        </p:nvSpPr>
        <p:spPr/>
        <p:txBody>
          <a:bodyPr/>
          <a:lstStyle/>
          <a:p>
            <a:r>
              <a:rPr lang="en-US" dirty="0"/>
              <a:t>CRADS &amp; LOIs</a:t>
            </a:r>
          </a:p>
        </p:txBody>
      </p:sp>
      <p:sp>
        <p:nvSpPr>
          <p:cNvPr id="4" name="Date Placeholder 3">
            <a:extLst>
              <a:ext uri="{FF2B5EF4-FFF2-40B4-BE49-F238E27FC236}">
                <a16:creationId xmlns:a16="http://schemas.microsoft.com/office/drawing/2014/main" id="{02286CDC-3073-4331-91EA-85ABDC4EFA94}"/>
              </a:ext>
            </a:extLst>
          </p:cNvPr>
          <p:cNvSpPr>
            <a:spLocks noGrp="1"/>
          </p:cNvSpPr>
          <p:nvPr>
            <p:ph type="dt" sz="half" idx="2"/>
          </p:nvPr>
        </p:nvSpPr>
        <p:spPr/>
        <p:txBody>
          <a:bodyPr/>
          <a:lstStyle/>
          <a:p>
            <a:pPr>
              <a:defRPr/>
            </a:pPr>
            <a:r>
              <a:rPr lang="en-US" dirty="0"/>
              <a:t>9/9/2020</a:t>
            </a:r>
          </a:p>
        </p:txBody>
      </p:sp>
      <p:sp>
        <p:nvSpPr>
          <p:cNvPr id="5" name="Footer Placeholder 4">
            <a:extLst>
              <a:ext uri="{FF2B5EF4-FFF2-40B4-BE49-F238E27FC236}">
                <a16:creationId xmlns:a16="http://schemas.microsoft.com/office/drawing/2014/main" id="{54B409D2-85D8-412B-80AE-A9486756CE54}"/>
              </a:ext>
            </a:extLst>
          </p:cNvPr>
          <p:cNvSpPr>
            <a:spLocks noGrp="1"/>
          </p:cNvSpPr>
          <p:nvPr>
            <p:ph type="ftr" sz="quarter" idx="3"/>
          </p:nvPr>
        </p:nvSpPr>
        <p:spPr/>
        <p:txBody>
          <a:bodyPr/>
          <a:lstStyle/>
          <a:p>
            <a:pPr>
              <a:defRPr/>
            </a:pPr>
            <a:r>
              <a:rPr lang="en-US" dirty="0"/>
              <a:t>Schoell | MTA Accelerator Readiness Review</a:t>
            </a:r>
            <a:endParaRPr lang="en-US" b="1" dirty="0"/>
          </a:p>
        </p:txBody>
      </p:sp>
      <p:sp>
        <p:nvSpPr>
          <p:cNvPr id="6" name="Slide Number Placeholder 5">
            <a:extLst>
              <a:ext uri="{FF2B5EF4-FFF2-40B4-BE49-F238E27FC236}">
                <a16:creationId xmlns:a16="http://schemas.microsoft.com/office/drawing/2014/main" id="{1F77D0B8-5F5F-4809-B02D-E8860C8C4C87}"/>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Tree>
    <p:extLst>
      <p:ext uri="{BB962C8B-B14F-4D97-AF65-F5344CB8AC3E}">
        <p14:creationId xmlns:p14="http://schemas.microsoft.com/office/powerpoint/2010/main" val="3779643671"/>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FNAL_PowerPoint_4x3_100716 (9)</Template>
  <TotalTime>1945</TotalTime>
  <Words>1322</Words>
  <Application>Microsoft Office PowerPoint</Application>
  <PresentationFormat>On-screen Show (4:3)</PresentationFormat>
  <Paragraphs>159</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Helvetica</vt:lpstr>
      <vt:lpstr>Fermilab_PPT_090815</vt:lpstr>
      <vt:lpstr>PowerPoint Presentation</vt:lpstr>
      <vt:lpstr>Overview</vt:lpstr>
      <vt:lpstr>Scope – Fermilab Accelerator Complex</vt:lpstr>
      <vt:lpstr>Scope – Fermilab Linac &amp; 400 MeV Test Area (MTA)</vt:lpstr>
      <vt:lpstr>Key Definitions</vt:lpstr>
      <vt:lpstr>Scope</vt:lpstr>
      <vt:lpstr>Goals</vt:lpstr>
      <vt:lpstr>Charge Questions</vt:lpstr>
      <vt:lpstr>CRADS &amp; LOIs</vt:lpstr>
      <vt:lpstr>ARR Plan</vt:lpstr>
      <vt:lpstr>ARR Plan – Review Committee and SMEs</vt:lpstr>
      <vt:lpstr>ARR Plan – Schedule</vt:lpstr>
      <vt:lpstr>ARR Plan – Schedule</vt:lpstr>
      <vt:lpstr>ARR Plan – COVID-19 Protocols</vt:lpstr>
      <vt:lpstr>Summary</vt:lpstr>
      <vt:lpstr>Summary</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R. Wolter x4807 16344N</dc:creator>
  <cp:lastModifiedBy>Madelyn R. Wolter x4807 16344N</cp:lastModifiedBy>
  <cp:revision>25</cp:revision>
  <cp:lastPrinted>2014-01-20T19:40:21Z</cp:lastPrinted>
  <dcterms:created xsi:type="dcterms:W3CDTF">2020-08-17T21:12:25Z</dcterms:created>
  <dcterms:modified xsi:type="dcterms:W3CDTF">2020-09-09T13:25:06Z</dcterms:modified>
</cp:coreProperties>
</file>