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0"/>
  </p:notesMasterIdLst>
  <p:handoutMasterIdLst>
    <p:handoutMasterId r:id="rId11"/>
  </p:handoutMasterIdLst>
  <p:sldIdLst>
    <p:sldId id="294" r:id="rId2"/>
    <p:sldId id="295" r:id="rId3"/>
    <p:sldId id="296" r:id="rId4"/>
    <p:sldId id="297" r:id="rId5"/>
    <p:sldId id="299" r:id="rId6"/>
    <p:sldId id="300" r:id="rId7"/>
    <p:sldId id="301" r:id="rId8"/>
    <p:sldId id="298" r:id="rId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delyn R. Wolter x4807 16344N" initials="MRWx1" lastIdx="1" clrIdx="0">
    <p:extLst>
      <p:ext uri="{19B8F6BF-5375-455C-9EA6-DF929625EA0E}">
        <p15:presenceInfo xmlns:p15="http://schemas.microsoft.com/office/powerpoint/2012/main" userId="Madelyn R. Wolter x4807 16344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 snapToObjects="1" showGuides="1">
      <p:cViewPr varScale="1">
        <p:scale>
          <a:sx n="73" d="100"/>
          <a:sy n="73" d="100"/>
        </p:scale>
        <p:origin x="2730" y="870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9/8/2020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9/8/2020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9/8/2020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9/8/2020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9/8/2020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9/8/2020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9/8/2020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9/8/2020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9/8/2020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-esh.fnal.gov/pls/apex/f?p=127:21:813336316567::::P21_ID,P0_RETURN_PAGE_REVIEW,P0_REVIEW_ID:52249,1,52249&amp;cs=3fHkuEqOVkvZbwyV5-IL0nVGkZz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/>
              <a:t>Maddie Schoell	</a:t>
            </a:r>
          </a:p>
          <a:p>
            <a:r>
              <a:rPr lang="en-US" dirty="0"/>
              <a:t>400 MeV Test Area (MTA) Accelerator Readiness Review</a:t>
            </a:r>
          </a:p>
          <a:p>
            <a:r>
              <a:rPr lang="en-US" dirty="0"/>
              <a:t>September 9, 2020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Safety Assessment Document (SAD) and Accelerator Safety Envelope (ASE)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184D6E-9D1A-455E-BB63-E0E749465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Brief Overview of Shielding Assessment (SA), Safety Assessment Document (SAD) and Accelerator Safety Envelope (ASE) Process</a:t>
            </a:r>
          </a:p>
          <a:p>
            <a:r>
              <a:rPr lang="en-US" dirty="0"/>
              <a:t>Document Status</a:t>
            </a:r>
          </a:p>
          <a:p>
            <a:pPr lvl="1"/>
            <a:r>
              <a:rPr lang="en-US" dirty="0"/>
              <a:t>Shielding Assessment</a:t>
            </a:r>
          </a:p>
          <a:p>
            <a:pPr lvl="1"/>
            <a:r>
              <a:rPr lang="en-US" dirty="0"/>
              <a:t>Fermilab SAD</a:t>
            </a:r>
          </a:p>
          <a:p>
            <a:pPr lvl="1"/>
            <a:r>
              <a:rPr lang="en-US" dirty="0"/>
              <a:t>SAD Ch 2-02 MeV Test Area</a:t>
            </a:r>
          </a:p>
          <a:p>
            <a:pPr lvl="1"/>
            <a:r>
              <a:rPr lang="en-US" dirty="0"/>
              <a:t>SAD Ch 6-01 Appendix A: Accelerator Safety Envelope</a:t>
            </a:r>
          </a:p>
          <a:p>
            <a:r>
              <a:rPr lang="en-US" dirty="0"/>
              <a:t>Summary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F5AA10-28C5-4C46-8E94-BF2C92803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286CDC-3073-4331-91EA-85ABDC4EFA9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9/9/2020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409D2-85D8-412B-80AE-A9486756CE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Schoell | MTA Accelerator Readiness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77D0B8-5F5F-4809-B02D-E8860C8C4C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923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789D05-3CA0-41EE-A60F-F6BB9B7C1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Shielding Assessment (SA)</a:t>
            </a:r>
          </a:p>
          <a:p>
            <a:pPr lvl="1"/>
            <a:r>
              <a:rPr lang="en-US" sz="2000" dirty="0"/>
              <a:t>Developed by Machine Department</a:t>
            </a:r>
          </a:p>
          <a:p>
            <a:pPr lvl="1"/>
            <a:r>
              <a:rPr lang="en-US" sz="2000" dirty="0"/>
              <a:t>Reviewed by the Shielding Assessment Review Panel (SARP) of the Radiation Safety Subcommittee (RSSC)</a:t>
            </a:r>
          </a:p>
          <a:p>
            <a:pPr lvl="1"/>
            <a:r>
              <a:rPr lang="en-US" sz="2000" dirty="0"/>
              <a:t>Approved by the Senior Radiation Safety Officer (SRSO)</a:t>
            </a:r>
          </a:p>
          <a:p>
            <a:r>
              <a:rPr lang="en-US" dirty="0"/>
              <a:t>Safety Assessment Document (SAD) </a:t>
            </a:r>
          </a:p>
          <a:p>
            <a:pPr lvl="1"/>
            <a:r>
              <a:rPr lang="en-US" sz="2000" dirty="0"/>
              <a:t>Developed by Machine Department, based on Shielding Assessment</a:t>
            </a:r>
          </a:p>
          <a:p>
            <a:pPr lvl="1"/>
            <a:r>
              <a:rPr lang="en-US" sz="2000" dirty="0"/>
              <a:t>Reviewed by the SAD Review Subcommittee</a:t>
            </a:r>
          </a:p>
          <a:p>
            <a:pPr lvl="1"/>
            <a:r>
              <a:rPr lang="en-US" sz="2000" dirty="0"/>
              <a:t>Approved by originating Division Head, Chief Safety Officer, &amp; Director</a:t>
            </a:r>
          </a:p>
          <a:p>
            <a:pPr lvl="1"/>
            <a:r>
              <a:rPr lang="en-US" sz="2000" dirty="0"/>
              <a:t>Concurrence from DOE Fermi Site Office (FSO) through ASE approval</a:t>
            </a:r>
          </a:p>
          <a:p>
            <a:r>
              <a:rPr lang="en-US" dirty="0"/>
              <a:t>Accelerator Safety Envelope (ASE)</a:t>
            </a:r>
          </a:p>
          <a:p>
            <a:pPr lvl="1"/>
            <a:r>
              <a:rPr lang="en-US" sz="2000" dirty="0"/>
              <a:t>Developed from Credited Controls identified in the SAD</a:t>
            </a:r>
          </a:p>
          <a:p>
            <a:pPr lvl="1"/>
            <a:r>
              <a:rPr lang="en-US" sz="2000" dirty="0"/>
              <a:t>Reviewed by SAD Review Subcommittee</a:t>
            </a:r>
          </a:p>
          <a:p>
            <a:pPr lvl="1"/>
            <a:r>
              <a:rPr lang="en-US" sz="2000" dirty="0"/>
              <a:t>Approved by Director and DOE Fermi Site Office (FSO) Manager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380642-56A4-4FFA-8ADE-4014C9762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Overview of SA/SAD/ASE Process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2D393-735A-4557-97BE-5F33D2844B5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9/9/2020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B521E-92EF-425E-AC05-9CACC4A2B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Schoell | MTA Accelerator Readiness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41CC2D-29DA-4B5A-88F4-AC6A3CA3AB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917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789D05-3CA0-41EE-A60F-F6BB9B7C1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Shielding Assessment (SA)</a:t>
            </a:r>
          </a:p>
          <a:p>
            <a:pPr lvl="1"/>
            <a:r>
              <a:rPr lang="en-US" i="1" dirty="0"/>
              <a:t>Shielding Assessment Document for the MeV Test Area at the Fermilab Linac </a:t>
            </a:r>
            <a:r>
              <a:rPr lang="en-US" i="1" dirty="0" err="1"/>
              <a:t>Endstation</a:t>
            </a:r>
            <a:r>
              <a:rPr lang="en-US" dirty="0"/>
              <a:t>. August 24, 2020.</a:t>
            </a:r>
          </a:p>
          <a:p>
            <a:pPr lvl="1"/>
            <a:r>
              <a:rPr lang="en-US" dirty="0"/>
              <a:t>Received SARP recommendation for approval August 24, 2020.</a:t>
            </a:r>
          </a:p>
          <a:p>
            <a:pPr lvl="1"/>
            <a:r>
              <a:rPr lang="en-US" dirty="0"/>
              <a:t>Received SRSO approval August 28, 2020.</a:t>
            </a:r>
            <a:r>
              <a:rPr lang="en-US" i="1" dirty="0"/>
              <a:t> </a:t>
            </a:r>
          </a:p>
          <a:p>
            <a:pPr lvl="1"/>
            <a:r>
              <a:rPr lang="en-US" dirty="0"/>
              <a:t>More information in Safety System &amp; Radiological Protection presentation.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380642-56A4-4FFA-8ADE-4014C9762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 Status – Shielding Assessment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2D393-735A-4557-97BE-5F33D2844B5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9/9/2020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B521E-92EF-425E-AC05-9CACC4A2B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Schoell | MTA Accelerator Readiness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41CC2D-29DA-4B5A-88F4-AC6A3CA3AB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53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789D05-3CA0-41EE-A60F-F6BB9B7C1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Safety Assessment Document (SAD) </a:t>
            </a:r>
          </a:p>
          <a:p>
            <a:pPr lvl="1"/>
            <a:r>
              <a:rPr lang="en-US" dirty="0"/>
              <a:t>Utilize modular structure, with one chapter for each machine</a:t>
            </a:r>
          </a:p>
          <a:p>
            <a:pPr lvl="2"/>
            <a:r>
              <a:rPr lang="en-US" dirty="0"/>
              <a:t>Reduced redundant content</a:t>
            </a:r>
          </a:p>
          <a:p>
            <a:pPr lvl="2"/>
            <a:r>
              <a:rPr lang="en-US" dirty="0"/>
              <a:t>Allows for easier updates as program changes</a:t>
            </a:r>
          </a:p>
          <a:p>
            <a:pPr lvl="1"/>
            <a:r>
              <a:rPr lang="en-US" dirty="0"/>
              <a:t>MTA operations required updates to two Chapters in Revision 20 of the Fermilab SAD</a:t>
            </a:r>
          </a:p>
          <a:p>
            <a:pPr lvl="2"/>
            <a:r>
              <a:rPr lang="en-US" dirty="0"/>
              <a:t>Revision 1 of Chapter 2-02 400 MeV Test Area (MTA) </a:t>
            </a:r>
          </a:p>
          <a:p>
            <a:pPr lvl="2"/>
            <a:r>
              <a:rPr lang="en-US" dirty="0"/>
              <a:t>Revision 12 of Chapter 6-01 Appendix A Accelerator Safety Envelope (ASE)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380642-56A4-4FFA-8ADE-4014C9762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 Status – SAD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2D393-735A-4557-97BE-5F33D2844B5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9/9/2020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B521E-92EF-425E-AC05-9CACC4A2B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Schoell | MTA Accelerator Readiness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41CC2D-29DA-4B5A-88F4-AC6A3CA3AB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911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789D05-3CA0-41EE-A60F-F6BB9B7C1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Chapter 2-02 400 MeV Test Area Changes Include</a:t>
            </a:r>
          </a:p>
          <a:p>
            <a:pPr lvl="1"/>
            <a:r>
              <a:rPr lang="en-US" dirty="0"/>
              <a:t>Removal of operating modes specific for MuCool, and adding information for MTA proton and H</a:t>
            </a:r>
            <a:r>
              <a:rPr lang="en-US" baseline="30000" dirty="0"/>
              <a:t>-</a:t>
            </a:r>
            <a:r>
              <a:rPr lang="en-US" dirty="0"/>
              <a:t> modes of operation</a:t>
            </a:r>
          </a:p>
          <a:p>
            <a:pPr lvl="1"/>
            <a:r>
              <a:rPr lang="en-US" dirty="0"/>
              <a:t>Add stripping foil – all other beamline components remain unchanged</a:t>
            </a:r>
          </a:p>
          <a:p>
            <a:pPr lvl="1"/>
            <a:r>
              <a:rPr lang="en-US" dirty="0"/>
              <a:t>Remove hazards associated with MuCool</a:t>
            </a:r>
          </a:p>
          <a:p>
            <a:pPr lvl="1"/>
            <a:r>
              <a:rPr lang="en-US" sz="2000" dirty="0"/>
              <a:t>Reviewed by SAD Review Committee</a:t>
            </a:r>
          </a:p>
          <a:p>
            <a:endParaRPr lang="en-US" sz="2200" dirty="0"/>
          </a:p>
          <a:p>
            <a:r>
              <a:rPr lang="en-US" sz="2200" dirty="0"/>
              <a:t>SAD Revision 20 received Lab Director approval September 8, 2020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380642-56A4-4FFA-8ADE-4014C9762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 Status – SAD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2D393-735A-4557-97BE-5F33D2844B5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9/9/2020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B521E-92EF-425E-AC05-9CACC4A2B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Schoell | MTA Accelerator Readiness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41CC2D-29DA-4B5A-88F4-AC6A3CA3AB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91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789D05-3CA0-41EE-A60F-F6BB9B7C1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6-01 Appendix A Accelerator Safety Envelope Changes Include</a:t>
            </a:r>
          </a:p>
          <a:p>
            <a:pPr lvl="1"/>
            <a:r>
              <a:rPr lang="en-US" sz="2000" dirty="0"/>
              <a:t>Updated ASE Intensity Limits to remove MuCool and add MTA intensity limits.</a:t>
            </a:r>
          </a:p>
          <a:p>
            <a:pPr lvl="1"/>
            <a:r>
              <a:rPr lang="en-US" sz="2000" dirty="0"/>
              <a:t>Additional modifications to “ASE Violation Determination and Actions” section to clarify deficiency in credited control and ASE violations.</a:t>
            </a:r>
          </a:p>
          <a:p>
            <a:pPr lvl="2"/>
            <a:r>
              <a:rPr lang="en-US" sz="1700" dirty="0"/>
              <a:t>From FSO Recommendation from Mu2e 13W Beam to Diagnostic Absorber ARR (iTrack Review </a:t>
            </a:r>
            <a:r>
              <a:rPr lang="en-US" sz="1700" dirty="0">
                <a:hlinkClick r:id="rId2"/>
              </a:rPr>
              <a:t>52249</a:t>
            </a:r>
            <a:r>
              <a:rPr lang="en-US" sz="1700" dirty="0"/>
              <a:t>)</a:t>
            </a:r>
          </a:p>
          <a:p>
            <a:r>
              <a:rPr lang="en-US" dirty="0"/>
              <a:t>Approval Status</a:t>
            </a:r>
          </a:p>
          <a:p>
            <a:pPr lvl="1"/>
            <a:r>
              <a:rPr lang="en-US" sz="2000" dirty="0"/>
              <a:t>Received Lab Director approval September 8, 2020</a:t>
            </a:r>
          </a:p>
          <a:p>
            <a:pPr lvl="1"/>
            <a:r>
              <a:rPr lang="en-US" sz="2000" dirty="0"/>
              <a:t>Routing for FSO approval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380642-56A4-4FFA-8ADE-4014C9762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 Status – Ch 6-01 Appendix A: ASE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2D393-735A-4557-97BE-5F33D2844B5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9/9/2020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B521E-92EF-425E-AC05-9CACC4A2B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Schoell | MTA Accelerator Readiness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41CC2D-29DA-4B5A-88F4-AC6A3CA3AB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40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789D05-3CA0-41EE-A60F-F6BB9B7C1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Shielding Assessment creation &amp; approval, and SAD/ASE updates and approval followed standard process</a:t>
            </a:r>
          </a:p>
          <a:p>
            <a:r>
              <a:rPr lang="en-US" dirty="0"/>
              <a:t>Shielding Assessment reviewed and recommended by SARP, approved by SRSO</a:t>
            </a:r>
          </a:p>
          <a:p>
            <a:r>
              <a:rPr lang="en-US" dirty="0"/>
              <a:t>SAD &amp; ASE reviewed and recommended by SAD Review Subcommittee, and approved by Lab Director </a:t>
            </a:r>
          </a:p>
          <a:p>
            <a:pPr lvl="1"/>
            <a:r>
              <a:rPr lang="en-US" dirty="0"/>
              <a:t>ASE being </a:t>
            </a:r>
            <a:r>
              <a:rPr lang="en-US"/>
              <a:t>routed for FSO </a:t>
            </a:r>
            <a:r>
              <a:rPr lang="en-US" dirty="0"/>
              <a:t>approval</a:t>
            </a:r>
          </a:p>
          <a:p>
            <a:r>
              <a:rPr lang="en-US" dirty="0">
                <a:solidFill>
                  <a:srgbClr val="FF0000"/>
                </a:solidFill>
              </a:rPr>
              <a:t>Pre-Start Recommendation – ASE Approval required before beam operations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380642-56A4-4FFA-8ADE-4014C9762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2D393-735A-4557-97BE-5F33D2844B5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9/9/2020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B521E-92EF-425E-AC05-9CACC4A2B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Schoell | MTA Accelerator Readiness Review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41CC2D-29DA-4B5A-88F4-AC6A3CA3AB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63782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FNAL_PowerPoint_4x3_100716 (9)</Template>
  <TotalTime>12440</TotalTime>
  <Words>581</Words>
  <Application>Microsoft Office PowerPoint</Application>
  <PresentationFormat>On-screen Show (4:3)</PresentationFormat>
  <Paragraphs>83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Helvetica</vt:lpstr>
      <vt:lpstr>Fermilab_PPT_090815</vt:lpstr>
      <vt:lpstr>PowerPoint Presentation</vt:lpstr>
      <vt:lpstr>Overview</vt:lpstr>
      <vt:lpstr>Brief Overview of SA/SAD/ASE Process</vt:lpstr>
      <vt:lpstr>Document Status – Shielding Assessment</vt:lpstr>
      <vt:lpstr>Document Status – SAD </vt:lpstr>
      <vt:lpstr>Document Status – SAD</vt:lpstr>
      <vt:lpstr>Document Status – Ch 6-01 Appendix A: ASE</vt:lpstr>
      <vt:lpstr>Summary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Madelyn R. Wolter x4807 16344N</dc:creator>
  <cp:lastModifiedBy>Madelyn R. Wolter x4807 16344N</cp:lastModifiedBy>
  <cp:revision>51</cp:revision>
  <cp:lastPrinted>2014-01-20T19:40:21Z</cp:lastPrinted>
  <dcterms:created xsi:type="dcterms:W3CDTF">2020-08-17T21:12:25Z</dcterms:created>
  <dcterms:modified xsi:type="dcterms:W3CDTF">2020-09-08T21:57:47Z</dcterms:modified>
</cp:coreProperties>
</file>