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5" r:id="rId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4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fnal.gov/event/4478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ooter Placeholder 4"/>
          <p:cNvSpPr txBox="1"/>
          <p:nvPr/>
        </p:nvSpPr>
        <p:spPr>
          <a:xfrm>
            <a:off x="4038600" y="6404292"/>
            <a:ext cx="4114800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1st Rare/Precision Topical Convener Mtg</a:t>
            </a:r>
          </a:p>
        </p:txBody>
      </p:sp>
      <p:sp>
        <p:nvSpPr>
          <p:cNvPr id="113" name="Title 1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/>
          <a:lstStyle>
            <a:lvl1pPr defTabSz="905255">
              <a:defRPr sz="5940"/>
            </a:lvl1pPr>
          </a:lstStyle>
          <a:p>
            <a:r>
              <a:t>RF3: Fundamental Physics in Small Experiments </a:t>
            </a:r>
          </a:p>
        </p:txBody>
      </p:sp>
      <p:sp>
        <p:nvSpPr>
          <p:cNvPr id="114" name="Subtitle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r>
              <a:rPr dirty="0"/>
              <a:t>Rare and Precision Frontier Topical Convener Meeting</a:t>
            </a:r>
          </a:p>
          <a:p>
            <a:r>
              <a:rPr dirty="0"/>
              <a:t>2</a:t>
            </a:r>
            <a:r>
              <a:rPr lang="en-US" dirty="0"/>
              <a:t>0</a:t>
            </a:r>
            <a:r>
              <a:rPr dirty="0"/>
              <a:t> </a:t>
            </a:r>
            <a:r>
              <a:rPr lang="en-US" dirty="0"/>
              <a:t>August</a:t>
            </a:r>
            <a:r>
              <a:rPr dirty="0"/>
              <a:t> 2020</a:t>
            </a:r>
          </a:p>
          <a:p>
            <a:r>
              <a:rPr dirty="0"/>
              <a:t>Tom Blum &amp; Peter Winter</a:t>
            </a:r>
          </a:p>
        </p:txBody>
      </p:sp>
      <p:sp>
        <p:nvSpPr>
          <p:cNvPr id="115" name="Date Placeholder 3"/>
          <p:cNvSpPr txBox="1"/>
          <p:nvPr/>
        </p:nvSpPr>
        <p:spPr>
          <a:xfrm>
            <a:off x="838200" y="6404292"/>
            <a:ext cx="2743200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r>
              <a:t>5/5/2020</a:t>
            </a:r>
          </a:p>
        </p:txBody>
      </p:sp>
      <p:sp>
        <p:nvSpPr>
          <p:cNvPr id="116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oter Placeholder 4"/>
          <p:cNvSpPr txBox="1"/>
          <p:nvPr/>
        </p:nvSpPr>
        <p:spPr>
          <a:xfrm>
            <a:off x="4038600" y="6404292"/>
            <a:ext cx="4114800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1st Rare/Precision Topical Convener Mtg</a:t>
            </a:r>
          </a:p>
        </p:txBody>
      </p:sp>
      <p:sp>
        <p:nvSpPr>
          <p:cNvPr id="163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defTabSz="868680">
              <a:defRPr sz="3700"/>
            </a:pPr>
            <a:r>
              <a:rPr lang="en-US" dirty="0"/>
              <a:t>Progress Report</a:t>
            </a:r>
            <a:endParaRPr dirty="0"/>
          </a:p>
        </p:txBody>
      </p:sp>
      <p:sp>
        <p:nvSpPr>
          <p:cNvPr id="16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287971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rPr lang="en-US" dirty="0"/>
              <a:t>LOI’s received</a:t>
            </a:r>
          </a:p>
          <a:p>
            <a:pPr lvl="1">
              <a:defRPr sz="2400"/>
            </a:pPr>
            <a:r>
              <a:rPr lang="en-US" dirty="0"/>
              <a:t>proton storage ring (Morse, </a:t>
            </a:r>
            <a:r>
              <a:rPr lang="en-US" dirty="0" err="1"/>
              <a:t>Semertzidis</a:t>
            </a:r>
            <a:r>
              <a:rPr lang="en-US" dirty="0"/>
              <a:t>)</a:t>
            </a:r>
          </a:p>
          <a:p>
            <a:pPr>
              <a:defRPr sz="2400"/>
            </a:pPr>
            <a:r>
              <a:rPr lang="en-US" dirty="0"/>
              <a:t>LOI’s expected</a:t>
            </a:r>
          </a:p>
          <a:p>
            <a:pPr lvl="1">
              <a:defRPr sz="2400"/>
            </a:pPr>
            <a:r>
              <a:rPr lang="en-US" dirty="0"/>
              <a:t>Muonium gravity</a:t>
            </a:r>
          </a:p>
          <a:p>
            <a:pPr lvl="1">
              <a:defRPr sz="2400"/>
            </a:pPr>
            <a:r>
              <a:rPr lang="en-US" dirty="0"/>
              <a:t>Muon storage ring </a:t>
            </a:r>
            <a:r>
              <a:rPr lang="en-US" dirty="0" err="1"/>
              <a:t>edm</a:t>
            </a:r>
            <a:endParaRPr lang="en-US" dirty="0"/>
          </a:p>
          <a:p>
            <a:pPr lvl="1">
              <a:defRPr sz="2400"/>
            </a:pP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force</a:t>
            </a:r>
          </a:p>
          <a:p>
            <a:pPr lvl="1">
              <a:defRPr sz="2400"/>
            </a:pPr>
            <a:r>
              <a:rPr lang="en-US" dirty="0"/>
              <a:t>King plot</a:t>
            </a:r>
          </a:p>
          <a:p>
            <a:pPr lvl="1">
              <a:defRPr sz="2400"/>
            </a:pPr>
            <a:r>
              <a:rPr lang="en-US" dirty="0"/>
              <a:t>CPT violation</a:t>
            </a:r>
          </a:p>
          <a:p>
            <a:pPr lvl="1">
              <a:defRPr sz="2400"/>
            </a:pPr>
            <a:r>
              <a:rPr lang="en-US" dirty="0"/>
              <a:t>Others on gravity tests (?)</a:t>
            </a:r>
          </a:p>
          <a:p>
            <a:pPr lvl="1">
              <a:defRPr sz="2400"/>
            </a:pPr>
            <a:endParaRPr lang="en-US" dirty="0"/>
          </a:p>
          <a:p>
            <a:pPr lvl="1">
              <a:defRPr sz="2400"/>
            </a:pPr>
            <a:endParaRPr lang="en-US" dirty="0"/>
          </a:p>
        </p:txBody>
      </p:sp>
      <p:sp>
        <p:nvSpPr>
          <p:cNvPr id="165" name="Date Placeholder 3"/>
          <p:cNvSpPr txBox="1"/>
          <p:nvPr/>
        </p:nvSpPr>
        <p:spPr>
          <a:xfrm>
            <a:off x="838200" y="6404292"/>
            <a:ext cx="2743200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r>
              <a:t>5/5/2020</a:t>
            </a:r>
          </a:p>
        </p:txBody>
      </p:sp>
      <p:sp>
        <p:nvSpPr>
          <p:cNvPr id="166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Footer Placeholder 4"/>
          <p:cNvSpPr txBox="1"/>
          <p:nvPr/>
        </p:nvSpPr>
        <p:spPr>
          <a:xfrm>
            <a:off x="4038600" y="6404292"/>
            <a:ext cx="4114800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ctr">
              <a:defRPr sz="1200">
                <a:solidFill>
                  <a:srgbClr val="888888"/>
                </a:solidFill>
              </a:defRPr>
            </a:lvl1pPr>
          </a:lstStyle>
          <a:p>
            <a:r>
              <a:t>1st Rare/Precision Topical Convener Mtg</a:t>
            </a:r>
          </a:p>
        </p:txBody>
      </p:sp>
      <p:sp>
        <p:nvSpPr>
          <p:cNvPr id="163" name="Titl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defTabSz="868680">
              <a:defRPr sz="3700"/>
            </a:pPr>
            <a:r>
              <a:rPr lang="en-US" dirty="0"/>
              <a:t>Progress Report</a:t>
            </a:r>
            <a:endParaRPr dirty="0"/>
          </a:p>
        </p:txBody>
      </p:sp>
      <p:sp>
        <p:nvSpPr>
          <p:cNvPr id="164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38200" y="1690688"/>
            <a:ext cx="10515600" cy="428797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 sz="2400"/>
            </a:pPr>
            <a:r>
              <a:rPr lang="en-US" dirty="0"/>
              <a:t>EDM sub-group conveners: Tanmoy Bhattacharya, Yannis Semertzidis</a:t>
            </a:r>
            <a:endParaRPr lang="en-US" dirty="0">
              <a:hlinkClick r:id="rId2"/>
            </a:endParaRPr>
          </a:p>
          <a:p>
            <a:pPr>
              <a:defRPr sz="2400"/>
            </a:pPr>
            <a:r>
              <a:rPr lang="en-US" sz="2400" dirty="0">
                <a:hlinkClick r:id="rId2"/>
              </a:rPr>
              <a:t>Workshop on Electric and Magnetic Dipole Moments</a:t>
            </a:r>
            <a:endParaRPr lang="en-US" sz="2400" dirty="0"/>
          </a:p>
          <a:p>
            <a:pPr lvl="1">
              <a:defRPr sz="2400"/>
            </a:pPr>
            <a:r>
              <a:rPr lang="en-US" dirty="0"/>
              <a:t>September 15-17, 4-6 PM EDT</a:t>
            </a:r>
          </a:p>
          <a:p>
            <a:pPr lvl="1">
              <a:defRPr sz="2400"/>
            </a:pPr>
            <a:r>
              <a:rPr lang="en-US" dirty="0"/>
              <a:t>Emphasis on EDM’s</a:t>
            </a:r>
          </a:p>
          <a:p>
            <a:pPr lvl="2">
              <a:defRPr sz="2400"/>
            </a:pPr>
            <a:r>
              <a:rPr lang="en-US" dirty="0"/>
              <a:t>Neutron</a:t>
            </a:r>
          </a:p>
          <a:p>
            <a:pPr lvl="2">
              <a:defRPr sz="2400"/>
            </a:pPr>
            <a:r>
              <a:rPr lang="en-US" dirty="0"/>
              <a:t>Muon (storage ring)</a:t>
            </a:r>
          </a:p>
          <a:p>
            <a:pPr lvl="2">
              <a:defRPr sz="2400"/>
            </a:pPr>
            <a:r>
              <a:rPr lang="en-US" dirty="0"/>
              <a:t>Proton/deuteron (storage ring)</a:t>
            </a:r>
          </a:p>
          <a:p>
            <a:pPr lvl="2">
              <a:defRPr sz="2400"/>
            </a:pPr>
            <a:r>
              <a:rPr lang="en-US" dirty="0"/>
              <a:t>Atomic, molecular</a:t>
            </a:r>
          </a:p>
          <a:p>
            <a:pPr lvl="1">
              <a:defRPr sz="2400"/>
            </a:pPr>
            <a:r>
              <a:rPr lang="en-US" dirty="0"/>
              <a:t>MDM’s</a:t>
            </a:r>
          </a:p>
          <a:p>
            <a:pPr lvl="2">
              <a:defRPr sz="2400"/>
            </a:pPr>
            <a:r>
              <a:rPr lang="en-US" dirty="0"/>
              <a:t>Mu-, future experiments beyond E989, J34?</a:t>
            </a:r>
          </a:p>
        </p:txBody>
      </p:sp>
      <p:sp>
        <p:nvSpPr>
          <p:cNvPr id="165" name="Date Placeholder 3"/>
          <p:cNvSpPr txBox="1"/>
          <p:nvPr/>
        </p:nvSpPr>
        <p:spPr>
          <a:xfrm>
            <a:off x="838200" y="6404292"/>
            <a:ext cx="2743200" cy="26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200">
                <a:solidFill>
                  <a:srgbClr val="888888"/>
                </a:solidFill>
              </a:defRPr>
            </a:lvl1pPr>
          </a:lstStyle>
          <a:p>
            <a:r>
              <a:t>5/5/2020</a:t>
            </a:r>
          </a:p>
        </p:txBody>
      </p:sp>
      <p:sp>
        <p:nvSpPr>
          <p:cNvPr id="166" name="Slide Number Placeholder 5"/>
          <p:cNvSpPr txBox="1">
            <a:spLocks noGrp="1"/>
          </p:cNvSpPr>
          <p:nvPr>
            <p:ph type="sldNum" sz="quarter" idx="4294967295"/>
          </p:nvPr>
        </p:nvSpPr>
        <p:spPr>
          <a:xfrm>
            <a:off x="11169739" y="6404292"/>
            <a:ext cx="184059" cy="2692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561431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134</Words>
  <Application>Microsoft Macintosh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RF3: Fundamental Physics in Small Experiments </vt:lpstr>
      <vt:lpstr>Progress Report</vt:lpstr>
      <vt:lpstr>Progress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RF3: Fundamental Physics in Small Experiments </dc:title>
  <cp:lastModifiedBy>Blum, Thomas</cp:lastModifiedBy>
  <cp:revision>5</cp:revision>
  <dcterms:modified xsi:type="dcterms:W3CDTF">2020-08-19T16:04:18Z</dcterms:modified>
</cp:coreProperties>
</file>