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5"/>
  </p:notesMasterIdLst>
  <p:handoutMasterIdLst>
    <p:handoutMasterId r:id="rId6"/>
  </p:handoutMasterIdLst>
  <p:sldIdLst>
    <p:sldId id="1726" r:id="rId3"/>
    <p:sldId id="172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C31310"/>
    <a:srgbClr val="000000"/>
    <a:srgbClr val="B53511"/>
    <a:srgbClr val="FF9300"/>
    <a:srgbClr val="21FFF5"/>
    <a:srgbClr val="115CA9"/>
    <a:srgbClr val="21FFF0"/>
    <a:srgbClr val="F400FF"/>
    <a:srgbClr val="16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49" autoAdjust="0"/>
    <p:restoredTop sz="88992" autoAdjust="0"/>
  </p:normalViewPr>
  <p:slideViewPr>
    <p:cSldViewPr snapToGrid="0" snapToObjects="1">
      <p:cViewPr varScale="1">
        <p:scale>
          <a:sx n="98" d="100"/>
          <a:sy n="98" d="100"/>
        </p:scale>
        <p:origin x="92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5433A4-C87D-204E-A6FB-BA3B5AE045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83118-3117-A14C-98BA-42DA97FAB8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3E5EE-3063-A84B-8C71-E27CE0BB0F63}" type="datetimeFigureOut">
              <a:rPr lang="en-US" smtClean="0"/>
              <a:t>8/19/20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A707AF-0688-824F-A29C-D793648085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C45689-833C-3C49-A421-FF40C18F34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7444F-994F-F547-AFF7-212BE49D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36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16E7-6442-8C42-AB7D-1A52A9F103E5}" type="datetimeFigureOut">
              <a:rPr lang="en-US" smtClean="0"/>
              <a:t>8/19/20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62E9-0A14-0247-BAF3-2DD368B97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7BBD36-3257-8E4A-8984-B9E452B6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Young-Kee Kim (U.Chicago), DPF Chair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73930-EDB2-5B4C-99D8-72732A3B2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Bottom: Picture &amp; Caption">
  <p:cSld name="Logo Bottom: Picture &amp; 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>
            <a:spLocks noGrp="1"/>
          </p:cNvSpPr>
          <p:nvPr>
            <p:ph type="pic" idx="2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0505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0505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4C97"/>
              </a:buClr>
              <a:buSzPts val="1600"/>
              <a:buNone/>
              <a:defRPr sz="1600" b="1" i="0">
                <a:solidFill>
                  <a:srgbClr val="004C97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736827" y="6504213"/>
            <a:ext cx="675368" cy="2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4/18/20</a:t>
            </a:r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Young-Kee Kim (U.Chicago), DPF Chair</a:t>
            </a: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222250" y="6504213"/>
            <a:ext cx="414338" cy="237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97"/>
              </a:buClr>
              <a:buSzPts val="2800"/>
              <a:buFont typeface="Calibri"/>
              <a:buNone/>
              <a:defRPr sz="2800">
                <a:solidFill>
                  <a:srgbClr val="004C9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4367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0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5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0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78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9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43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4/18/20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8075663-5F42-8241-B1B1-982C249CF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</p:spTree>
    <p:extLst>
      <p:ext uri="{BB962C8B-B14F-4D97-AF65-F5344CB8AC3E}">
        <p14:creationId xmlns:p14="http://schemas.microsoft.com/office/powerpoint/2010/main" val="26278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6" r:id="rId14"/>
    <p:sldLayoutId id="2147483677" r:id="rId15"/>
    <p:sldLayoutId id="2147483678" r:id="rId16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673AFE-42ED-6A4B-BA4D-FDE89DA6E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CPM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19CAD3-F633-1B42-9C4B-D4C9F4759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dirty="0"/>
              <a:t>Inspire the community about the field (particle, accelerator, and related research areas), and encourage them to engage broadly in the Snowmass process </a:t>
            </a:r>
          </a:p>
          <a:p>
            <a:pPr lvl="1" fontAlgn="base"/>
            <a:endParaRPr lang="en-US" dirty="0"/>
          </a:p>
          <a:p>
            <a:pPr fontAlgn="base"/>
            <a:r>
              <a:rPr lang="en-US" dirty="0"/>
              <a:t>Inform the community </a:t>
            </a:r>
          </a:p>
          <a:p>
            <a:pPr lvl="1" fontAlgn="base"/>
            <a:r>
              <a:rPr lang="en-US" dirty="0"/>
              <a:t>Plans from other regions and from related fields</a:t>
            </a:r>
          </a:p>
          <a:p>
            <a:pPr lvl="1" fontAlgn="base"/>
            <a:r>
              <a:rPr lang="en-US" dirty="0"/>
              <a:t>Snowmass activities and plans broadly (e.g., members of one frontier may not know activities in other frontiers)</a:t>
            </a:r>
          </a:p>
          <a:p>
            <a:pPr fontAlgn="base"/>
            <a:r>
              <a:rPr lang="en-US" dirty="0"/>
              <a:t>Listen to the community</a:t>
            </a:r>
          </a:p>
          <a:p>
            <a:pPr lvl="1" fontAlgn="base"/>
            <a:endParaRPr lang="en-US" dirty="0"/>
          </a:p>
          <a:p>
            <a:pPr fontAlgn="base"/>
            <a:r>
              <a:rPr lang="en-US" dirty="0"/>
              <a:t>Grassroot activities</a:t>
            </a:r>
          </a:p>
          <a:p>
            <a:pPr lvl="1" fontAlgn="base"/>
            <a:r>
              <a:rPr lang="en-US" dirty="0"/>
              <a:t>Provide space for members across the field to talk to each other</a:t>
            </a:r>
          </a:p>
          <a:p>
            <a:pPr lvl="1" fontAlgn="base"/>
            <a:r>
              <a:rPr lang="en-US" dirty="0"/>
              <a:t>Provide space to discuss, promote and develop new ideas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Organized activities (your own sessions &amp; joint sessions)</a:t>
            </a:r>
          </a:p>
          <a:p>
            <a:pPr lvl="1" fontAlgn="base"/>
            <a:r>
              <a:rPr lang="en-US" dirty="0"/>
              <a:t>Establish cross working-group connections</a:t>
            </a:r>
          </a:p>
          <a:p>
            <a:pPr lvl="1" fontAlgn="base"/>
            <a:r>
              <a:rPr lang="en-US" dirty="0"/>
              <a:t>Identify gaps</a:t>
            </a:r>
          </a:p>
          <a:p>
            <a:pPr lvl="1" fontAlgn="base"/>
            <a:r>
              <a:rPr lang="en-US" dirty="0"/>
              <a:t>Develop plans for your Frontier</a:t>
            </a:r>
          </a:p>
          <a:p>
            <a:pPr lvl="1" fontAlgn="base"/>
            <a:endParaRPr lang="en-US" dirty="0"/>
          </a:p>
          <a:p>
            <a:pPr fontAlgn="base"/>
            <a:r>
              <a:rPr lang="en-US" dirty="0"/>
              <a:t>Make a “work” plan between CPM 2020 and CSS 2021. This work plan can be finalized within a couple of weeks after CPM (by end of October 2020).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1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9C4C8A0-0838-0C47-9F98-73B1328735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39998"/>
              </p:ext>
            </p:extLst>
          </p:nvPr>
        </p:nvGraphicFramePr>
        <p:xfrm>
          <a:off x="1002575" y="90714"/>
          <a:ext cx="7135586" cy="667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8" name="Worksheet" r:id="rId3" imgW="9715500" imgH="9093200" progId="Excel.Sheet.12">
                  <p:embed/>
                </p:oleObj>
              </mc:Choice>
              <mc:Fallback>
                <p:oleObj name="Worksheet" r:id="rId3" imgW="9715500" imgH="909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2575" y="90714"/>
                        <a:ext cx="7135586" cy="667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9014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155026</TotalTime>
  <Words>145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Custom Design</vt:lpstr>
      <vt:lpstr>Microsoft Excel Worksheet</vt:lpstr>
      <vt:lpstr>Goals of CPM</vt:lpstr>
      <vt:lpstr>PowerPoint Presentation</vt:lpstr>
    </vt:vector>
  </TitlesOfParts>
  <Company>The University of Chicago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Highlights</dc:title>
  <dc:creator>Young-Kee Kim</dc:creator>
  <cp:lastModifiedBy>Microsoft Office User</cp:lastModifiedBy>
  <cp:revision>4815</cp:revision>
  <cp:lastPrinted>2020-08-19T18:27:13Z</cp:lastPrinted>
  <dcterms:created xsi:type="dcterms:W3CDTF">2014-06-24T05:51:31Z</dcterms:created>
  <dcterms:modified xsi:type="dcterms:W3CDTF">2020-08-19T19:38:42Z</dcterms:modified>
</cp:coreProperties>
</file>