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82" r:id="rId1"/>
  </p:sldMasterIdLst>
  <p:notesMasterIdLst>
    <p:notesMasterId r:id="rId18"/>
  </p:notesMasterIdLst>
  <p:handoutMasterIdLst>
    <p:handoutMasterId r:id="rId19"/>
  </p:handoutMasterIdLst>
  <p:sldIdLst>
    <p:sldId id="256" r:id="rId2"/>
    <p:sldId id="272" r:id="rId3"/>
    <p:sldId id="271" r:id="rId4"/>
    <p:sldId id="280" r:id="rId5"/>
    <p:sldId id="281" r:id="rId6"/>
    <p:sldId id="275" r:id="rId7"/>
    <p:sldId id="270" r:id="rId8"/>
    <p:sldId id="284" r:id="rId9"/>
    <p:sldId id="282" r:id="rId10"/>
    <p:sldId id="259" r:id="rId11"/>
    <p:sldId id="262" r:id="rId12"/>
    <p:sldId id="261" r:id="rId13"/>
    <p:sldId id="263" r:id="rId14"/>
    <p:sldId id="264" r:id="rId15"/>
    <p:sldId id="266" r:id="rId16"/>
    <p:sldId id="267" r:id="rId17"/>
  </p:sldIdLst>
  <p:sldSz cx="9144000" cy="6858000" type="screen4x3"/>
  <p:notesSz cx="6858000" cy="9144000"/>
  <p:defaultTex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p:defaultTextStyle>
  <p:extLst>
    <p:ext uri="{EFAFB233-063F-42B5-8137-9DF3F51BA10A}">
      <p15:sldGuideLst xmlns:p15="http://schemas.microsoft.com/office/powerpoint/2012/main">
        <p15:guide id="1" orient="horz" pos="4142">
          <p15:clr>
            <a:srgbClr val="A4A3A4"/>
          </p15:clr>
        </p15:guide>
        <p15:guide id="2" orient="horz" pos="4027">
          <p15:clr>
            <a:srgbClr val="A4A3A4"/>
          </p15:clr>
        </p15:guide>
        <p15:guide id="3" orient="horz" pos="1698">
          <p15:clr>
            <a:srgbClr val="A4A3A4"/>
          </p15:clr>
        </p15:guide>
        <p15:guide id="4" orient="horz" pos="152">
          <p15:clr>
            <a:srgbClr val="A4A3A4"/>
          </p15:clr>
        </p15:guide>
        <p15:guide id="5" orient="horz" pos="2790">
          <p15:clr>
            <a:srgbClr val="A4A3A4"/>
          </p15:clr>
        </p15:guide>
        <p15:guide id="6" orient="horz" pos="604">
          <p15:clr>
            <a:srgbClr val="A4A3A4"/>
          </p15:clr>
        </p15:guide>
        <p15:guide id="7" pos="5616">
          <p15:clr>
            <a:srgbClr val="A4A3A4"/>
          </p15:clr>
        </p15:guide>
        <p15:guide id="8" pos="136">
          <p15:clr>
            <a:srgbClr val="A4A3A4"/>
          </p15:clr>
        </p15:guide>
        <p15:guide id="9" pos="589">
          <p15:clr>
            <a:srgbClr val="A4A3A4"/>
          </p15:clr>
        </p15:guide>
        <p15:guide id="10" pos="4453">
          <p15:clr>
            <a:srgbClr val="A4A3A4"/>
          </p15:clr>
        </p15:guide>
        <p15:guide id="11" pos="5163">
          <p15:clr>
            <a:srgbClr val="A4A3A4"/>
          </p15:clr>
        </p15:guide>
        <p15:guide id="12" pos="4632">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F7F7F"/>
    <a:srgbClr val="50504E"/>
    <a:srgbClr val="4E4E4E"/>
    <a:srgbClr val="404040"/>
    <a:srgbClr val="004C97"/>
    <a:srgbClr val="63666A"/>
    <a:srgbClr val="99D6EA"/>
    <a:srgbClr val="505050"/>
    <a:srgbClr val="A7A8AA"/>
    <a:srgbClr val="00308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171" autoAdjust="0"/>
    <p:restoredTop sz="94647"/>
  </p:normalViewPr>
  <p:slideViewPr>
    <p:cSldViewPr snapToGrid="0" snapToObjects="1" showGuides="1">
      <p:cViewPr varScale="1">
        <p:scale>
          <a:sx n="127" d="100"/>
          <a:sy n="127" d="100"/>
        </p:scale>
        <p:origin x="1160" y="184"/>
      </p:cViewPr>
      <p:guideLst>
        <p:guide orient="horz" pos="4142"/>
        <p:guide orient="horz" pos="4027"/>
        <p:guide orient="horz" pos="1698"/>
        <p:guide orient="horz" pos="152"/>
        <p:guide orient="horz" pos="2790"/>
        <p:guide orient="horz" pos="604"/>
        <p:guide pos="5616"/>
        <p:guide pos="136"/>
        <p:guide pos="589"/>
        <p:guide pos="4453"/>
        <p:guide pos="5163"/>
        <p:guide pos="4632"/>
      </p:guideLst>
    </p:cSldViewPr>
  </p:slideViewPr>
  <p:notesTextViewPr>
    <p:cViewPr>
      <p:scale>
        <a:sx n="100" d="100"/>
        <a:sy n="100" d="100"/>
      </p:scale>
      <p:origin x="0" y="0"/>
    </p:cViewPr>
  </p:notesTextViewPr>
  <p:notesViewPr>
    <p:cSldViewPr snapToGrid="0" snapToObjects="1" showGuide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Helvetica"/>
                <a:ea typeface="+mn-ea"/>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atin typeface="Helvetica" charset="0"/>
                <a:cs typeface="ＭＳ Ｐゴシック" charset="0"/>
              </a:defRPr>
            </a:lvl1pPr>
          </a:lstStyle>
          <a:p>
            <a:pPr>
              <a:defRPr/>
            </a:pPr>
            <a:fld id="{DBB872F3-6144-3148-BC13-C063BA20AE80}" type="datetimeFigureOut">
              <a:rPr lang="en-US"/>
              <a:pPr>
                <a:defRPr/>
              </a:pPr>
              <a:t>8/27/20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Helvetica"/>
                <a:ea typeface="+mn-ea"/>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atin typeface="Helvetica" charset="0"/>
                <a:cs typeface="ＭＳ Ｐゴシック" charset="0"/>
              </a:defRPr>
            </a:lvl1pPr>
          </a:lstStyle>
          <a:p>
            <a:pPr>
              <a:defRPr/>
            </a:pPr>
            <a:fld id="{0ACDB0ED-0BEE-9846-B9EA-5C7BFF06289F}" type="slidenum">
              <a:rPr lang="en-US"/>
              <a:pPr>
                <a:defRPr/>
              </a:pPr>
              <a:t>‹#›</a:t>
            </a:fld>
            <a:endParaRPr lang="en-US"/>
          </a:p>
        </p:txBody>
      </p:sp>
    </p:spTree>
    <p:extLst>
      <p:ext uri="{BB962C8B-B14F-4D97-AF65-F5344CB8AC3E}">
        <p14:creationId xmlns:p14="http://schemas.microsoft.com/office/powerpoint/2010/main" val="142316456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Helvetica"/>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atin typeface="Helvetica" charset="0"/>
                <a:cs typeface="ＭＳ Ｐゴシック" charset="0"/>
              </a:defRPr>
            </a:lvl1pPr>
          </a:lstStyle>
          <a:p>
            <a:pPr>
              <a:defRPr/>
            </a:pPr>
            <a:fld id="{531CFD29-8380-B24A-89EC-384D8B8A981B}" type="datetimeFigureOut">
              <a:rPr lang="en-US"/>
              <a:pPr>
                <a:defRPr/>
              </a:pPr>
              <a:t>8/27/20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Helvetica"/>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atin typeface="Helvetica" charset="0"/>
                <a:cs typeface="ＭＳ Ｐゴシック" charset="0"/>
              </a:defRPr>
            </a:lvl1pPr>
          </a:lstStyle>
          <a:p>
            <a:pPr>
              <a:defRPr/>
            </a:pPr>
            <a:fld id="{CAD08E57-B576-F641-BEA6-C3D752DF7F66}" type="slidenum">
              <a:rPr lang="en-US"/>
              <a:pPr>
                <a:defRPr/>
              </a:pPr>
              <a:t>‹#›</a:t>
            </a:fld>
            <a:endParaRPr lang="en-US"/>
          </a:p>
        </p:txBody>
      </p:sp>
    </p:spTree>
    <p:extLst>
      <p:ext uri="{BB962C8B-B14F-4D97-AF65-F5344CB8AC3E}">
        <p14:creationId xmlns:p14="http://schemas.microsoft.com/office/powerpoint/2010/main" val="1600640023"/>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Helvetica"/>
        <a:ea typeface="Geneva"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2pPr>
    <a:lvl3pPr marL="9144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3pPr>
    <a:lvl4pPr marL="13716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4pPr>
    <a:lvl5pPr marL="18288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CAD08E57-B576-F641-BEA6-C3D752DF7F66}" type="slidenum">
              <a:rPr lang="en-US" smtClean="0"/>
              <a:pPr>
                <a:defRPr/>
              </a:pPr>
              <a:t>3</a:t>
            </a:fld>
            <a:endParaRPr lang="en-US"/>
          </a:p>
        </p:txBody>
      </p:sp>
    </p:spTree>
    <p:extLst>
      <p:ext uri="{BB962C8B-B14F-4D97-AF65-F5344CB8AC3E}">
        <p14:creationId xmlns:p14="http://schemas.microsoft.com/office/powerpoint/2010/main" val="2909986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CAD08E57-B576-F641-BEA6-C3D752DF7F66}" type="slidenum">
              <a:rPr lang="en-US" smtClean="0"/>
              <a:pPr>
                <a:defRPr/>
              </a:pPr>
              <a:t>4</a:t>
            </a:fld>
            <a:endParaRPr lang="en-US"/>
          </a:p>
        </p:txBody>
      </p:sp>
    </p:spTree>
    <p:extLst>
      <p:ext uri="{BB962C8B-B14F-4D97-AF65-F5344CB8AC3E}">
        <p14:creationId xmlns:p14="http://schemas.microsoft.com/office/powerpoint/2010/main" val="14362861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CAD08E57-B576-F641-BEA6-C3D752DF7F66}" type="slidenum">
              <a:rPr lang="en-US" smtClean="0"/>
              <a:pPr>
                <a:defRPr/>
              </a:pPr>
              <a:t>5</a:t>
            </a:fld>
            <a:endParaRPr lang="en-US"/>
          </a:p>
        </p:txBody>
      </p:sp>
    </p:spTree>
    <p:extLst>
      <p:ext uri="{BB962C8B-B14F-4D97-AF65-F5344CB8AC3E}">
        <p14:creationId xmlns:p14="http://schemas.microsoft.com/office/powerpoint/2010/main" val="245634001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4" y="4963772"/>
            <a:ext cx="8499231" cy="1529241"/>
          </a:xfrm>
          <a:prstGeom prst="rect">
            <a:avLst/>
          </a:prstGeom>
        </p:spPr>
        <p:txBody>
          <a:bodyPr lIns="0" tIns="45720" rIns="0" bIns="45720">
            <a:noAutofit/>
          </a:bodyPr>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17762" y="-1"/>
            <a:ext cx="918972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24"/>
          <p:cNvSpPr>
            <a:spLocks noGrp="1"/>
          </p:cNvSpPr>
          <p:nvPr>
            <p:ph type="body" sz="quarter" idx="11"/>
          </p:nvPr>
        </p:nvSpPr>
        <p:spPr>
          <a:xfrm>
            <a:off x="341924" y="3951841"/>
            <a:ext cx="8499232" cy="1003049"/>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32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3" name="Picture 12" descr="14-0218-16D.lr.jpg"/>
          <p:cNvPicPr>
            <a:picLocks noChangeAspect="1"/>
          </p:cNvPicPr>
          <p:nvPr userDrawn="1"/>
        </p:nvPicPr>
        <p:blipFill rotWithShape="1">
          <a:blip r:embed="rId2">
            <a:extLst>
              <a:ext uri="{28A0092B-C50C-407E-A947-70E740481C1C}">
                <a14:useLocalDpi xmlns:a14="http://schemas.microsoft.com/office/drawing/2010/main" val="0"/>
              </a:ext>
            </a:extLst>
          </a:blip>
          <a:srcRect t="25816" b="25769"/>
          <a:stretch/>
        </p:blipFill>
        <p:spPr>
          <a:xfrm>
            <a:off x="-17762" y="817011"/>
            <a:ext cx="9189720" cy="2966102"/>
          </a:xfrm>
          <a:prstGeom prst="rect">
            <a:avLst/>
          </a:prstGeom>
        </p:spPr>
      </p:pic>
      <p:pic>
        <p:nvPicPr>
          <p:cNvPr id="14" name="Picture 13" descr="FermiLogoBar_DOE_KO_horiz.eps"/>
          <p:cNvPicPr>
            <a:picLocks noChangeAspect="1"/>
          </p:cNvPicPr>
          <p:nvPr userDrawn="1"/>
        </p:nvPicPr>
        <p:blipFill rotWithShape="1">
          <a:blip r:embed="rId3">
            <a:extLst>
              <a:ext uri="{28A0092B-C50C-407E-A947-70E740481C1C}">
                <a14:useLocalDpi xmlns:a14="http://schemas.microsoft.com/office/drawing/2010/main" val="0"/>
              </a:ext>
            </a:extLst>
          </a:blip>
          <a:srcRect t="1" r="21053" b="4344"/>
          <a:stretch/>
        </p:blipFill>
        <p:spPr>
          <a:xfrm>
            <a:off x="2058202" y="220599"/>
            <a:ext cx="7113756" cy="288776"/>
          </a:xfrm>
          <a:prstGeom prst="rect">
            <a:avLst/>
          </a:prstGeom>
        </p:spPr>
      </p:pic>
      <p:pic>
        <p:nvPicPr>
          <p:cNvPr id="10" name="Picture 9" descr="FermiLogoBar_DOE_KO_horiz.eps">
            <a:extLst>
              <a:ext uri="{FF2B5EF4-FFF2-40B4-BE49-F238E27FC236}">
                <a16:creationId xmlns:a16="http://schemas.microsoft.com/office/drawing/2014/main" id="{CC4C60A1-F78D-1A4F-B6F1-606638184803}"/>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1" t="1" r="56945" b="1401"/>
          <a:stretch/>
        </p:blipFill>
        <p:spPr>
          <a:xfrm>
            <a:off x="736879" y="220599"/>
            <a:ext cx="3125069" cy="297658"/>
          </a:xfrm>
          <a:prstGeom prst="rect">
            <a:avLst/>
          </a:prstGeom>
        </p:spPr>
      </p:pic>
      <p:pic>
        <p:nvPicPr>
          <p:cNvPr id="11" name="Picture 10">
            <a:extLst>
              <a:ext uri="{FF2B5EF4-FFF2-40B4-BE49-F238E27FC236}">
                <a16:creationId xmlns:a16="http://schemas.microsoft.com/office/drawing/2014/main" id="{C5BDCE57-8BCE-594A-95DD-69C1AE58216B}"/>
              </a:ext>
            </a:extLst>
          </p:cNvPr>
          <p:cNvPicPr>
            <a:picLocks noChangeAspect="1"/>
          </p:cNvPicPr>
          <p:nvPr userDrawn="1"/>
        </p:nvPicPr>
        <p:blipFill>
          <a:blip r:embed="rId4"/>
          <a:stretch>
            <a:fillRect/>
          </a:stretch>
        </p:blipFill>
        <p:spPr>
          <a:xfrm>
            <a:off x="15883" y="56961"/>
            <a:ext cx="687352" cy="713431"/>
          </a:xfrm>
          <a:prstGeom prst="rect">
            <a:avLst/>
          </a:prstGeom>
        </p:spPr>
      </p:pic>
    </p:spTree>
    <p:extLst>
      <p:ext uri="{BB962C8B-B14F-4D97-AF65-F5344CB8AC3E}">
        <p14:creationId xmlns:p14="http://schemas.microsoft.com/office/powerpoint/2010/main" val="42934414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Logo Bottom: Title &amp; Content">
    <p:spTree>
      <p:nvGrpSpPr>
        <p:cNvPr id="1" name=""/>
        <p:cNvGrpSpPr/>
        <p:nvPr/>
      </p:nvGrpSpPr>
      <p:grpSpPr>
        <a:xfrm>
          <a:off x="0" y="0"/>
          <a:ext cx="0" cy="0"/>
          <a:chOff x="0" y="0"/>
          <a:chExt cx="0" cy="0"/>
        </a:xfrm>
      </p:grpSpPr>
      <p:sp>
        <p:nvSpPr>
          <p:cNvPr id="7" name="Content Placeholder 2"/>
          <p:cNvSpPr>
            <a:spLocks noGrp="1"/>
          </p:cNvSpPr>
          <p:nvPr>
            <p:ph idx="1"/>
          </p:nvPr>
        </p:nvSpPr>
        <p:spPr>
          <a:xfrm>
            <a:off x="228600" y="971550"/>
            <a:ext cx="8672513" cy="5059363"/>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
        <p:nvSpPr>
          <p:cNvPr id="2" name="Date Placeholder 1">
            <a:extLst>
              <a:ext uri="{FF2B5EF4-FFF2-40B4-BE49-F238E27FC236}">
                <a16:creationId xmlns:a16="http://schemas.microsoft.com/office/drawing/2014/main" id="{936881A9-68BE-424C-9EDC-11598F672362}"/>
              </a:ext>
            </a:extLst>
          </p:cNvPr>
          <p:cNvSpPr>
            <a:spLocks noGrp="1"/>
          </p:cNvSpPr>
          <p:nvPr>
            <p:ph type="dt" sz="half" idx="10"/>
          </p:nvPr>
        </p:nvSpPr>
        <p:spPr/>
        <p:txBody>
          <a:bodyPr/>
          <a:lstStyle/>
          <a:p>
            <a:pPr>
              <a:defRPr/>
            </a:pPr>
            <a:r>
              <a:rPr lang="en-US"/>
              <a:t>8/13/20</a:t>
            </a:r>
            <a:endParaRPr lang="en-US" dirty="0"/>
          </a:p>
        </p:txBody>
      </p:sp>
      <p:sp>
        <p:nvSpPr>
          <p:cNvPr id="3" name="Footer Placeholder 2">
            <a:extLst>
              <a:ext uri="{FF2B5EF4-FFF2-40B4-BE49-F238E27FC236}">
                <a16:creationId xmlns:a16="http://schemas.microsoft.com/office/drawing/2014/main" id="{83084CC7-C06F-E043-A617-539C703EA179}"/>
              </a:ext>
            </a:extLst>
          </p:cNvPr>
          <p:cNvSpPr>
            <a:spLocks noGrp="1"/>
          </p:cNvSpPr>
          <p:nvPr>
            <p:ph type="ftr" sz="quarter" idx="11"/>
          </p:nvPr>
        </p:nvSpPr>
        <p:spPr/>
        <p:txBody>
          <a:bodyPr/>
          <a:lstStyle/>
          <a:p>
            <a:pPr>
              <a:defRPr/>
            </a:pPr>
            <a:r>
              <a:rPr lang="en-US"/>
              <a:t>A. Apresyan, L. Linssen, T. Affolder</a:t>
            </a:r>
            <a:endParaRPr lang="en-US" b="1" dirty="0"/>
          </a:p>
        </p:txBody>
      </p:sp>
      <p:sp>
        <p:nvSpPr>
          <p:cNvPr id="4" name="Slide Number Placeholder 3">
            <a:extLst>
              <a:ext uri="{FF2B5EF4-FFF2-40B4-BE49-F238E27FC236}">
                <a16:creationId xmlns:a16="http://schemas.microsoft.com/office/drawing/2014/main" id="{69DD6646-C909-B54B-A3C0-1954DD6731F1}"/>
              </a:ext>
            </a:extLst>
          </p:cNvPr>
          <p:cNvSpPr>
            <a:spLocks noGrp="1"/>
          </p:cNvSpPr>
          <p:nvPr>
            <p:ph type="sldNum" sz="quarter" idx="12"/>
          </p:nvPr>
        </p:nvSpPr>
        <p:spPr/>
        <p:txBody>
          <a:bodyPr/>
          <a:lstStyle/>
          <a:p>
            <a:pPr>
              <a:defRPr/>
            </a:pPr>
            <a:fld id="{148C009B-CB69-E04A-B9B3-34B26D69E9CF}" type="slidenum">
              <a:rPr lang="en-US" smtClean="0"/>
              <a:pPr>
                <a:defRPr/>
              </a:pPr>
              <a:t>‹#›</a:t>
            </a:fld>
            <a:endParaRPr lang="en-US" dirty="0"/>
          </a:p>
        </p:txBody>
      </p:sp>
    </p:spTree>
    <p:extLst>
      <p:ext uri="{BB962C8B-B14F-4D97-AF65-F5344CB8AC3E}">
        <p14:creationId xmlns:p14="http://schemas.microsoft.com/office/powerpoint/2010/main" val="34392269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ogo Bottom: Comparison">
    <p:spTree>
      <p:nvGrpSpPr>
        <p:cNvPr id="1" name=""/>
        <p:cNvGrpSpPr/>
        <p:nvPr/>
      </p:nvGrpSpPr>
      <p:grpSpPr>
        <a:xfrm>
          <a:off x="0" y="0"/>
          <a:ext cx="0" cy="0"/>
          <a:chOff x="0" y="0"/>
          <a:chExt cx="0" cy="0"/>
        </a:xfrm>
      </p:grpSpPr>
      <p:sp>
        <p:nvSpPr>
          <p:cNvPr id="7" name="Content Placeholder 2"/>
          <p:cNvSpPr>
            <a:spLocks noGrp="1"/>
          </p:cNvSpPr>
          <p:nvPr>
            <p:ph sz="half" idx="13"/>
          </p:nvPr>
        </p:nvSpPr>
        <p:spPr>
          <a:xfrm>
            <a:off x="228601" y="971550"/>
            <a:ext cx="4206240" cy="3633788"/>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2"/>
          <p:cNvSpPr>
            <a:spLocks noGrp="1"/>
          </p:cNvSpPr>
          <p:nvPr>
            <p:ph sz="half" idx="15"/>
          </p:nvPr>
        </p:nvSpPr>
        <p:spPr>
          <a:xfrm>
            <a:off x="4692452" y="971550"/>
            <a:ext cx="4215383" cy="3633788"/>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3"/>
          <p:cNvSpPr>
            <a:spLocks noGrp="1"/>
          </p:cNvSpPr>
          <p:nvPr>
            <p:ph type="body" sz="half" idx="16"/>
          </p:nvPr>
        </p:nvSpPr>
        <p:spPr>
          <a:xfrm>
            <a:off x="229365" y="4765101"/>
            <a:ext cx="4205476" cy="1265812"/>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19"/>
          </p:nvPr>
        </p:nvSpPr>
        <p:spPr>
          <a:xfrm>
            <a:off x="4692450" y="4765101"/>
            <a:ext cx="4206239" cy="1265812"/>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Date Placeholder 3"/>
          <p:cNvSpPr>
            <a:spLocks noGrp="1"/>
          </p:cNvSpPr>
          <p:nvPr>
            <p:ph type="dt" sz="half" idx="2"/>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a:t>8/13/20</a:t>
            </a:r>
            <a:endParaRPr lang="en-US" dirty="0"/>
          </a:p>
        </p:txBody>
      </p:sp>
      <p:sp>
        <p:nvSpPr>
          <p:cNvPr id="12" name="Footer Placeholder 4"/>
          <p:cNvSpPr>
            <a:spLocks noGrp="1"/>
          </p:cNvSpPr>
          <p:nvPr>
            <p:ph type="ftr" sz="quarter" idx="3"/>
          </p:nvPr>
        </p:nvSpPr>
        <p:spPr>
          <a:xfrm>
            <a:off x="1530602" y="6504213"/>
            <a:ext cx="6262118"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A. Apresyan, L. Linssen, T. Affolder</a:t>
            </a:r>
            <a:endParaRPr lang="en-US" b="1" dirty="0"/>
          </a:p>
        </p:txBody>
      </p:sp>
      <p:sp>
        <p:nvSpPr>
          <p:cNvPr id="13"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14"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Tree>
    <p:extLst>
      <p:ext uri="{BB962C8B-B14F-4D97-AF65-F5344CB8AC3E}">
        <p14:creationId xmlns:p14="http://schemas.microsoft.com/office/powerpoint/2010/main" val="41395800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ogo Bottom: Content &amp;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228600" y="958849"/>
            <a:ext cx="3027894" cy="5022676"/>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Content Placeholder 2"/>
          <p:cNvSpPr>
            <a:spLocks noGrp="1"/>
          </p:cNvSpPr>
          <p:nvPr>
            <p:ph sz="half" idx="15"/>
          </p:nvPr>
        </p:nvSpPr>
        <p:spPr>
          <a:xfrm>
            <a:off x="3542712" y="958850"/>
            <a:ext cx="5347605" cy="5022675"/>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6"/>
          </p:nvPr>
        </p:nvSpPr>
        <p:spPr>
          <a:xfrm>
            <a:off x="736827" y="6504213"/>
            <a:ext cx="675368" cy="241300"/>
          </a:xfrm>
        </p:spPr>
        <p:txBody>
          <a:bodyPr/>
          <a:lstStyle>
            <a:lvl1pPr>
              <a:defRPr sz="1200" smtClean="0"/>
            </a:lvl1pPr>
          </a:lstStyle>
          <a:p>
            <a:pPr>
              <a:defRPr/>
            </a:pPr>
            <a:r>
              <a:rPr lang="en-US"/>
              <a:t>8/13/20</a:t>
            </a:r>
            <a:endParaRPr lang="en-US" dirty="0"/>
          </a:p>
        </p:txBody>
      </p:sp>
      <p:sp>
        <p:nvSpPr>
          <p:cNvPr id="6" name="Footer Placeholder 4"/>
          <p:cNvSpPr>
            <a:spLocks noGrp="1"/>
          </p:cNvSpPr>
          <p:nvPr>
            <p:ph type="ftr" sz="quarter" idx="17"/>
          </p:nvPr>
        </p:nvSpPr>
        <p:spPr>
          <a:xfrm>
            <a:off x="1530601" y="6504213"/>
            <a:ext cx="6262119" cy="250031"/>
          </a:xfrm>
        </p:spPr>
        <p:txBody>
          <a:bodyPr/>
          <a:lstStyle>
            <a:lvl1pPr>
              <a:defRPr sz="1200" dirty="0" smtClean="0"/>
            </a:lvl1pPr>
          </a:lstStyle>
          <a:p>
            <a:pPr>
              <a:defRPr/>
            </a:pPr>
            <a:r>
              <a:rPr lang="en-US"/>
              <a:t>A. Apresyan, L. Linssen, T. Affolder</a:t>
            </a:r>
            <a:endParaRPr lang="en-US" b="1" dirty="0"/>
          </a:p>
        </p:txBody>
      </p:sp>
      <p:sp>
        <p:nvSpPr>
          <p:cNvPr id="7" name="Slide Number Placeholder 5"/>
          <p:cNvSpPr>
            <a:spLocks noGrp="1"/>
          </p:cNvSpPr>
          <p:nvPr>
            <p:ph type="sldNum" sz="quarter" idx="18"/>
          </p:nvPr>
        </p:nvSpPr>
        <p:spPr/>
        <p:txBody>
          <a:bodyPr/>
          <a:lstStyle>
            <a:lvl1pPr>
              <a:defRPr sz="1200" smtClean="0"/>
            </a:lvl1pPr>
          </a:lstStyle>
          <a:p>
            <a:pPr>
              <a:defRPr/>
            </a:pPr>
            <a:fld id="{979A04A2-726F-2143-A443-7788AF27176E}" type="slidenum">
              <a:rPr lang="en-US"/>
              <a:pPr>
                <a:defRPr/>
              </a:pPr>
              <a:t>‹#›</a:t>
            </a:fld>
            <a:endParaRPr lang="en-US" dirty="0"/>
          </a:p>
        </p:txBody>
      </p:sp>
      <p:sp>
        <p:nvSpPr>
          <p:cNvPr id="12" name="Title 1"/>
          <p:cNvSpPr>
            <a:spLocks noGrp="1"/>
          </p:cNvSpPr>
          <p:nvPr>
            <p:ph type="title"/>
          </p:nvPr>
        </p:nvSpPr>
        <p:spPr>
          <a:xfrm>
            <a:off x="228600" y="254026"/>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Tree>
    <p:extLst>
      <p:ext uri="{BB962C8B-B14F-4D97-AF65-F5344CB8AC3E}">
        <p14:creationId xmlns:p14="http://schemas.microsoft.com/office/powerpoint/2010/main" val="20118363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ogo Bottom: Picture &amp; Caption">
    <p:spTree>
      <p:nvGrpSpPr>
        <p:cNvPr id="1" name=""/>
        <p:cNvGrpSpPr/>
        <p:nvPr/>
      </p:nvGrpSpPr>
      <p:grpSpPr>
        <a:xfrm>
          <a:off x="0" y="0"/>
          <a:ext cx="0" cy="0"/>
          <a:chOff x="0" y="0"/>
          <a:chExt cx="0" cy="0"/>
        </a:xfrm>
      </p:grpSpPr>
      <p:sp>
        <p:nvSpPr>
          <p:cNvPr id="8" name="Picture Placeholder 2"/>
          <p:cNvSpPr>
            <a:spLocks noGrp="1"/>
          </p:cNvSpPr>
          <p:nvPr>
            <p:ph type="pic" idx="13"/>
          </p:nvPr>
        </p:nvSpPr>
        <p:spPr>
          <a:xfrm>
            <a:off x="224073" y="971550"/>
            <a:ext cx="8686800" cy="3726717"/>
          </a:xfrm>
          <a:prstGeom prst="rect">
            <a:avLst/>
          </a:prstGeom>
        </p:spPr>
        <p:txBody>
          <a:bodyPr lIns="0" tIns="0" rIns="0" bIns="0" rtlCol="0">
            <a:normAutofit/>
          </a:bodyPr>
          <a:lstStyle>
            <a:lvl1pPr marL="0" indent="0">
              <a:buNone/>
              <a:defRPr sz="1600">
                <a:solidFill>
                  <a:srgbClr val="50505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10" name="Text Placeholder 3"/>
          <p:cNvSpPr>
            <a:spLocks noGrp="1"/>
          </p:cNvSpPr>
          <p:nvPr>
            <p:ph type="body" sz="half" idx="2"/>
          </p:nvPr>
        </p:nvSpPr>
        <p:spPr>
          <a:xfrm>
            <a:off x="224073" y="4943005"/>
            <a:ext cx="8686800" cy="1091259"/>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3"/>
          <p:cNvSpPr>
            <a:spLocks noGrp="1"/>
          </p:cNvSpPr>
          <p:nvPr>
            <p:ph type="dt" sz="half" idx="14"/>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a:t>8/13/20</a:t>
            </a:r>
            <a:endParaRPr lang="en-US" dirty="0"/>
          </a:p>
        </p:txBody>
      </p:sp>
      <p:sp>
        <p:nvSpPr>
          <p:cNvPr id="9" name="Footer Placeholder 4"/>
          <p:cNvSpPr>
            <a:spLocks noGrp="1"/>
          </p:cNvSpPr>
          <p:nvPr>
            <p:ph type="ftr" sz="quarter" idx="3"/>
          </p:nvPr>
        </p:nvSpPr>
        <p:spPr>
          <a:xfrm>
            <a:off x="1530603" y="6504213"/>
            <a:ext cx="6251958"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A. Apresyan, L. Linssen, T. Affolder</a:t>
            </a:r>
            <a:endParaRPr lang="en-US" b="1" dirty="0"/>
          </a:p>
        </p:txBody>
      </p:sp>
      <p:sp>
        <p:nvSpPr>
          <p:cNvPr id="11"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12"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Tree>
    <p:extLst>
      <p:ext uri="{BB962C8B-B14F-4D97-AF65-F5344CB8AC3E}">
        <p14:creationId xmlns:p14="http://schemas.microsoft.com/office/powerpoint/2010/main" val="28119153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736827" y="6504213"/>
            <a:ext cx="675368" cy="241300"/>
          </a:xfrm>
        </p:spPr>
        <p:txBody>
          <a:bodyPr/>
          <a:lstStyle/>
          <a:p>
            <a:pPr>
              <a:defRPr/>
            </a:pPr>
            <a:r>
              <a:rPr lang="en-US"/>
              <a:t>8/13/20</a:t>
            </a:r>
            <a:endParaRPr lang="en-US" dirty="0"/>
          </a:p>
        </p:txBody>
      </p:sp>
      <p:sp>
        <p:nvSpPr>
          <p:cNvPr id="4" name="Footer Placeholder 3"/>
          <p:cNvSpPr>
            <a:spLocks noGrp="1"/>
          </p:cNvSpPr>
          <p:nvPr>
            <p:ph type="ftr" sz="quarter" idx="11"/>
          </p:nvPr>
        </p:nvSpPr>
        <p:spPr>
          <a:xfrm>
            <a:off x="1530602" y="6504213"/>
            <a:ext cx="6260399" cy="242873"/>
          </a:xfrm>
        </p:spPr>
        <p:txBody>
          <a:bodyPr/>
          <a:lstStyle/>
          <a:p>
            <a:pPr>
              <a:defRPr/>
            </a:pPr>
            <a:r>
              <a:rPr lang="en-US"/>
              <a:t>A. Apresyan, L. Linssen, T. Affolder</a:t>
            </a:r>
            <a:endParaRPr lang="en-US" b="1" dirty="0"/>
          </a:p>
        </p:txBody>
      </p:sp>
      <p:sp>
        <p:nvSpPr>
          <p:cNvPr id="5" name="Slide Number Placeholder 4"/>
          <p:cNvSpPr>
            <a:spLocks noGrp="1"/>
          </p:cNvSpPr>
          <p:nvPr>
            <p:ph type="sldNum" sz="quarter" idx="12"/>
          </p:nvPr>
        </p:nvSpPr>
        <p:spPr/>
        <p:txBody>
          <a:bodyPr/>
          <a:lstStyle/>
          <a:p>
            <a:pPr>
              <a:defRPr/>
            </a:pPr>
            <a:fld id="{148C009B-CB69-E04A-B9B3-34B26D69E9CF}" type="slidenum">
              <a:rPr lang="en-US" smtClean="0"/>
              <a:pPr>
                <a:defRPr/>
              </a:pPr>
              <a:t>‹#›</a:t>
            </a:fld>
            <a:endParaRPr lang="en-US" dirty="0"/>
          </a:p>
        </p:txBody>
      </p:sp>
      <p:sp>
        <p:nvSpPr>
          <p:cNvPr id="7" name="Picture Placeholder 6"/>
          <p:cNvSpPr>
            <a:spLocks noGrp="1"/>
          </p:cNvSpPr>
          <p:nvPr>
            <p:ph type="pic" sz="quarter" idx="13"/>
          </p:nvPr>
        </p:nvSpPr>
        <p:spPr>
          <a:xfrm>
            <a:off x="222250" y="254000"/>
            <a:ext cx="8675688" cy="5802923"/>
          </a:xfrm>
          <a:prstGeom prst="rect">
            <a:avLst/>
          </a:prstGeom>
        </p:spPr>
        <p:txBody>
          <a:bodyPr vert="horz"/>
          <a:lstStyle>
            <a:lvl1pPr>
              <a:defRPr>
                <a:solidFill>
                  <a:srgbClr val="505050"/>
                </a:solidFill>
              </a:defRPr>
            </a:lvl1pPr>
          </a:lstStyle>
          <a:p>
            <a:r>
              <a:rPr lang="en-US"/>
              <a:t>Click icon to add picture</a:t>
            </a:r>
          </a:p>
        </p:txBody>
      </p:sp>
    </p:spTree>
    <p:extLst>
      <p:ext uri="{BB962C8B-B14F-4D97-AF65-F5344CB8AC3E}">
        <p14:creationId xmlns:p14="http://schemas.microsoft.com/office/powerpoint/2010/main" val="28822215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ogo Bottom: Extra Logos">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r>
              <a:rPr lang="en-US"/>
              <a:t>8/13/20</a:t>
            </a:r>
            <a:endParaRPr lang="en-US" dirty="0"/>
          </a:p>
        </p:txBody>
      </p:sp>
      <p:sp>
        <p:nvSpPr>
          <p:cNvPr id="4" name="Footer Placeholder 3"/>
          <p:cNvSpPr>
            <a:spLocks noGrp="1"/>
          </p:cNvSpPr>
          <p:nvPr>
            <p:ph type="ftr" sz="quarter" idx="11"/>
          </p:nvPr>
        </p:nvSpPr>
        <p:spPr>
          <a:xfrm>
            <a:off x="1530603" y="6504213"/>
            <a:ext cx="6272278" cy="242873"/>
          </a:xfrm>
        </p:spPr>
        <p:txBody>
          <a:bodyPr/>
          <a:lstStyle/>
          <a:p>
            <a:pPr>
              <a:defRPr/>
            </a:pPr>
            <a:r>
              <a:rPr lang="en-US"/>
              <a:t>A. Apresyan, L. Linssen, T. Affolder</a:t>
            </a:r>
            <a:endParaRPr lang="en-US" b="1" dirty="0"/>
          </a:p>
        </p:txBody>
      </p:sp>
      <p:sp>
        <p:nvSpPr>
          <p:cNvPr id="5" name="Slide Number Placeholder 4"/>
          <p:cNvSpPr>
            <a:spLocks noGrp="1"/>
          </p:cNvSpPr>
          <p:nvPr>
            <p:ph type="sldNum" sz="quarter" idx="12"/>
          </p:nvPr>
        </p:nvSpPr>
        <p:spPr/>
        <p:txBody>
          <a:bodyPr/>
          <a:lstStyle/>
          <a:p>
            <a:pPr>
              <a:defRPr/>
            </a:pPr>
            <a:fld id="{148C009B-CB69-E04A-B9B3-34B26D69E9CF}" type="slidenum">
              <a:rPr lang="en-US" smtClean="0"/>
              <a:pPr>
                <a:defRPr/>
              </a:pPr>
              <a:t>‹#›</a:t>
            </a:fld>
            <a:endParaRPr lang="en-US" dirty="0"/>
          </a:p>
        </p:txBody>
      </p:sp>
      <p:sp>
        <p:nvSpPr>
          <p:cNvPr id="11"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
        <p:nvSpPr>
          <p:cNvPr id="24" name="Picture Placeholder 14"/>
          <p:cNvSpPr>
            <a:spLocks noGrp="1"/>
          </p:cNvSpPr>
          <p:nvPr>
            <p:ph type="pic" sz="quarter" idx="19"/>
          </p:nvPr>
        </p:nvSpPr>
        <p:spPr>
          <a:xfrm>
            <a:off x="205694" y="271556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25" name="Picture Placeholder 14"/>
          <p:cNvSpPr>
            <a:spLocks noGrp="1"/>
          </p:cNvSpPr>
          <p:nvPr>
            <p:ph type="pic" sz="quarter" idx="20"/>
          </p:nvPr>
        </p:nvSpPr>
        <p:spPr>
          <a:xfrm>
            <a:off x="1979425" y="271556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26" name="Picture Placeholder 14"/>
          <p:cNvSpPr>
            <a:spLocks noGrp="1"/>
          </p:cNvSpPr>
          <p:nvPr>
            <p:ph type="pic" sz="quarter" idx="21"/>
          </p:nvPr>
        </p:nvSpPr>
        <p:spPr>
          <a:xfrm>
            <a:off x="3753205" y="271556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27" name="Picture Placeholder 14"/>
          <p:cNvSpPr>
            <a:spLocks noGrp="1"/>
          </p:cNvSpPr>
          <p:nvPr>
            <p:ph type="pic" sz="quarter" idx="22"/>
          </p:nvPr>
        </p:nvSpPr>
        <p:spPr>
          <a:xfrm>
            <a:off x="5534456" y="271556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28" name="Picture Placeholder 14"/>
          <p:cNvSpPr>
            <a:spLocks noGrp="1"/>
          </p:cNvSpPr>
          <p:nvPr>
            <p:ph type="pic" sz="quarter" idx="23"/>
          </p:nvPr>
        </p:nvSpPr>
        <p:spPr>
          <a:xfrm>
            <a:off x="7300765" y="271556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29" name="Picture Placeholder 14"/>
          <p:cNvSpPr>
            <a:spLocks noGrp="1"/>
          </p:cNvSpPr>
          <p:nvPr>
            <p:ph type="pic" sz="quarter" idx="14"/>
          </p:nvPr>
        </p:nvSpPr>
        <p:spPr>
          <a:xfrm>
            <a:off x="205694" y="972176"/>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0" name="Picture Placeholder 14"/>
          <p:cNvSpPr>
            <a:spLocks noGrp="1"/>
          </p:cNvSpPr>
          <p:nvPr>
            <p:ph type="pic" sz="quarter" idx="15"/>
          </p:nvPr>
        </p:nvSpPr>
        <p:spPr>
          <a:xfrm>
            <a:off x="1979425" y="972176"/>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1" name="Picture Placeholder 14"/>
          <p:cNvSpPr>
            <a:spLocks noGrp="1"/>
          </p:cNvSpPr>
          <p:nvPr>
            <p:ph type="pic" sz="quarter" idx="16"/>
          </p:nvPr>
        </p:nvSpPr>
        <p:spPr>
          <a:xfrm>
            <a:off x="3753205" y="972176"/>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2" name="Picture Placeholder 14"/>
          <p:cNvSpPr>
            <a:spLocks noGrp="1"/>
          </p:cNvSpPr>
          <p:nvPr>
            <p:ph type="pic" sz="quarter" idx="17"/>
          </p:nvPr>
        </p:nvSpPr>
        <p:spPr>
          <a:xfrm>
            <a:off x="5534456" y="972176"/>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3" name="Picture Placeholder 14"/>
          <p:cNvSpPr>
            <a:spLocks noGrp="1"/>
          </p:cNvSpPr>
          <p:nvPr>
            <p:ph type="pic" sz="quarter" idx="18"/>
          </p:nvPr>
        </p:nvSpPr>
        <p:spPr>
          <a:xfrm>
            <a:off x="7300765" y="972176"/>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4" name="Picture Placeholder 14"/>
          <p:cNvSpPr>
            <a:spLocks noGrp="1"/>
          </p:cNvSpPr>
          <p:nvPr>
            <p:ph type="pic" sz="quarter" idx="24"/>
          </p:nvPr>
        </p:nvSpPr>
        <p:spPr>
          <a:xfrm>
            <a:off x="205694" y="444880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5" name="Picture Placeholder 14"/>
          <p:cNvSpPr>
            <a:spLocks noGrp="1"/>
          </p:cNvSpPr>
          <p:nvPr>
            <p:ph type="pic" sz="quarter" idx="25"/>
          </p:nvPr>
        </p:nvSpPr>
        <p:spPr>
          <a:xfrm>
            <a:off x="1979425" y="444880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6" name="Picture Placeholder 14"/>
          <p:cNvSpPr>
            <a:spLocks noGrp="1"/>
          </p:cNvSpPr>
          <p:nvPr>
            <p:ph type="pic" sz="quarter" idx="26"/>
          </p:nvPr>
        </p:nvSpPr>
        <p:spPr>
          <a:xfrm>
            <a:off x="3753205" y="444880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7" name="Picture Placeholder 14"/>
          <p:cNvSpPr>
            <a:spLocks noGrp="1"/>
          </p:cNvSpPr>
          <p:nvPr>
            <p:ph type="pic" sz="quarter" idx="27"/>
          </p:nvPr>
        </p:nvSpPr>
        <p:spPr>
          <a:xfrm>
            <a:off x="5534456" y="444880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8" name="Picture Placeholder 14"/>
          <p:cNvSpPr>
            <a:spLocks noGrp="1"/>
          </p:cNvSpPr>
          <p:nvPr>
            <p:ph type="pic" sz="quarter" idx="28"/>
          </p:nvPr>
        </p:nvSpPr>
        <p:spPr>
          <a:xfrm>
            <a:off x="7300765" y="444880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Tree>
    <p:extLst>
      <p:ext uri="{BB962C8B-B14F-4D97-AF65-F5344CB8AC3E}">
        <p14:creationId xmlns:p14="http://schemas.microsoft.com/office/powerpoint/2010/main" val="8301617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r>
              <a:rPr lang="en-US"/>
              <a:t>8/13/20</a:t>
            </a:r>
          </a:p>
        </p:txBody>
      </p:sp>
      <p:sp>
        <p:nvSpPr>
          <p:cNvPr id="5" name="Footer Placeholder 4"/>
          <p:cNvSpPr>
            <a:spLocks noGrp="1"/>
          </p:cNvSpPr>
          <p:nvPr>
            <p:ph type="ftr" sz="quarter" idx="11"/>
          </p:nvPr>
        </p:nvSpPr>
        <p:spPr/>
        <p:txBody>
          <a:bodyPr/>
          <a:lstStyle/>
          <a:p>
            <a:r>
              <a:rPr lang="en-US"/>
              <a:t>A. Apresyan, L. Linssen, T. Affolder</a:t>
            </a:r>
          </a:p>
        </p:txBody>
      </p:sp>
      <p:sp>
        <p:nvSpPr>
          <p:cNvPr id="6" name="Slide Number Placeholder 5"/>
          <p:cNvSpPr>
            <a:spLocks noGrp="1"/>
          </p:cNvSpPr>
          <p:nvPr>
            <p:ph type="sldNum" sz="quarter" idx="12"/>
          </p:nvPr>
        </p:nvSpPr>
        <p:spPr/>
        <p:txBody>
          <a:bodyPr/>
          <a:lstStyle/>
          <a:p>
            <a:fld id="{769C4A2F-3DCE-3546-8C9B-8C9AAAF7D8FD}" type="slidenum">
              <a:rPr lang="en-US" smtClean="0"/>
              <a:t>‹#›</a:t>
            </a:fld>
            <a:endParaRPr lang="en-US"/>
          </a:p>
        </p:txBody>
      </p:sp>
    </p:spTree>
    <p:extLst>
      <p:ext uri="{BB962C8B-B14F-4D97-AF65-F5344CB8AC3E}">
        <p14:creationId xmlns:p14="http://schemas.microsoft.com/office/powerpoint/2010/main" val="22602291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
  <p:cSld name="Title and Content">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8/13/20</a:t>
            </a:r>
          </a:p>
        </p:txBody>
      </p:sp>
      <p:sp>
        <p:nvSpPr>
          <p:cNvPr id="5" name="Footer Placeholder 4"/>
          <p:cNvSpPr>
            <a:spLocks noGrp="1"/>
          </p:cNvSpPr>
          <p:nvPr>
            <p:ph type="ftr" sz="quarter" idx="11"/>
          </p:nvPr>
        </p:nvSpPr>
        <p:spPr/>
        <p:txBody>
          <a:bodyPr/>
          <a:lstStyle/>
          <a:p>
            <a:r>
              <a:rPr lang="en-US"/>
              <a:t>A. Apresyan, L. Linssen, T. Affolder</a:t>
            </a:r>
          </a:p>
        </p:txBody>
      </p:sp>
      <p:sp>
        <p:nvSpPr>
          <p:cNvPr id="6" name="Slide Number Placeholder 5"/>
          <p:cNvSpPr>
            <a:spLocks noGrp="1"/>
          </p:cNvSpPr>
          <p:nvPr>
            <p:ph type="sldNum" sz="quarter" idx="12"/>
          </p:nvPr>
        </p:nvSpPr>
        <p:spPr/>
        <p:txBody>
          <a:bodyPr/>
          <a:lstStyle/>
          <a:p>
            <a:fld id="{769C4A2F-3DCE-3546-8C9B-8C9AAAF7D8FD}" type="slidenum">
              <a:rPr lang="en-US" smtClean="0"/>
              <a:t>‹#›</a:t>
            </a:fld>
            <a:endParaRPr lang="en-US"/>
          </a:p>
        </p:txBody>
      </p:sp>
    </p:spTree>
    <p:extLst>
      <p:ext uri="{BB962C8B-B14F-4D97-AF65-F5344CB8AC3E}">
        <p14:creationId xmlns:p14="http://schemas.microsoft.com/office/powerpoint/2010/main" val="1716868325"/>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0"/>
          </a:schemeClr>
        </a:solidFill>
        <a:effectLst/>
      </p:bgPr>
    </p:bg>
    <p:spTree>
      <p:nvGrpSpPr>
        <p:cNvPr id="1" name=""/>
        <p:cNvGrpSpPr/>
        <p:nvPr/>
      </p:nvGrpSpPr>
      <p:grpSpPr>
        <a:xfrm>
          <a:off x="0" y="0"/>
          <a:ext cx="0" cy="0"/>
          <a:chOff x="0" y="0"/>
          <a:chExt cx="0" cy="0"/>
        </a:xfrm>
      </p:grpSpPr>
      <p:sp>
        <p:nvSpPr>
          <p:cNvPr id="14" name="Date Placeholder 3"/>
          <p:cNvSpPr>
            <a:spLocks noGrp="1"/>
          </p:cNvSpPr>
          <p:nvPr>
            <p:ph type="dt" sz="half" idx="2"/>
          </p:nvPr>
        </p:nvSpPr>
        <p:spPr>
          <a:xfrm>
            <a:off x="1244130"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a:t>8/13/20</a:t>
            </a:r>
            <a:endParaRPr lang="en-US" dirty="0"/>
          </a:p>
        </p:txBody>
      </p:sp>
      <p:sp>
        <p:nvSpPr>
          <p:cNvPr id="15" name="Footer Placeholder 4"/>
          <p:cNvSpPr>
            <a:spLocks noGrp="1"/>
          </p:cNvSpPr>
          <p:nvPr>
            <p:ph type="ftr" sz="quarter" idx="3"/>
          </p:nvPr>
        </p:nvSpPr>
        <p:spPr>
          <a:xfrm>
            <a:off x="2037905" y="6504213"/>
            <a:ext cx="6260399"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A. Apresyan, L. Linssen, T. Affolder</a:t>
            </a:r>
            <a:endParaRPr lang="en-US" b="1" dirty="0"/>
          </a:p>
        </p:txBody>
      </p:sp>
      <p:sp>
        <p:nvSpPr>
          <p:cNvPr id="16" name="Slide Number Placeholder 5"/>
          <p:cNvSpPr>
            <a:spLocks noGrp="1"/>
          </p:cNvSpPr>
          <p:nvPr>
            <p:ph type="sldNum" sz="quarter" idx="4"/>
          </p:nvPr>
        </p:nvSpPr>
        <p:spPr>
          <a:xfrm>
            <a:off x="729553"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20" name="Date Placeholder 3"/>
          <p:cNvSpPr txBox="1">
            <a:spLocks/>
          </p:cNvSpPr>
          <p:nvPr/>
        </p:nvSpPr>
        <p:spPr>
          <a:xfrm>
            <a:off x="6450013" y="4477484"/>
            <a:ext cx="1076325" cy="241300"/>
          </a:xfrm>
          <a:prstGeom prst="rect">
            <a:avLst/>
          </a:prstGeom>
        </p:spPr>
        <p:txBody>
          <a:bodyPr/>
          <a:ls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a:lstStyle>
          <a:p>
            <a:endParaRPr lang="en-US" dirty="0"/>
          </a:p>
        </p:txBody>
      </p:sp>
      <p:grpSp>
        <p:nvGrpSpPr>
          <p:cNvPr id="9" name="Group 8"/>
          <p:cNvGrpSpPr>
            <a:grpSpLocks noChangeAspect="1"/>
          </p:cNvGrpSpPr>
          <p:nvPr/>
        </p:nvGrpSpPr>
        <p:grpSpPr>
          <a:xfrm>
            <a:off x="544882" y="6258863"/>
            <a:ext cx="8370518" cy="197990"/>
            <a:chOff x="600217" y="6258863"/>
            <a:chExt cx="8297721" cy="188846"/>
          </a:xfrm>
        </p:grpSpPr>
        <p:cxnSp>
          <p:nvCxnSpPr>
            <p:cNvPr id="10" name="Straight Connector 9"/>
            <p:cNvCxnSpPr/>
            <p:nvPr userDrawn="1"/>
          </p:nvCxnSpPr>
          <p:spPr>
            <a:xfrm>
              <a:off x="600217" y="6357936"/>
              <a:ext cx="7190785" cy="0"/>
            </a:xfrm>
            <a:prstGeom prst="line">
              <a:avLst/>
            </a:prstGeom>
            <a:ln w="76200" cmpd="sng">
              <a:solidFill>
                <a:srgbClr val="99D6EA"/>
              </a:solidFill>
            </a:ln>
            <a:effectLst/>
          </p:spPr>
          <p:style>
            <a:lnRef idx="2">
              <a:schemeClr val="accent1"/>
            </a:lnRef>
            <a:fillRef idx="0">
              <a:schemeClr val="accent1"/>
            </a:fillRef>
            <a:effectRef idx="1">
              <a:schemeClr val="accent1"/>
            </a:effectRef>
            <a:fontRef idx="minor">
              <a:schemeClr val="tx1"/>
            </a:fontRef>
          </p:style>
        </p:cxnSp>
        <p:pic>
          <p:nvPicPr>
            <p:cNvPr id="13" name="Picture 6" descr="FermiLogo_RGB_NALBlue.png"/>
            <p:cNvPicPr>
              <a:picLocks noChangeAspect="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7853781" y="6258863"/>
              <a:ext cx="1044157" cy="18884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pic>
        <p:nvPicPr>
          <p:cNvPr id="11" name="Picture 10">
            <a:extLst>
              <a:ext uri="{FF2B5EF4-FFF2-40B4-BE49-F238E27FC236}">
                <a16:creationId xmlns:a16="http://schemas.microsoft.com/office/drawing/2014/main" id="{061E416C-EF68-C24F-B864-D9FB30161296}"/>
              </a:ext>
            </a:extLst>
          </p:cNvPr>
          <p:cNvPicPr>
            <a:picLocks noChangeAspect="1"/>
          </p:cNvPicPr>
          <p:nvPr userDrawn="1"/>
        </p:nvPicPr>
        <p:blipFill>
          <a:blip r:embed="rId12"/>
          <a:stretch>
            <a:fillRect/>
          </a:stretch>
        </p:blipFill>
        <p:spPr>
          <a:xfrm>
            <a:off x="64044" y="6258863"/>
            <a:ext cx="424417" cy="440520"/>
          </a:xfrm>
          <a:prstGeom prst="rect">
            <a:avLst/>
          </a:prstGeom>
        </p:spPr>
      </p:pic>
    </p:spTree>
  </p:cSld>
  <p:clrMap bg1="lt1" tx1="dk1" bg2="lt2" tx2="dk2" accent1="accent1" accent2="accent2" accent3="accent3" accent4="accent4" accent5="accent5" accent6="accent6" hlink="hlink" folHlink="folHlink"/>
  <p:sldLayoutIdLst>
    <p:sldLayoutId id="2147484119" r:id="rId1"/>
    <p:sldLayoutId id="2147484104" r:id="rId2"/>
    <p:sldLayoutId id="2147484105" r:id="rId3"/>
    <p:sldLayoutId id="2147484120" r:id="rId4"/>
    <p:sldLayoutId id="2147484103" r:id="rId5"/>
    <p:sldLayoutId id="2147484122" r:id="rId6"/>
    <p:sldLayoutId id="2147484116" r:id="rId7"/>
    <p:sldLayoutId id="2147484123" r:id="rId8"/>
    <p:sldLayoutId id="2147484124" r:id="rId9"/>
  </p:sldLayoutIdLst>
  <p:hf hdr="0"/>
  <p:txStyles>
    <p:titleStyle>
      <a:lvl1pPr algn="l" defTabSz="457200" rtl="0" eaLnBrk="1" fontAlgn="base" hangingPunct="1">
        <a:spcBef>
          <a:spcPct val="0"/>
        </a:spcBef>
        <a:spcAft>
          <a:spcPct val="0"/>
        </a:spcAft>
        <a:defRPr sz="1700" b="1" kern="1200">
          <a:solidFill>
            <a:srgbClr val="2E5286"/>
          </a:solidFill>
          <a:latin typeface="Helvetica"/>
          <a:ea typeface="Geneva" charset="0"/>
          <a:cs typeface="ＭＳ Ｐゴシック" charset="0"/>
        </a:defRPr>
      </a:lvl1pPr>
      <a:lvl2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2pPr>
      <a:lvl3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3pPr>
      <a:lvl4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4pPr>
      <a:lvl5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5pPr>
      <a:lvl6pPr marL="4572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6pPr>
      <a:lvl7pPr marL="9144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7pPr>
      <a:lvl8pPr marL="13716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8pPr>
      <a:lvl9pPr marL="18288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kern="1200">
          <a:solidFill>
            <a:srgbClr val="7F7F7F"/>
          </a:solidFill>
          <a:latin typeface="Helvetica"/>
          <a:ea typeface="Geneva"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1600" kern="1200">
          <a:solidFill>
            <a:srgbClr val="7F7F7F"/>
          </a:solidFill>
          <a:latin typeface="Helvetica"/>
          <a:ea typeface="ＭＳ Ｐゴシック" charset="0"/>
          <a:cs typeface="ＭＳ Ｐゴシック" charset="0"/>
        </a:defRPr>
      </a:lvl2pPr>
      <a:lvl3pPr marL="1143000" indent="-228600" algn="l" defTabSz="457200" rtl="0" eaLnBrk="1" fontAlgn="base" hangingPunct="1">
        <a:spcBef>
          <a:spcPct val="20000"/>
        </a:spcBef>
        <a:spcAft>
          <a:spcPct val="0"/>
        </a:spcAft>
        <a:buFont typeface="Arial" charset="0"/>
        <a:buChar char="•"/>
        <a:defRPr sz="1400" kern="1200">
          <a:solidFill>
            <a:srgbClr val="7F7F7F"/>
          </a:solidFill>
          <a:latin typeface="Helvetica"/>
          <a:ea typeface="ＭＳ Ｐゴシック" charset="0"/>
          <a:cs typeface="ＭＳ Ｐゴシック" charset="0"/>
        </a:defRPr>
      </a:lvl3pPr>
      <a:lvl4pPr marL="1600200" indent="-228600" algn="l" defTabSz="457200" rtl="0" eaLnBrk="1" fontAlgn="base" hangingPunct="1">
        <a:spcBef>
          <a:spcPct val="20000"/>
        </a:spcBef>
        <a:spcAft>
          <a:spcPct val="0"/>
        </a:spcAft>
        <a:buFont typeface="Arial" charset="0"/>
        <a:buChar char="–"/>
        <a:defRPr sz="1200" kern="1200">
          <a:solidFill>
            <a:srgbClr val="7F7F7F"/>
          </a:solidFill>
          <a:latin typeface="Helvetica"/>
          <a:ea typeface="ＭＳ Ｐゴシック" charset="0"/>
          <a:cs typeface="ＭＳ Ｐゴシック" charset="0"/>
        </a:defRPr>
      </a:lvl4pPr>
      <a:lvl5pPr marL="2057400" indent="-228600" algn="l" defTabSz="457200" rtl="0" eaLnBrk="1" fontAlgn="base" hangingPunct="1">
        <a:spcBef>
          <a:spcPct val="20000"/>
        </a:spcBef>
        <a:spcAft>
          <a:spcPct val="0"/>
        </a:spcAft>
        <a:buFont typeface="Arial" charset="0"/>
        <a:buChar char="»"/>
        <a:defRPr sz="1200" kern="1200">
          <a:solidFill>
            <a:srgbClr val="7F7F7F"/>
          </a:solidFill>
          <a:latin typeface="Helvetica"/>
          <a:ea typeface="ＭＳ Ｐゴシック" charset="0"/>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image" Target="../media/image5.tiff"/><Relationship Id="rId1" Type="http://schemas.openxmlformats.org/officeDocument/2006/relationships/slideLayout" Target="../slideLayouts/slideLayout8.xml"/><Relationship Id="rId4" Type="http://schemas.openxmlformats.org/officeDocument/2006/relationships/image" Target="../media/image7.tiff"/></Relationships>
</file>

<file path=ppt/slides/_rels/slide10.xml.rels><?xml version="1.0" encoding="UTF-8" standalone="yes"?>
<Relationships xmlns="http://schemas.openxmlformats.org/package/2006/relationships"><Relationship Id="rId3" Type="http://schemas.openxmlformats.org/officeDocument/2006/relationships/hyperlink" Target="https://arxiv.org/abs/1908.00194" TargetMode="External"/><Relationship Id="rId2" Type="http://schemas.openxmlformats.org/officeDocument/2006/relationships/hyperlink" Target="https://wp.physics.wisc.edu/cpad2019/" TargetMode="External"/><Relationship Id="rId1" Type="http://schemas.openxmlformats.org/officeDocument/2006/relationships/slideLayout" Target="../slideLayouts/slideLayout9.xml"/><Relationship Id="rId6" Type="http://schemas.openxmlformats.org/officeDocument/2006/relationships/hyperlink" Target="https://cds.cern.ch/record/2721371" TargetMode="External"/><Relationship Id="rId5" Type="http://schemas.openxmlformats.org/officeDocument/2006/relationships/hyperlink" Target="http://cds.cern.ch/record/2720129" TargetMode="External"/><Relationship Id="rId4" Type="http://schemas.openxmlformats.org/officeDocument/2006/relationships/hyperlink" Target="https://science.osti.gov/hep/hepap/Meetings/202007"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hyperlink" Target="https://indico.fnal.gov/event/43730/" TargetMode="Externa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hyperlink" Target="https://snowmass21.org/instrumentation/tracking" TargetMode="External"/><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hyperlink" Target="https://indico.fnal.gov/category/1183/" TargetMode="External"/><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hyperlink" Target="mailto:snowmass-if-03-tracking@listserv.fnal.gov" TargetMode="External"/><Relationship Id="rId7" Type="http://schemas.openxmlformats.org/officeDocument/2006/relationships/hyperlink" Target="mailto:affolder@ucsc.edu" TargetMode="External"/><Relationship Id="rId2" Type="http://schemas.openxmlformats.org/officeDocument/2006/relationships/notesSlide" Target="../notesSlides/notesSlide3.xml"/><Relationship Id="rId1" Type="http://schemas.openxmlformats.org/officeDocument/2006/relationships/slideLayout" Target="../slideLayouts/slideLayout9.xml"/><Relationship Id="rId6" Type="http://schemas.openxmlformats.org/officeDocument/2006/relationships/hyperlink" Target="mailto:lucie.linssen@cern.ch" TargetMode="External"/><Relationship Id="rId5" Type="http://schemas.openxmlformats.org/officeDocument/2006/relationships/hyperlink" Target="mailto:apresyan@fnal.gov" TargetMode="External"/><Relationship Id="rId4" Type="http://schemas.openxmlformats.org/officeDocument/2006/relationships/hyperlink" Target="https://snowmass21.org/instrumentation/start"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snowmass21.org/loi" TargetMode="External"/><Relationship Id="rId1" Type="http://schemas.openxmlformats.org/officeDocument/2006/relationships/slideLayout" Target="../slideLayouts/slideLayout9.xml"/><Relationship Id="rId4" Type="http://schemas.openxmlformats.org/officeDocument/2006/relationships/hyperlink" Target="https://forms.gle/aknT8FsFU1Pk47hn7" TargetMode="External"/></Relationships>
</file>

<file path=ppt/slides/_rels/slide7.xml.rels><?xml version="1.0" encoding="UTF-8" standalone="yes"?>
<Relationships xmlns="http://schemas.openxmlformats.org/package/2006/relationships"><Relationship Id="rId2" Type="http://schemas.openxmlformats.org/officeDocument/2006/relationships/hyperlink" Target="https://indico.fnal.gov/event/44870/" TargetMode="Externa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hyperlink" Target="https://snowmass21.org/loi" TargetMode="External"/><Relationship Id="rId2" Type="http://schemas.openxmlformats.org/officeDocument/2006/relationships/hyperlink" Target="https://forms.gle/aknT8FsFU1Pk47hn7" TargetMode="External"/><Relationship Id="rId1" Type="http://schemas.openxmlformats.org/officeDocument/2006/relationships/slideLayout" Target="../slideLayouts/slideLayout9.xml"/><Relationship Id="rId4" Type="http://schemas.openxmlformats.org/officeDocument/2006/relationships/hyperlink" Target="https://snowmass21.org/instrumentation/start"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C92CDE-1428-6C41-BA1E-DDD3BA8A9EAE}"/>
              </a:ext>
            </a:extLst>
          </p:cNvPr>
          <p:cNvSpPr>
            <a:spLocks noGrp="1"/>
          </p:cNvSpPr>
          <p:nvPr>
            <p:ph type="ctrTitle"/>
          </p:nvPr>
        </p:nvSpPr>
        <p:spPr>
          <a:xfrm>
            <a:off x="685800" y="714283"/>
            <a:ext cx="8458200" cy="2387600"/>
          </a:xfrm>
        </p:spPr>
        <p:txBody>
          <a:bodyPr>
            <a:normAutofit fontScale="90000"/>
          </a:bodyPr>
          <a:lstStyle/>
          <a:p>
            <a:r>
              <a:rPr lang="en-US" dirty="0"/>
              <a:t>IF03: Solid State Detectors and Tracking</a:t>
            </a:r>
          </a:p>
        </p:txBody>
      </p:sp>
      <p:sp>
        <p:nvSpPr>
          <p:cNvPr id="3" name="Subtitle 2">
            <a:extLst>
              <a:ext uri="{FF2B5EF4-FFF2-40B4-BE49-F238E27FC236}">
                <a16:creationId xmlns:a16="http://schemas.microsoft.com/office/drawing/2014/main" id="{8DB9205A-71CD-E849-82EB-994149566BD1}"/>
              </a:ext>
            </a:extLst>
          </p:cNvPr>
          <p:cNvSpPr>
            <a:spLocks noGrp="1"/>
          </p:cNvSpPr>
          <p:nvPr>
            <p:ph type="subTitle" idx="1"/>
          </p:nvPr>
        </p:nvSpPr>
        <p:spPr>
          <a:xfrm>
            <a:off x="1143000" y="3877759"/>
            <a:ext cx="6858000" cy="1655762"/>
          </a:xfrm>
        </p:spPr>
        <p:txBody>
          <a:bodyPr/>
          <a:lstStyle/>
          <a:p>
            <a:r>
              <a:rPr lang="en-US" dirty="0"/>
              <a:t>Artur Apresyan, Lucie </a:t>
            </a:r>
            <a:r>
              <a:rPr lang="en-US" dirty="0" err="1"/>
              <a:t>Linssen</a:t>
            </a:r>
            <a:r>
              <a:rPr lang="en-US" dirty="0"/>
              <a:t>, Tony </a:t>
            </a:r>
            <a:r>
              <a:rPr lang="en-US" dirty="0" err="1"/>
              <a:t>Affolder</a:t>
            </a:r>
            <a:endParaRPr lang="en-US" dirty="0"/>
          </a:p>
          <a:p>
            <a:endParaRPr lang="en-US" sz="1800" i="1" dirty="0"/>
          </a:p>
          <a:p>
            <a:r>
              <a:rPr lang="en-US" sz="1800" i="1" dirty="0"/>
              <a:t>August 27, 2020</a:t>
            </a:r>
          </a:p>
          <a:p>
            <a:r>
              <a:rPr lang="en-US" sz="1800" i="1" dirty="0"/>
              <a:t>Bi-weekly IF03 Solid State Detectors and Tracking</a:t>
            </a:r>
          </a:p>
        </p:txBody>
      </p:sp>
      <p:pic>
        <p:nvPicPr>
          <p:cNvPr id="4" name="Picture 3">
            <a:extLst>
              <a:ext uri="{FF2B5EF4-FFF2-40B4-BE49-F238E27FC236}">
                <a16:creationId xmlns:a16="http://schemas.microsoft.com/office/drawing/2014/main" id="{C62F55D8-094A-F14F-8FDC-D77063BFABAC}"/>
              </a:ext>
            </a:extLst>
          </p:cNvPr>
          <p:cNvPicPr>
            <a:picLocks noChangeAspect="1"/>
          </p:cNvPicPr>
          <p:nvPr/>
        </p:nvPicPr>
        <p:blipFill>
          <a:blip r:embed="rId2"/>
          <a:stretch>
            <a:fillRect/>
          </a:stretch>
        </p:blipFill>
        <p:spPr>
          <a:xfrm>
            <a:off x="226605" y="6012424"/>
            <a:ext cx="2882900" cy="546100"/>
          </a:xfrm>
          <a:prstGeom prst="rect">
            <a:avLst/>
          </a:prstGeom>
        </p:spPr>
      </p:pic>
      <p:pic>
        <p:nvPicPr>
          <p:cNvPr id="5" name="Picture 4">
            <a:extLst>
              <a:ext uri="{FF2B5EF4-FFF2-40B4-BE49-F238E27FC236}">
                <a16:creationId xmlns:a16="http://schemas.microsoft.com/office/drawing/2014/main" id="{B5985D67-AD94-B740-BB62-627E8F5370EA}"/>
              </a:ext>
            </a:extLst>
          </p:cNvPr>
          <p:cNvPicPr>
            <a:picLocks noChangeAspect="1"/>
          </p:cNvPicPr>
          <p:nvPr/>
        </p:nvPicPr>
        <p:blipFill>
          <a:blip r:embed="rId3"/>
          <a:stretch>
            <a:fillRect/>
          </a:stretch>
        </p:blipFill>
        <p:spPr>
          <a:xfrm>
            <a:off x="6849653" y="5901318"/>
            <a:ext cx="2067742" cy="768313"/>
          </a:xfrm>
          <a:prstGeom prst="rect">
            <a:avLst/>
          </a:prstGeom>
        </p:spPr>
      </p:pic>
      <p:pic>
        <p:nvPicPr>
          <p:cNvPr id="6" name="Picture 5">
            <a:extLst>
              <a:ext uri="{FF2B5EF4-FFF2-40B4-BE49-F238E27FC236}">
                <a16:creationId xmlns:a16="http://schemas.microsoft.com/office/drawing/2014/main" id="{B6C6F21B-F20E-FC4E-A5BC-84CFBC268166}"/>
              </a:ext>
            </a:extLst>
          </p:cNvPr>
          <p:cNvPicPr>
            <a:picLocks noChangeAspect="1"/>
          </p:cNvPicPr>
          <p:nvPr/>
        </p:nvPicPr>
        <p:blipFill>
          <a:blip r:embed="rId4"/>
          <a:stretch>
            <a:fillRect/>
          </a:stretch>
        </p:blipFill>
        <p:spPr>
          <a:xfrm>
            <a:off x="4303332" y="5768828"/>
            <a:ext cx="1056401" cy="1033292"/>
          </a:xfrm>
          <a:prstGeom prst="rect">
            <a:avLst/>
          </a:prstGeom>
        </p:spPr>
      </p:pic>
      <p:sp>
        <p:nvSpPr>
          <p:cNvPr id="7" name="Date Placeholder 6"/>
          <p:cNvSpPr>
            <a:spLocks noGrp="1"/>
          </p:cNvSpPr>
          <p:nvPr>
            <p:ph type="dt" sz="half" idx="10"/>
          </p:nvPr>
        </p:nvSpPr>
        <p:spPr/>
        <p:txBody>
          <a:bodyPr/>
          <a:lstStyle/>
          <a:p>
            <a:r>
              <a:rPr lang="en-US"/>
              <a:t>8/13/20</a:t>
            </a:r>
          </a:p>
        </p:txBody>
      </p:sp>
      <p:sp>
        <p:nvSpPr>
          <p:cNvPr id="8" name="Footer Placeholder 7"/>
          <p:cNvSpPr>
            <a:spLocks noGrp="1"/>
          </p:cNvSpPr>
          <p:nvPr>
            <p:ph type="ftr" sz="quarter" idx="11"/>
          </p:nvPr>
        </p:nvSpPr>
        <p:spPr/>
        <p:txBody>
          <a:bodyPr/>
          <a:lstStyle/>
          <a:p>
            <a:r>
              <a:rPr lang="en-US"/>
              <a:t>A. Apresyan, L. Linssen, T. Affolder</a:t>
            </a:r>
          </a:p>
        </p:txBody>
      </p:sp>
      <p:sp>
        <p:nvSpPr>
          <p:cNvPr id="9" name="Slide Number Placeholder 8"/>
          <p:cNvSpPr>
            <a:spLocks noGrp="1"/>
          </p:cNvSpPr>
          <p:nvPr>
            <p:ph type="sldNum" sz="quarter" idx="12"/>
          </p:nvPr>
        </p:nvSpPr>
        <p:spPr/>
        <p:txBody>
          <a:bodyPr/>
          <a:lstStyle/>
          <a:p>
            <a:fld id="{769C4A2F-3DCE-3546-8C9B-8C9AAAF7D8FD}" type="slidenum">
              <a:rPr lang="en-US" smtClean="0"/>
              <a:t>1</a:t>
            </a:fld>
            <a:endParaRPr lang="en-US"/>
          </a:p>
        </p:txBody>
      </p:sp>
    </p:spTree>
    <p:extLst>
      <p:ext uri="{BB962C8B-B14F-4D97-AF65-F5344CB8AC3E}">
        <p14:creationId xmlns:p14="http://schemas.microsoft.com/office/powerpoint/2010/main" val="21159216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1AAF1EB-7DB0-CE42-8FA3-996CAFBA0746}"/>
              </a:ext>
            </a:extLst>
          </p:cNvPr>
          <p:cNvSpPr>
            <a:spLocks noGrp="1"/>
          </p:cNvSpPr>
          <p:nvPr>
            <p:ph idx="1"/>
          </p:nvPr>
        </p:nvSpPr>
        <p:spPr>
          <a:xfrm>
            <a:off x="96252" y="1105989"/>
            <a:ext cx="9047747" cy="5261860"/>
          </a:xfrm>
        </p:spPr>
        <p:txBody>
          <a:bodyPr>
            <a:normAutofit/>
          </a:bodyPr>
          <a:lstStyle/>
          <a:p>
            <a:r>
              <a:rPr lang="en-US" sz="2400" dirty="0"/>
              <a:t>A lot of work has been done already for BRN, CPAD, EPSG</a:t>
            </a:r>
          </a:p>
          <a:p>
            <a:pPr lvl="1"/>
            <a:r>
              <a:rPr lang="en-US" sz="2000" dirty="0"/>
              <a:t>CPAD Workshops</a:t>
            </a:r>
          </a:p>
          <a:p>
            <a:pPr lvl="2"/>
            <a:r>
              <a:rPr lang="en-US" sz="1800" dirty="0"/>
              <a:t>Annual workshops since 2015</a:t>
            </a:r>
          </a:p>
          <a:p>
            <a:pPr lvl="2"/>
            <a:r>
              <a:rPr lang="en-US" sz="1800" dirty="0"/>
              <a:t>Report from CPAD 2019: </a:t>
            </a:r>
            <a:r>
              <a:rPr lang="en-US" sz="1800" dirty="0">
                <a:hlinkClick r:id="rId2"/>
              </a:rPr>
              <a:t>https://wp.physics.wisc.edu/cpad2019/</a:t>
            </a:r>
            <a:endParaRPr lang="en-US" sz="1800" dirty="0"/>
          </a:p>
          <a:p>
            <a:pPr lvl="2"/>
            <a:r>
              <a:rPr lang="en-US" sz="1800" dirty="0"/>
              <a:t>Report from CPAD 2018: </a:t>
            </a:r>
            <a:r>
              <a:rPr lang="en-US" sz="1800" dirty="0">
                <a:hlinkClick r:id="rId3"/>
              </a:rPr>
              <a:t>https://arxiv.org/abs/1908.00194</a:t>
            </a:r>
            <a:endParaRPr lang="en-US" sz="1800" dirty="0"/>
          </a:p>
          <a:p>
            <a:pPr lvl="1"/>
            <a:r>
              <a:rPr lang="en-US" sz="2000" dirty="0"/>
              <a:t>DOE BRN Study Workshop on HEP Detector R&amp;D, Dec. 2019</a:t>
            </a:r>
          </a:p>
          <a:p>
            <a:pPr lvl="2"/>
            <a:r>
              <a:rPr lang="en-US" sz="1800" dirty="0"/>
              <a:t>HEPAP report: </a:t>
            </a:r>
            <a:r>
              <a:rPr lang="en-US" sz="1800" dirty="0">
                <a:hlinkClick r:id="rId4"/>
              </a:rPr>
              <a:t>https://science.osti.gov/hep/hepap/Meetings/202007</a:t>
            </a:r>
            <a:endParaRPr lang="en-US" sz="1800" dirty="0"/>
          </a:p>
          <a:p>
            <a:pPr lvl="1"/>
            <a:r>
              <a:rPr lang="en-US" sz="2000" dirty="0"/>
              <a:t>European Strategy for Particle Physics Preparatory Group </a:t>
            </a:r>
          </a:p>
          <a:p>
            <a:pPr lvl="2"/>
            <a:r>
              <a:rPr lang="en-US" sz="1800" dirty="0"/>
              <a:t>2020 Update of the European Strategy for Particle Physics: </a:t>
            </a:r>
            <a:r>
              <a:rPr lang="en-US" sz="1800" dirty="0">
                <a:hlinkClick r:id="rId5"/>
              </a:rPr>
              <a:t>http://cds.cern.ch/record/2720129</a:t>
            </a:r>
            <a:endParaRPr lang="en-US" sz="1800" dirty="0"/>
          </a:p>
          <a:p>
            <a:pPr lvl="2"/>
            <a:r>
              <a:rPr lang="en-US" sz="1800" dirty="0"/>
              <a:t>Deliberation Document on the 2020 Update of the European Strategy for Particle Physics: </a:t>
            </a:r>
            <a:r>
              <a:rPr lang="en-US" sz="1800" dirty="0">
                <a:hlinkClick r:id="rId6"/>
              </a:rPr>
              <a:t>https://cds.cern.ch/record/2721371</a:t>
            </a:r>
            <a:endParaRPr lang="en-US" sz="1800" dirty="0"/>
          </a:p>
          <a:p>
            <a:r>
              <a:rPr lang="en-US" sz="2400" dirty="0"/>
              <a:t>Collaborative frameworks within CERN RD groups, and university-lab collaborative efforts</a:t>
            </a:r>
          </a:p>
          <a:p>
            <a:pPr marL="0" indent="0">
              <a:buNone/>
            </a:pPr>
            <a:endParaRPr lang="en-US" sz="2000" dirty="0"/>
          </a:p>
        </p:txBody>
      </p:sp>
      <p:sp>
        <p:nvSpPr>
          <p:cNvPr id="4" name="Date Placeholder 3">
            <a:extLst>
              <a:ext uri="{FF2B5EF4-FFF2-40B4-BE49-F238E27FC236}">
                <a16:creationId xmlns:a16="http://schemas.microsoft.com/office/drawing/2014/main" id="{C7C413D9-3146-144E-B15E-4EC213274D33}"/>
              </a:ext>
            </a:extLst>
          </p:cNvPr>
          <p:cNvSpPr>
            <a:spLocks noGrp="1"/>
          </p:cNvSpPr>
          <p:nvPr>
            <p:ph type="dt" sz="half" idx="10"/>
          </p:nvPr>
        </p:nvSpPr>
        <p:spPr/>
        <p:txBody>
          <a:bodyPr/>
          <a:lstStyle/>
          <a:p>
            <a:r>
              <a:rPr lang="en-US"/>
              <a:t>8/13/20</a:t>
            </a:r>
          </a:p>
        </p:txBody>
      </p:sp>
      <p:sp>
        <p:nvSpPr>
          <p:cNvPr id="5" name="Footer Placeholder 4">
            <a:extLst>
              <a:ext uri="{FF2B5EF4-FFF2-40B4-BE49-F238E27FC236}">
                <a16:creationId xmlns:a16="http://schemas.microsoft.com/office/drawing/2014/main" id="{3C1E7C2E-0E29-0548-B5DA-F8E11A86E6C3}"/>
              </a:ext>
            </a:extLst>
          </p:cNvPr>
          <p:cNvSpPr>
            <a:spLocks noGrp="1"/>
          </p:cNvSpPr>
          <p:nvPr>
            <p:ph type="ftr" sz="quarter" idx="11"/>
          </p:nvPr>
        </p:nvSpPr>
        <p:spPr/>
        <p:txBody>
          <a:bodyPr/>
          <a:lstStyle/>
          <a:p>
            <a:r>
              <a:rPr lang="en-US"/>
              <a:t>A. Apresyan, L. Linssen, T. Affolder</a:t>
            </a:r>
          </a:p>
        </p:txBody>
      </p:sp>
      <p:sp>
        <p:nvSpPr>
          <p:cNvPr id="6" name="Slide Number Placeholder 5">
            <a:extLst>
              <a:ext uri="{FF2B5EF4-FFF2-40B4-BE49-F238E27FC236}">
                <a16:creationId xmlns:a16="http://schemas.microsoft.com/office/drawing/2014/main" id="{53B20CD7-F1CF-2F49-8F14-97CCF7E0A01D}"/>
              </a:ext>
            </a:extLst>
          </p:cNvPr>
          <p:cNvSpPr>
            <a:spLocks noGrp="1"/>
          </p:cNvSpPr>
          <p:nvPr>
            <p:ph type="sldNum" sz="quarter" idx="12"/>
          </p:nvPr>
        </p:nvSpPr>
        <p:spPr/>
        <p:txBody>
          <a:bodyPr/>
          <a:lstStyle/>
          <a:p>
            <a:fld id="{769C4A2F-3DCE-3546-8C9B-8C9AAAF7D8FD}" type="slidenum">
              <a:rPr lang="en-US" smtClean="0"/>
              <a:t>10</a:t>
            </a:fld>
            <a:endParaRPr lang="en-US"/>
          </a:p>
        </p:txBody>
      </p:sp>
      <p:sp>
        <p:nvSpPr>
          <p:cNvPr id="7" name="Title 1">
            <a:extLst>
              <a:ext uri="{FF2B5EF4-FFF2-40B4-BE49-F238E27FC236}">
                <a16:creationId xmlns:a16="http://schemas.microsoft.com/office/drawing/2014/main" id="{A5BF799F-E536-F746-85DB-0CBE6D12323A}"/>
              </a:ext>
            </a:extLst>
          </p:cNvPr>
          <p:cNvSpPr>
            <a:spLocks noGrp="1"/>
          </p:cNvSpPr>
          <p:nvPr>
            <p:ph type="title"/>
          </p:nvPr>
        </p:nvSpPr>
        <p:spPr>
          <a:xfrm>
            <a:off x="174171" y="365126"/>
            <a:ext cx="8341179" cy="740863"/>
          </a:xfrm>
        </p:spPr>
        <p:txBody>
          <a:bodyPr>
            <a:normAutofit fontScale="90000"/>
          </a:bodyPr>
          <a:lstStyle/>
          <a:p>
            <a:r>
              <a:rPr lang="en-US" sz="3600" dirty="0"/>
              <a:t>Existing Detector R&amp;D Overview Efforts</a:t>
            </a:r>
          </a:p>
        </p:txBody>
      </p:sp>
    </p:spTree>
    <p:extLst>
      <p:ext uri="{BB962C8B-B14F-4D97-AF65-F5344CB8AC3E}">
        <p14:creationId xmlns:p14="http://schemas.microsoft.com/office/powerpoint/2010/main" val="11120726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15C410-864C-5242-9077-4450A984D7F3}"/>
              </a:ext>
            </a:extLst>
          </p:cNvPr>
          <p:cNvSpPr>
            <a:spLocks noGrp="1"/>
          </p:cNvSpPr>
          <p:nvPr>
            <p:ph type="title"/>
          </p:nvPr>
        </p:nvSpPr>
        <p:spPr>
          <a:xfrm>
            <a:off x="174171" y="365126"/>
            <a:ext cx="8341179" cy="740863"/>
          </a:xfrm>
        </p:spPr>
        <p:txBody>
          <a:bodyPr>
            <a:normAutofit/>
          </a:bodyPr>
          <a:lstStyle/>
          <a:p>
            <a:r>
              <a:rPr lang="en-US" sz="3600" dirty="0"/>
              <a:t>Sample topics to be covered</a:t>
            </a:r>
          </a:p>
        </p:txBody>
      </p:sp>
      <p:sp>
        <p:nvSpPr>
          <p:cNvPr id="3" name="Content Placeholder 2">
            <a:extLst>
              <a:ext uri="{FF2B5EF4-FFF2-40B4-BE49-F238E27FC236}">
                <a16:creationId xmlns:a16="http://schemas.microsoft.com/office/drawing/2014/main" id="{41AAF1EB-7DB0-CE42-8FA3-996CAFBA0746}"/>
              </a:ext>
            </a:extLst>
          </p:cNvPr>
          <p:cNvSpPr>
            <a:spLocks noGrp="1"/>
          </p:cNvSpPr>
          <p:nvPr>
            <p:ph idx="1"/>
          </p:nvPr>
        </p:nvSpPr>
        <p:spPr>
          <a:xfrm>
            <a:off x="96253" y="1105989"/>
            <a:ext cx="8951494" cy="5386885"/>
          </a:xfrm>
        </p:spPr>
        <p:txBody>
          <a:bodyPr>
            <a:normAutofit lnSpcReduction="10000"/>
          </a:bodyPr>
          <a:lstStyle/>
          <a:p>
            <a:r>
              <a:rPr lang="en-US" sz="2400" dirty="0"/>
              <a:t>Traditional silicon sensors development: </a:t>
            </a:r>
          </a:p>
          <a:p>
            <a:pPr lvl="1"/>
            <a:r>
              <a:rPr lang="en-US" sz="2000" dirty="0"/>
              <a:t>Low mass, finely-segmented radiation hard detectors needed for future experiments, with different degrees of focus on rad-hardness or position resolution</a:t>
            </a:r>
          </a:p>
          <a:p>
            <a:r>
              <a:rPr lang="en-US" sz="2400" dirty="0"/>
              <a:t>New silicon technologies: </a:t>
            </a:r>
            <a:r>
              <a:rPr lang="en-US" sz="2000" dirty="0"/>
              <a:t>MAPS, </a:t>
            </a:r>
            <a:r>
              <a:rPr lang="en-US" sz="2000" dirty="0" err="1"/>
              <a:t>SoI</a:t>
            </a:r>
            <a:endParaRPr lang="en-US" sz="2000" dirty="0"/>
          </a:p>
          <a:p>
            <a:pPr lvl="1"/>
            <a:r>
              <a:rPr lang="en-US" sz="2000" dirty="0"/>
              <a:t>Avoid bump-bonding, many developments in industry, many opportunities and challenges to adapt to HEP needs</a:t>
            </a:r>
          </a:p>
          <a:p>
            <a:pPr lvl="1"/>
            <a:r>
              <a:rPr lang="en-US" sz="2000" dirty="0"/>
              <a:t>Reduction in material budget and material cost</a:t>
            </a:r>
          </a:p>
          <a:p>
            <a:r>
              <a:rPr lang="en-US" sz="2400" dirty="0"/>
              <a:t>Advanced simulation tools to help in understanding the performance of new prototypes and to optimize the design of new detectors</a:t>
            </a:r>
          </a:p>
          <a:p>
            <a:pPr lvl="1"/>
            <a:r>
              <a:rPr lang="en-US" sz="2000" dirty="0"/>
              <a:t>Essential to minimize development costs and R&amp;D cycles, often a rare set of expertise within collaborations. </a:t>
            </a:r>
          </a:p>
          <a:p>
            <a:pPr lvl="1"/>
            <a:r>
              <a:rPr lang="en-US" sz="2000" dirty="0"/>
              <a:t>Development and improvements of rad-damage simulation and comparisons with experiments</a:t>
            </a:r>
          </a:p>
          <a:p>
            <a:endParaRPr lang="en-US" sz="2000" dirty="0"/>
          </a:p>
        </p:txBody>
      </p:sp>
      <p:sp>
        <p:nvSpPr>
          <p:cNvPr id="4" name="Date Placeholder 3">
            <a:extLst>
              <a:ext uri="{FF2B5EF4-FFF2-40B4-BE49-F238E27FC236}">
                <a16:creationId xmlns:a16="http://schemas.microsoft.com/office/drawing/2014/main" id="{C7C413D9-3146-144E-B15E-4EC213274D33}"/>
              </a:ext>
            </a:extLst>
          </p:cNvPr>
          <p:cNvSpPr>
            <a:spLocks noGrp="1"/>
          </p:cNvSpPr>
          <p:nvPr>
            <p:ph type="dt" sz="half" idx="10"/>
          </p:nvPr>
        </p:nvSpPr>
        <p:spPr/>
        <p:txBody>
          <a:bodyPr/>
          <a:lstStyle/>
          <a:p>
            <a:r>
              <a:rPr lang="en-US"/>
              <a:t>8/13/20</a:t>
            </a:r>
          </a:p>
        </p:txBody>
      </p:sp>
      <p:sp>
        <p:nvSpPr>
          <p:cNvPr id="5" name="Footer Placeholder 4">
            <a:extLst>
              <a:ext uri="{FF2B5EF4-FFF2-40B4-BE49-F238E27FC236}">
                <a16:creationId xmlns:a16="http://schemas.microsoft.com/office/drawing/2014/main" id="{3C1E7C2E-0E29-0548-B5DA-F8E11A86E6C3}"/>
              </a:ext>
            </a:extLst>
          </p:cNvPr>
          <p:cNvSpPr>
            <a:spLocks noGrp="1"/>
          </p:cNvSpPr>
          <p:nvPr>
            <p:ph type="ftr" sz="quarter" idx="11"/>
          </p:nvPr>
        </p:nvSpPr>
        <p:spPr/>
        <p:txBody>
          <a:bodyPr/>
          <a:lstStyle/>
          <a:p>
            <a:r>
              <a:rPr lang="en-US" dirty="0"/>
              <a:t>A. Apresyan, L. </a:t>
            </a:r>
            <a:r>
              <a:rPr lang="en-US" dirty="0" err="1"/>
              <a:t>Linssen</a:t>
            </a:r>
            <a:r>
              <a:rPr lang="en-US" dirty="0"/>
              <a:t>, T. </a:t>
            </a:r>
            <a:r>
              <a:rPr lang="en-US" dirty="0" err="1"/>
              <a:t>Affolder</a:t>
            </a:r>
            <a:endParaRPr lang="en-US" dirty="0"/>
          </a:p>
        </p:txBody>
      </p:sp>
      <p:sp>
        <p:nvSpPr>
          <p:cNvPr id="6" name="Slide Number Placeholder 5">
            <a:extLst>
              <a:ext uri="{FF2B5EF4-FFF2-40B4-BE49-F238E27FC236}">
                <a16:creationId xmlns:a16="http://schemas.microsoft.com/office/drawing/2014/main" id="{53B20CD7-F1CF-2F49-8F14-97CCF7E0A01D}"/>
              </a:ext>
            </a:extLst>
          </p:cNvPr>
          <p:cNvSpPr>
            <a:spLocks noGrp="1"/>
          </p:cNvSpPr>
          <p:nvPr>
            <p:ph type="sldNum" sz="quarter" idx="12"/>
          </p:nvPr>
        </p:nvSpPr>
        <p:spPr/>
        <p:txBody>
          <a:bodyPr/>
          <a:lstStyle/>
          <a:p>
            <a:fld id="{769C4A2F-3DCE-3546-8C9B-8C9AAAF7D8FD}" type="slidenum">
              <a:rPr lang="en-US" smtClean="0"/>
              <a:t>11</a:t>
            </a:fld>
            <a:endParaRPr lang="en-US"/>
          </a:p>
        </p:txBody>
      </p:sp>
    </p:spTree>
    <p:extLst>
      <p:ext uri="{BB962C8B-B14F-4D97-AF65-F5344CB8AC3E}">
        <p14:creationId xmlns:p14="http://schemas.microsoft.com/office/powerpoint/2010/main" val="23295934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15C410-864C-5242-9077-4450A984D7F3}"/>
              </a:ext>
            </a:extLst>
          </p:cNvPr>
          <p:cNvSpPr>
            <a:spLocks noGrp="1"/>
          </p:cNvSpPr>
          <p:nvPr>
            <p:ph type="title"/>
          </p:nvPr>
        </p:nvSpPr>
        <p:spPr>
          <a:xfrm>
            <a:off x="174171" y="365126"/>
            <a:ext cx="8341179" cy="740863"/>
          </a:xfrm>
        </p:spPr>
        <p:txBody>
          <a:bodyPr>
            <a:normAutofit/>
          </a:bodyPr>
          <a:lstStyle/>
          <a:p>
            <a:r>
              <a:rPr lang="en-US" sz="3600" dirty="0"/>
              <a:t>Sample topics to be covered</a:t>
            </a:r>
          </a:p>
        </p:txBody>
      </p:sp>
      <p:sp>
        <p:nvSpPr>
          <p:cNvPr id="3" name="Content Placeholder 2">
            <a:extLst>
              <a:ext uri="{FF2B5EF4-FFF2-40B4-BE49-F238E27FC236}">
                <a16:creationId xmlns:a16="http://schemas.microsoft.com/office/drawing/2014/main" id="{41AAF1EB-7DB0-CE42-8FA3-996CAFBA0746}"/>
              </a:ext>
            </a:extLst>
          </p:cNvPr>
          <p:cNvSpPr>
            <a:spLocks noGrp="1"/>
          </p:cNvSpPr>
          <p:nvPr>
            <p:ph idx="1"/>
          </p:nvPr>
        </p:nvSpPr>
        <p:spPr>
          <a:xfrm>
            <a:off x="96253" y="1105989"/>
            <a:ext cx="8951494" cy="5070973"/>
          </a:xfrm>
        </p:spPr>
        <p:txBody>
          <a:bodyPr>
            <a:normAutofit/>
          </a:bodyPr>
          <a:lstStyle/>
          <a:p>
            <a:r>
              <a:rPr lang="en-US" sz="2400" dirty="0"/>
              <a:t>4D trackers for the future machines: position + time</a:t>
            </a:r>
          </a:p>
          <a:p>
            <a:pPr lvl="1"/>
            <a:r>
              <a:rPr lang="en-US" sz="2000" dirty="0"/>
              <a:t>Reduce backgrounds, track reconstruction, triggering, will need precision timing information, in addition to the precision position </a:t>
            </a:r>
          </a:p>
          <a:p>
            <a:pPr lvl="1"/>
            <a:r>
              <a:rPr lang="en-US" sz="2000" dirty="0"/>
              <a:t>Particle ID and LLP searches are new areas where we start utilizing the timing and position information</a:t>
            </a:r>
          </a:p>
          <a:p>
            <a:pPr lvl="1"/>
            <a:endParaRPr lang="en-US" sz="2000" dirty="0"/>
          </a:p>
          <a:p>
            <a:r>
              <a:rPr lang="en-US" sz="2400" dirty="0"/>
              <a:t>Time resolution: </a:t>
            </a:r>
          </a:p>
          <a:p>
            <a:pPr lvl="1"/>
            <a:r>
              <a:rPr lang="en-US" sz="2000" dirty="0"/>
              <a:t>Pico-second level time resolution critical for high occupancy environments in future hadron colliders. </a:t>
            </a:r>
          </a:p>
          <a:p>
            <a:pPr lvl="1"/>
            <a:r>
              <a:rPr lang="en-US" sz="2000" dirty="0"/>
              <a:t>Requirements in the range from ~5 to ~30 </a:t>
            </a:r>
            <a:r>
              <a:rPr lang="en-US" sz="2000" dirty="0" err="1"/>
              <a:t>ps</a:t>
            </a:r>
            <a:r>
              <a:rPr lang="en-US" sz="2000" dirty="0"/>
              <a:t> resolutions, need to clearly identify the needs and simultaneous requirements on position resolution</a:t>
            </a:r>
          </a:p>
          <a:p>
            <a:endParaRPr lang="en-US" sz="2400" dirty="0"/>
          </a:p>
          <a:p>
            <a:pPr lvl="1"/>
            <a:endParaRPr lang="en-US" sz="2000" dirty="0"/>
          </a:p>
          <a:p>
            <a:endParaRPr lang="en-US" sz="2400" dirty="0"/>
          </a:p>
        </p:txBody>
      </p:sp>
      <p:sp>
        <p:nvSpPr>
          <p:cNvPr id="4" name="Date Placeholder 3">
            <a:extLst>
              <a:ext uri="{FF2B5EF4-FFF2-40B4-BE49-F238E27FC236}">
                <a16:creationId xmlns:a16="http://schemas.microsoft.com/office/drawing/2014/main" id="{C7C413D9-3146-144E-B15E-4EC213274D33}"/>
              </a:ext>
            </a:extLst>
          </p:cNvPr>
          <p:cNvSpPr>
            <a:spLocks noGrp="1"/>
          </p:cNvSpPr>
          <p:nvPr>
            <p:ph type="dt" sz="half" idx="10"/>
          </p:nvPr>
        </p:nvSpPr>
        <p:spPr/>
        <p:txBody>
          <a:bodyPr/>
          <a:lstStyle/>
          <a:p>
            <a:r>
              <a:rPr lang="en-US"/>
              <a:t>8/13/20</a:t>
            </a:r>
          </a:p>
        </p:txBody>
      </p:sp>
      <p:sp>
        <p:nvSpPr>
          <p:cNvPr id="5" name="Footer Placeholder 4">
            <a:extLst>
              <a:ext uri="{FF2B5EF4-FFF2-40B4-BE49-F238E27FC236}">
                <a16:creationId xmlns:a16="http://schemas.microsoft.com/office/drawing/2014/main" id="{3C1E7C2E-0E29-0548-B5DA-F8E11A86E6C3}"/>
              </a:ext>
            </a:extLst>
          </p:cNvPr>
          <p:cNvSpPr>
            <a:spLocks noGrp="1"/>
          </p:cNvSpPr>
          <p:nvPr>
            <p:ph type="ftr" sz="quarter" idx="11"/>
          </p:nvPr>
        </p:nvSpPr>
        <p:spPr/>
        <p:txBody>
          <a:bodyPr/>
          <a:lstStyle/>
          <a:p>
            <a:r>
              <a:rPr lang="en-US"/>
              <a:t>A. Apresyan, L. Linssen, T. Affolder</a:t>
            </a:r>
          </a:p>
        </p:txBody>
      </p:sp>
      <p:sp>
        <p:nvSpPr>
          <p:cNvPr id="6" name="Slide Number Placeholder 5">
            <a:extLst>
              <a:ext uri="{FF2B5EF4-FFF2-40B4-BE49-F238E27FC236}">
                <a16:creationId xmlns:a16="http://schemas.microsoft.com/office/drawing/2014/main" id="{53B20CD7-F1CF-2F49-8F14-97CCF7E0A01D}"/>
              </a:ext>
            </a:extLst>
          </p:cNvPr>
          <p:cNvSpPr>
            <a:spLocks noGrp="1"/>
          </p:cNvSpPr>
          <p:nvPr>
            <p:ph type="sldNum" sz="quarter" idx="12"/>
          </p:nvPr>
        </p:nvSpPr>
        <p:spPr/>
        <p:txBody>
          <a:bodyPr/>
          <a:lstStyle/>
          <a:p>
            <a:fld id="{769C4A2F-3DCE-3546-8C9B-8C9AAAF7D8FD}" type="slidenum">
              <a:rPr lang="en-US" smtClean="0"/>
              <a:t>12</a:t>
            </a:fld>
            <a:endParaRPr lang="en-US"/>
          </a:p>
        </p:txBody>
      </p:sp>
    </p:spTree>
    <p:extLst>
      <p:ext uri="{BB962C8B-B14F-4D97-AF65-F5344CB8AC3E}">
        <p14:creationId xmlns:p14="http://schemas.microsoft.com/office/powerpoint/2010/main" val="6826458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15C410-864C-5242-9077-4450A984D7F3}"/>
              </a:ext>
            </a:extLst>
          </p:cNvPr>
          <p:cNvSpPr>
            <a:spLocks noGrp="1"/>
          </p:cNvSpPr>
          <p:nvPr>
            <p:ph type="title"/>
          </p:nvPr>
        </p:nvSpPr>
        <p:spPr>
          <a:xfrm>
            <a:off x="174171" y="365126"/>
            <a:ext cx="8341179" cy="740863"/>
          </a:xfrm>
        </p:spPr>
        <p:txBody>
          <a:bodyPr>
            <a:normAutofit/>
          </a:bodyPr>
          <a:lstStyle/>
          <a:p>
            <a:r>
              <a:rPr lang="en-US" sz="3600" dirty="0"/>
              <a:t>Sample topics to be covered</a:t>
            </a:r>
          </a:p>
        </p:txBody>
      </p:sp>
      <p:sp>
        <p:nvSpPr>
          <p:cNvPr id="3" name="Content Placeholder 2">
            <a:extLst>
              <a:ext uri="{FF2B5EF4-FFF2-40B4-BE49-F238E27FC236}">
                <a16:creationId xmlns:a16="http://schemas.microsoft.com/office/drawing/2014/main" id="{41AAF1EB-7DB0-CE42-8FA3-996CAFBA0746}"/>
              </a:ext>
            </a:extLst>
          </p:cNvPr>
          <p:cNvSpPr>
            <a:spLocks noGrp="1"/>
          </p:cNvSpPr>
          <p:nvPr>
            <p:ph idx="1"/>
          </p:nvPr>
        </p:nvSpPr>
        <p:spPr>
          <a:xfrm>
            <a:off x="96253" y="1105989"/>
            <a:ext cx="8951494" cy="5070973"/>
          </a:xfrm>
        </p:spPr>
        <p:txBody>
          <a:bodyPr>
            <a:normAutofit/>
          </a:bodyPr>
          <a:lstStyle/>
          <a:p>
            <a:r>
              <a:rPr lang="en-US" sz="2400" dirty="0"/>
              <a:t>Electrical and thermal services: work in coordination with IF07</a:t>
            </a:r>
          </a:p>
          <a:p>
            <a:pPr lvl="1"/>
            <a:r>
              <a:rPr lang="en-US" sz="2000" dirty="0"/>
              <a:t>Efficiently deliver thousands of amps for powering the ASICs</a:t>
            </a:r>
          </a:p>
          <a:p>
            <a:pPr lvl="1"/>
            <a:r>
              <a:rPr lang="en-US" sz="2000" dirty="0"/>
              <a:t>Efficiently remove the heat: increasingly complex readout schemes, ASICs generate 100s of </a:t>
            </a:r>
            <a:r>
              <a:rPr lang="en-US" sz="2000" dirty="0" err="1"/>
              <a:t>kWs</a:t>
            </a:r>
            <a:endParaRPr lang="en-US" sz="2000" dirty="0"/>
          </a:p>
          <a:p>
            <a:pPr lvl="1"/>
            <a:r>
              <a:rPr lang="en-US" sz="2000" dirty="0"/>
              <a:t>Approaches to improve the efficiency: DC-to-DC conversion and serial current delivery for HV; improve conversion efficiency and rad hardness. </a:t>
            </a:r>
          </a:p>
          <a:p>
            <a:endParaRPr lang="en-US" sz="2400" dirty="0"/>
          </a:p>
        </p:txBody>
      </p:sp>
      <p:sp>
        <p:nvSpPr>
          <p:cNvPr id="4" name="Date Placeholder 3">
            <a:extLst>
              <a:ext uri="{FF2B5EF4-FFF2-40B4-BE49-F238E27FC236}">
                <a16:creationId xmlns:a16="http://schemas.microsoft.com/office/drawing/2014/main" id="{C7C413D9-3146-144E-B15E-4EC213274D33}"/>
              </a:ext>
            </a:extLst>
          </p:cNvPr>
          <p:cNvSpPr>
            <a:spLocks noGrp="1"/>
          </p:cNvSpPr>
          <p:nvPr>
            <p:ph type="dt" sz="half" idx="10"/>
          </p:nvPr>
        </p:nvSpPr>
        <p:spPr/>
        <p:txBody>
          <a:bodyPr/>
          <a:lstStyle/>
          <a:p>
            <a:r>
              <a:rPr lang="en-US"/>
              <a:t>8/13/20</a:t>
            </a:r>
          </a:p>
        </p:txBody>
      </p:sp>
      <p:sp>
        <p:nvSpPr>
          <p:cNvPr id="5" name="Footer Placeholder 4">
            <a:extLst>
              <a:ext uri="{FF2B5EF4-FFF2-40B4-BE49-F238E27FC236}">
                <a16:creationId xmlns:a16="http://schemas.microsoft.com/office/drawing/2014/main" id="{3C1E7C2E-0E29-0548-B5DA-F8E11A86E6C3}"/>
              </a:ext>
            </a:extLst>
          </p:cNvPr>
          <p:cNvSpPr>
            <a:spLocks noGrp="1"/>
          </p:cNvSpPr>
          <p:nvPr>
            <p:ph type="ftr" sz="quarter" idx="11"/>
          </p:nvPr>
        </p:nvSpPr>
        <p:spPr/>
        <p:txBody>
          <a:bodyPr/>
          <a:lstStyle/>
          <a:p>
            <a:r>
              <a:rPr lang="en-US"/>
              <a:t>A. Apresyan, L. Linssen, T. Affolder</a:t>
            </a:r>
          </a:p>
        </p:txBody>
      </p:sp>
      <p:sp>
        <p:nvSpPr>
          <p:cNvPr id="6" name="Slide Number Placeholder 5">
            <a:extLst>
              <a:ext uri="{FF2B5EF4-FFF2-40B4-BE49-F238E27FC236}">
                <a16:creationId xmlns:a16="http://schemas.microsoft.com/office/drawing/2014/main" id="{53B20CD7-F1CF-2F49-8F14-97CCF7E0A01D}"/>
              </a:ext>
            </a:extLst>
          </p:cNvPr>
          <p:cNvSpPr>
            <a:spLocks noGrp="1"/>
          </p:cNvSpPr>
          <p:nvPr>
            <p:ph type="sldNum" sz="quarter" idx="12"/>
          </p:nvPr>
        </p:nvSpPr>
        <p:spPr/>
        <p:txBody>
          <a:bodyPr/>
          <a:lstStyle/>
          <a:p>
            <a:fld id="{769C4A2F-3DCE-3546-8C9B-8C9AAAF7D8FD}" type="slidenum">
              <a:rPr lang="en-US" smtClean="0"/>
              <a:t>13</a:t>
            </a:fld>
            <a:endParaRPr lang="en-US"/>
          </a:p>
        </p:txBody>
      </p:sp>
    </p:spTree>
    <p:extLst>
      <p:ext uri="{BB962C8B-B14F-4D97-AF65-F5344CB8AC3E}">
        <p14:creationId xmlns:p14="http://schemas.microsoft.com/office/powerpoint/2010/main" val="37521664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15C410-864C-5242-9077-4450A984D7F3}"/>
              </a:ext>
            </a:extLst>
          </p:cNvPr>
          <p:cNvSpPr>
            <a:spLocks noGrp="1"/>
          </p:cNvSpPr>
          <p:nvPr>
            <p:ph type="title"/>
          </p:nvPr>
        </p:nvSpPr>
        <p:spPr>
          <a:xfrm>
            <a:off x="174171" y="365126"/>
            <a:ext cx="8341179" cy="740863"/>
          </a:xfrm>
        </p:spPr>
        <p:txBody>
          <a:bodyPr>
            <a:normAutofit/>
          </a:bodyPr>
          <a:lstStyle/>
          <a:p>
            <a:r>
              <a:rPr lang="en-US" sz="3600" dirty="0"/>
              <a:t>Sample topics to be covered</a:t>
            </a:r>
          </a:p>
        </p:txBody>
      </p:sp>
      <p:sp>
        <p:nvSpPr>
          <p:cNvPr id="3" name="Content Placeholder 2">
            <a:extLst>
              <a:ext uri="{FF2B5EF4-FFF2-40B4-BE49-F238E27FC236}">
                <a16:creationId xmlns:a16="http://schemas.microsoft.com/office/drawing/2014/main" id="{41AAF1EB-7DB0-CE42-8FA3-996CAFBA0746}"/>
              </a:ext>
            </a:extLst>
          </p:cNvPr>
          <p:cNvSpPr>
            <a:spLocks noGrp="1"/>
          </p:cNvSpPr>
          <p:nvPr>
            <p:ph idx="1"/>
          </p:nvPr>
        </p:nvSpPr>
        <p:spPr>
          <a:xfrm>
            <a:off x="96253" y="1105989"/>
            <a:ext cx="8951494" cy="5070973"/>
          </a:xfrm>
        </p:spPr>
        <p:txBody>
          <a:bodyPr>
            <a:normAutofit/>
          </a:bodyPr>
          <a:lstStyle/>
          <a:p>
            <a:r>
              <a:rPr lang="en-US" sz="2400" dirty="0"/>
              <a:t>Precision support structures and cooling</a:t>
            </a:r>
          </a:p>
          <a:p>
            <a:pPr lvl="1"/>
            <a:r>
              <a:rPr lang="en-US" sz="2000" b="1" dirty="0"/>
              <a:t>Cooling and support as an integrated problem</a:t>
            </a:r>
          </a:p>
          <a:p>
            <a:pPr lvl="1"/>
            <a:r>
              <a:rPr lang="en-US" sz="2000" dirty="0"/>
              <a:t>Issues related to development of support structures needed for increasingly complex tracking detectors</a:t>
            </a:r>
          </a:p>
          <a:p>
            <a:pPr lvl="1"/>
            <a:r>
              <a:rPr lang="en-US" sz="2000" dirty="0"/>
              <a:t>Typically interested in very stable and precise structures to support tracking sensors, with minimal mass and low radiation lengths</a:t>
            </a:r>
          </a:p>
          <a:p>
            <a:pPr lvl="1"/>
            <a:r>
              <a:rPr lang="en-US" sz="2000" dirty="0"/>
              <a:t>Studies of novel materials, advanced compounds, foams </a:t>
            </a:r>
            <a:r>
              <a:rPr lang="en-US" sz="2000" dirty="0" err="1"/>
              <a:t>etc</a:t>
            </a:r>
            <a:endParaRPr lang="en-US" sz="2000" dirty="0"/>
          </a:p>
          <a:p>
            <a:pPr marL="457200" lvl="1" indent="0">
              <a:buNone/>
            </a:pPr>
            <a:endParaRPr lang="en-US" sz="2000" dirty="0"/>
          </a:p>
          <a:p>
            <a:r>
              <a:rPr lang="en-US" sz="2400" dirty="0"/>
              <a:t>Interconnections and readout:</a:t>
            </a:r>
          </a:p>
          <a:p>
            <a:pPr lvl="1"/>
            <a:r>
              <a:rPr lang="en-US" sz="2000" dirty="0"/>
              <a:t>Issues related to modules designs, assembly and large-scale productions</a:t>
            </a:r>
          </a:p>
          <a:p>
            <a:pPr lvl="1"/>
            <a:r>
              <a:rPr lang="en-US" sz="2000" dirty="0"/>
              <a:t>Packaging technologies: bump-bonding, wire-bonding, glues and adhesives, flex circuits, TSV, etc. </a:t>
            </a:r>
          </a:p>
          <a:p>
            <a:endParaRPr lang="en-US" sz="2200" dirty="0"/>
          </a:p>
          <a:p>
            <a:pPr lvl="1"/>
            <a:endParaRPr lang="en-US" sz="2000" dirty="0"/>
          </a:p>
        </p:txBody>
      </p:sp>
      <p:sp>
        <p:nvSpPr>
          <p:cNvPr id="4" name="Date Placeholder 3">
            <a:extLst>
              <a:ext uri="{FF2B5EF4-FFF2-40B4-BE49-F238E27FC236}">
                <a16:creationId xmlns:a16="http://schemas.microsoft.com/office/drawing/2014/main" id="{C7C413D9-3146-144E-B15E-4EC213274D33}"/>
              </a:ext>
            </a:extLst>
          </p:cNvPr>
          <p:cNvSpPr>
            <a:spLocks noGrp="1"/>
          </p:cNvSpPr>
          <p:nvPr>
            <p:ph type="dt" sz="half" idx="10"/>
          </p:nvPr>
        </p:nvSpPr>
        <p:spPr/>
        <p:txBody>
          <a:bodyPr/>
          <a:lstStyle/>
          <a:p>
            <a:r>
              <a:rPr lang="en-US"/>
              <a:t>8/13/20</a:t>
            </a:r>
          </a:p>
        </p:txBody>
      </p:sp>
      <p:sp>
        <p:nvSpPr>
          <p:cNvPr id="5" name="Footer Placeholder 4">
            <a:extLst>
              <a:ext uri="{FF2B5EF4-FFF2-40B4-BE49-F238E27FC236}">
                <a16:creationId xmlns:a16="http://schemas.microsoft.com/office/drawing/2014/main" id="{3C1E7C2E-0E29-0548-B5DA-F8E11A86E6C3}"/>
              </a:ext>
            </a:extLst>
          </p:cNvPr>
          <p:cNvSpPr>
            <a:spLocks noGrp="1"/>
          </p:cNvSpPr>
          <p:nvPr>
            <p:ph type="ftr" sz="quarter" idx="11"/>
          </p:nvPr>
        </p:nvSpPr>
        <p:spPr/>
        <p:txBody>
          <a:bodyPr/>
          <a:lstStyle/>
          <a:p>
            <a:r>
              <a:rPr lang="en-US"/>
              <a:t>A. Apresyan, L. Linssen, T. Affolder</a:t>
            </a:r>
          </a:p>
        </p:txBody>
      </p:sp>
      <p:sp>
        <p:nvSpPr>
          <p:cNvPr id="6" name="Slide Number Placeholder 5">
            <a:extLst>
              <a:ext uri="{FF2B5EF4-FFF2-40B4-BE49-F238E27FC236}">
                <a16:creationId xmlns:a16="http://schemas.microsoft.com/office/drawing/2014/main" id="{53B20CD7-F1CF-2F49-8F14-97CCF7E0A01D}"/>
              </a:ext>
            </a:extLst>
          </p:cNvPr>
          <p:cNvSpPr>
            <a:spLocks noGrp="1"/>
          </p:cNvSpPr>
          <p:nvPr>
            <p:ph type="sldNum" sz="quarter" idx="12"/>
          </p:nvPr>
        </p:nvSpPr>
        <p:spPr/>
        <p:txBody>
          <a:bodyPr/>
          <a:lstStyle/>
          <a:p>
            <a:fld id="{769C4A2F-3DCE-3546-8C9B-8C9AAAF7D8FD}" type="slidenum">
              <a:rPr lang="en-US" smtClean="0"/>
              <a:t>14</a:t>
            </a:fld>
            <a:endParaRPr lang="en-US"/>
          </a:p>
        </p:txBody>
      </p:sp>
    </p:spTree>
    <p:extLst>
      <p:ext uri="{BB962C8B-B14F-4D97-AF65-F5344CB8AC3E}">
        <p14:creationId xmlns:p14="http://schemas.microsoft.com/office/powerpoint/2010/main" val="26561559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15C410-864C-5242-9077-4450A984D7F3}"/>
              </a:ext>
            </a:extLst>
          </p:cNvPr>
          <p:cNvSpPr>
            <a:spLocks noGrp="1"/>
          </p:cNvSpPr>
          <p:nvPr>
            <p:ph type="title"/>
          </p:nvPr>
        </p:nvSpPr>
        <p:spPr>
          <a:xfrm>
            <a:off x="174171" y="365126"/>
            <a:ext cx="8341179" cy="740863"/>
          </a:xfrm>
        </p:spPr>
        <p:txBody>
          <a:bodyPr>
            <a:normAutofit/>
          </a:bodyPr>
          <a:lstStyle/>
          <a:p>
            <a:r>
              <a:rPr lang="en-US" sz="3600" dirty="0"/>
              <a:t>Sample topics to be covered</a:t>
            </a:r>
          </a:p>
        </p:txBody>
      </p:sp>
      <p:sp>
        <p:nvSpPr>
          <p:cNvPr id="3" name="Content Placeholder 2">
            <a:extLst>
              <a:ext uri="{FF2B5EF4-FFF2-40B4-BE49-F238E27FC236}">
                <a16:creationId xmlns:a16="http://schemas.microsoft.com/office/drawing/2014/main" id="{41AAF1EB-7DB0-CE42-8FA3-996CAFBA0746}"/>
              </a:ext>
            </a:extLst>
          </p:cNvPr>
          <p:cNvSpPr>
            <a:spLocks noGrp="1"/>
          </p:cNvSpPr>
          <p:nvPr>
            <p:ph idx="1"/>
          </p:nvPr>
        </p:nvSpPr>
        <p:spPr>
          <a:xfrm>
            <a:off x="96253" y="1105989"/>
            <a:ext cx="8951494" cy="5309925"/>
          </a:xfrm>
        </p:spPr>
        <p:txBody>
          <a:bodyPr>
            <a:normAutofit/>
          </a:bodyPr>
          <a:lstStyle/>
          <a:p>
            <a:r>
              <a:rPr lang="en-US" sz="2400" dirty="0"/>
              <a:t>Developing and preserving knowledge and expertise</a:t>
            </a:r>
          </a:p>
          <a:p>
            <a:pPr lvl="1"/>
            <a:r>
              <a:rPr lang="en-US" sz="2000" dirty="0"/>
              <a:t>The EPSG “Physics Briefing Book” raised this point well, and presented a compelling case</a:t>
            </a:r>
          </a:p>
          <a:p>
            <a:pPr lvl="1"/>
            <a:r>
              <a:rPr lang="en-US" sz="2000" dirty="0"/>
              <a:t>We aim to study this question in the US context, and identify areas where funding agencies and the community can help to ensure that young talent is attracted and is maintained within the field</a:t>
            </a:r>
          </a:p>
          <a:p>
            <a:pPr lvl="1"/>
            <a:r>
              <a:rPr lang="en-US" sz="2000" dirty="0"/>
              <a:t>It is of critical importance to the future of the field to ensure career opportunities exist and are expanded</a:t>
            </a:r>
          </a:p>
          <a:p>
            <a:pPr lvl="1"/>
            <a:endParaRPr lang="en-US" sz="2000" dirty="0"/>
          </a:p>
          <a:p>
            <a:r>
              <a:rPr lang="en-US" sz="2400" dirty="0"/>
              <a:t>Explore and encourage multi-institutional developments and shared use of resources at labs and universities</a:t>
            </a:r>
          </a:p>
          <a:p>
            <a:pPr lvl="1"/>
            <a:r>
              <a:rPr lang="en-US" sz="2000" dirty="0"/>
              <a:t>Encourage the support of workshops, conferences, seminars on tracking detectors and encourage participation</a:t>
            </a:r>
          </a:p>
          <a:p>
            <a:pPr lvl="1"/>
            <a:r>
              <a:rPr lang="en-US" sz="2000" dirty="0"/>
              <a:t>Collaborative environments for sensor developments: e.g. multi project foundry submissions</a:t>
            </a:r>
          </a:p>
        </p:txBody>
      </p:sp>
      <p:sp>
        <p:nvSpPr>
          <p:cNvPr id="4" name="Date Placeholder 3">
            <a:extLst>
              <a:ext uri="{FF2B5EF4-FFF2-40B4-BE49-F238E27FC236}">
                <a16:creationId xmlns:a16="http://schemas.microsoft.com/office/drawing/2014/main" id="{C7C413D9-3146-144E-B15E-4EC213274D33}"/>
              </a:ext>
            </a:extLst>
          </p:cNvPr>
          <p:cNvSpPr>
            <a:spLocks noGrp="1"/>
          </p:cNvSpPr>
          <p:nvPr>
            <p:ph type="dt" sz="half" idx="10"/>
          </p:nvPr>
        </p:nvSpPr>
        <p:spPr/>
        <p:txBody>
          <a:bodyPr/>
          <a:lstStyle/>
          <a:p>
            <a:r>
              <a:rPr lang="en-US"/>
              <a:t>8/13/20</a:t>
            </a:r>
          </a:p>
        </p:txBody>
      </p:sp>
      <p:sp>
        <p:nvSpPr>
          <p:cNvPr id="5" name="Footer Placeholder 4">
            <a:extLst>
              <a:ext uri="{FF2B5EF4-FFF2-40B4-BE49-F238E27FC236}">
                <a16:creationId xmlns:a16="http://schemas.microsoft.com/office/drawing/2014/main" id="{3C1E7C2E-0E29-0548-B5DA-F8E11A86E6C3}"/>
              </a:ext>
            </a:extLst>
          </p:cNvPr>
          <p:cNvSpPr>
            <a:spLocks noGrp="1"/>
          </p:cNvSpPr>
          <p:nvPr>
            <p:ph type="ftr" sz="quarter" idx="11"/>
          </p:nvPr>
        </p:nvSpPr>
        <p:spPr/>
        <p:txBody>
          <a:bodyPr/>
          <a:lstStyle/>
          <a:p>
            <a:r>
              <a:rPr lang="en-US"/>
              <a:t>A. Apresyan, L. Linssen, T. Affolder</a:t>
            </a:r>
          </a:p>
        </p:txBody>
      </p:sp>
      <p:sp>
        <p:nvSpPr>
          <p:cNvPr id="6" name="Slide Number Placeholder 5">
            <a:extLst>
              <a:ext uri="{FF2B5EF4-FFF2-40B4-BE49-F238E27FC236}">
                <a16:creationId xmlns:a16="http://schemas.microsoft.com/office/drawing/2014/main" id="{53B20CD7-F1CF-2F49-8F14-97CCF7E0A01D}"/>
              </a:ext>
            </a:extLst>
          </p:cNvPr>
          <p:cNvSpPr>
            <a:spLocks noGrp="1"/>
          </p:cNvSpPr>
          <p:nvPr>
            <p:ph type="sldNum" sz="quarter" idx="12"/>
          </p:nvPr>
        </p:nvSpPr>
        <p:spPr/>
        <p:txBody>
          <a:bodyPr/>
          <a:lstStyle/>
          <a:p>
            <a:fld id="{769C4A2F-3DCE-3546-8C9B-8C9AAAF7D8FD}" type="slidenum">
              <a:rPr lang="en-US" smtClean="0"/>
              <a:t>15</a:t>
            </a:fld>
            <a:endParaRPr lang="en-US"/>
          </a:p>
        </p:txBody>
      </p:sp>
    </p:spTree>
    <p:extLst>
      <p:ext uri="{BB962C8B-B14F-4D97-AF65-F5344CB8AC3E}">
        <p14:creationId xmlns:p14="http://schemas.microsoft.com/office/powerpoint/2010/main" val="28182628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15C410-864C-5242-9077-4450A984D7F3}"/>
              </a:ext>
            </a:extLst>
          </p:cNvPr>
          <p:cNvSpPr>
            <a:spLocks noGrp="1"/>
          </p:cNvSpPr>
          <p:nvPr>
            <p:ph type="title"/>
          </p:nvPr>
        </p:nvSpPr>
        <p:spPr>
          <a:xfrm>
            <a:off x="174171" y="365126"/>
            <a:ext cx="8341179" cy="740863"/>
          </a:xfrm>
        </p:spPr>
        <p:txBody>
          <a:bodyPr>
            <a:normAutofit/>
          </a:bodyPr>
          <a:lstStyle/>
          <a:p>
            <a:r>
              <a:rPr lang="en-US" sz="3600" dirty="0"/>
              <a:t>Synergies with other groups</a:t>
            </a:r>
          </a:p>
        </p:txBody>
      </p:sp>
      <p:sp>
        <p:nvSpPr>
          <p:cNvPr id="3" name="Content Placeholder 2">
            <a:extLst>
              <a:ext uri="{FF2B5EF4-FFF2-40B4-BE49-F238E27FC236}">
                <a16:creationId xmlns:a16="http://schemas.microsoft.com/office/drawing/2014/main" id="{41AAF1EB-7DB0-CE42-8FA3-996CAFBA0746}"/>
              </a:ext>
            </a:extLst>
          </p:cNvPr>
          <p:cNvSpPr>
            <a:spLocks noGrp="1"/>
          </p:cNvSpPr>
          <p:nvPr>
            <p:ph idx="1"/>
          </p:nvPr>
        </p:nvSpPr>
        <p:spPr>
          <a:xfrm>
            <a:off x="96253" y="1105989"/>
            <a:ext cx="8951494" cy="5070973"/>
          </a:xfrm>
        </p:spPr>
        <p:txBody>
          <a:bodyPr>
            <a:normAutofit/>
          </a:bodyPr>
          <a:lstStyle/>
          <a:p>
            <a:r>
              <a:rPr lang="en-US" sz="2400" dirty="0"/>
              <a:t>Some areas expected to be cross-cutting:</a:t>
            </a:r>
          </a:p>
          <a:p>
            <a:pPr lvl="1"/>
            <a:r>
              <a:rPr lang="en-US" sz="2000" dirty="0"/>
              <a:t>MAPS detectors or 3D integration: </a:t>
            </a:r>
            <a:r>
              <a:rPr lang="en-US" sz="2000" i="1" dirty="0"/>
              <a:t>IF03 and IF07</a:t>
            </a:r>
          </a:p>
          <a:p>
            <a:pPr lvl="1"/>
            <a:r>
              <a:rPr lang="en-US" sz="2000" dirty="0"/>
              <a:t>Tracking reconstruction: development of new algorithms both online and offline, development of the detector designs, and will need to leverage on the computing developments: </a:t>
            </a:r>
            <a:r>
              <a:rPr lang="en-US" sz="2000" i="1" dirty="0"/>
              <a:t>IF03 and CompF1</a:t>
            </a:r>
          </a:p>
          <a:p>
            <a:pPr lvl="1"/>
            <a:r>
              <a:rPr lang="en-US" sz="2000" dirty="0"/>
              <a:t>Effective use of precision timing in track reconstruction, and trigger formation: </a:t>
            </a:r>
            <a:r>
              <a:rPr lang="en-US" sz="2000" i="1" dirty="0"/>
              <a:t>IF03 and IF04+CompF1</a:t>
            </a:r>
          </a:p>
          <a:p>
            <a:pPr lvl="1"/>
            <a:r>
              <a:rPr lang="en-US" sz="2000" dirty="0"/>
              <a:t>TPC and large area muon chambers: </a:t>
            </a:r>
            <a:r>
              <a:rPr lang="en-US" sz="2000" i="1" dirty="0"/>
              <a:t>IF03 with IF05</a:t>
            </a:r>
          </a:p>
          <a:p>
            <a:endParaRPr lang="en-US" sz="2400" dirty="0"/>
          </a:p>
          <a:p>
            <a:r>
              <a:rPr lang="en-US" sz="2400" dirty="0"/>
              <a:t>We should identify how most effectively organize work in these </a:t>
            </a:r>
            <a:r>
              <a:rPr lang="en-US" sz="2400"/>
              <a:t>cross-cutting areas</a:t>
            </a:r>
            <a:endParaRPr lang="en-US" sz="2400" dirty="0"/>
          </a:p>
        </p:txBody>
      </p:sp>
      <p:sp>
        <p:nvSpPr>
          <p:cNvPr id="4" name="Date Placeholder 3">
            <a:extLst>
              <a:ext uri="{FF2B5EF4-FFF2-40B4-BE49-F238E27FC236}">
                <a16:creationId xmlns:a16="http://schemas.microsoft.com/office/drawing/2014/main" id="{C7C413D9-3146-144E-B15E-4EC213274D33}"/>
              </a:ext>
            </a:extLst>
          </p:cNvPr>
          <p:cNvSpPr>
            <a:spLocks noGrp="1"/>
          </p:cNvSpPr>
          <p:nvPr>
            <p:ph type="dt" sz="half" idx="10"/>
          </p:nvPr>
        </p:nvSpPr>
        <p:spPr/>
        <p:txBody>
          <a:bodyPr/>
          <a:lstStyle/>
          <a:p>
            <a:r>
              <a:rPr lang="en-US"/>
              <a:t>8/13/20</a:t>
            </a:r>
          </a:p>
        </p:txBody>
      </p:sp>
      <p:sp>
        <p:nvSpPr>
          <p:cNvPr id="5" name="Footer Placeholder 4">
            <a:extLst>
              <a:ext uri="{FF2B5EF4-FFF2-40B4-BE49-F238E27FC236}">
                <a16:creationId xmlns:a16="http://schemas.microsoft.com/office/drawing/2014/main" id="{3C1E7C2E-0E29-0548-B5DA-F8E11A86E6C3}"/>
              </a:ext>
            </a:extLst>
          </p:cNvPr>
          <p:cNvSpPr>
            <a:spLocks noGrp="1"/>
          </p:cNvSpPr>
          <p:nvPr>
            <p:ph type="ftr" sz="quarter" idx="11"/>
          </p:nvPr>
        </p:nvSpPr>
        <p:spPr/>
        <p:txBody>
          <a:bodyPr/>
          <a:lstStyle/>
          <a:p>
            <a:r>
              <a:rPr lang="en-US"/>
              <a:t>A. Apresyan, L. Linssen, T. Affolder</a:t>
            </a:r>
          </a:p>
        </p:txBody>
      </p:sp>
      <p:sp>
        <p:nvSpPr>
          <p:cNvPr id="6" name="Slide Number Placeholder 5">
            <a:extLst>
              <a:ext uri="{FF2B5EF4-FFF2-40B4-BE49-F238E27FC236}">
                <a16:creationId xmlns:a16="http://schemas.microsoft.com/office/drawing/2014/main" id="{53B20CD7-F1CF-2F49-8F14-97CCF7E0A01D}"/>
              </a:ext>
            </a:extLst>
          </p:cNvPr>
          <p:cNvSpPr>
            <a:spLocks noGrp="1"/>
          </p:cNvSpPr>
          <p:nvPr>
            <p:ph type="sldNum" sz="quarter" idx="12"/>
          </p:nvPr>
        </p:nvSpPr>
        <p:spPr/>
        <p:txBody>
          <a:bodyPr/>
          <a:lstStyle/>
          <a:p>
            <a:fld id="{769C4A2F-3DCE-3546-8C9B-8C9AAAF7D8FD}" type="slidenum">
              <a:rPr lang="en-US" smtClean="0"/>
              <a:t>16</a:t>
            </a:fld>
            <a:endParaRPr lang="en-US"/>
          </a:p>
        </p:txBody>
      </p:sp>
    </p:spTree>
    <p:extLst>
      <p:ext uri="{BB962C8B-B14F-4D97-AF65-F5344CB8AC3E}">
        <p14:creationId xmlns:p14="http://schemas.microsoft.com/office/powerpoint/2010/main" val="28758488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15C410-864C-5242-9077-4450A984D7F3}"/>
              </a:ext>
            </a:extLst>
          </p:cNvPr>
          <p:cNvSpPr>
            <a:spLocks noGrp="1"/>
          </p:cNvSpPr>
          <p:nvPr>
            <p:ph type="title"/>
          </p:nvPr>
        </p:nvSpPr>
        <p:spPr>
          <a:xfrm>
            <a:off x="174171" y="365126"/>
            <a:ext cx="8341179" cy="740863"/>
          </a:xfrm>
        </p:spPr>
        <p:txBody>
          <a:bodyPr>
            <a:noAutofit/>
          </a:bodyPr>
          <a:lstStyle/>
          <a:p>
            <a:r>
              <a:rPr lang="en-US" sz="2800" dirty="0"/>
              <a:t>Snowmass process, Instrumentation Frontier</a:t>
            </a:r>
          </a:p>
        </p:txBody>
      </p:sp>
      <p:sp>
        <p:nvSpPr>
          <p:cNvPr id="3" name="Content Placeholder 2">
            <a:extLst>
              <a:ext uri="{FF2B5EF4-FFF2-40B4-BE49-F238E27FC236}">
                <a16:creationId xmlns:a16="http://schemas.microsoft.com/office/drawing/2014/main" id="{41AAF1EB-7DB0-CE42-8FA3-996CAFBA0746}"/>
              </a:ext>
            </a:extLst>
          </p:cNvPr>
          <p:cNvSpPr>
            <a:spLocks noGrp="1"/>
          </p:cNvSpPr>
          <p:nvPr>
            <p:ph idx="1"/>
          </p:nvPr>
        </p:nvSpPr>
        <p:spPr>
          <a:xfrm>
            <a:off x="0" y="1105989"/>
            <a:ext cx="9047747" cy="5317482"/>
          </a:xfrm>
        </p:spPr>
        <p:txBody>
          <a:bodyPr>
            <a:normAutofit lnSpcReduction="10000"/>
          </a:bodyPr>
          <a:lstStyle/>
          <a:p>
            <a:r>
              <a:rPr lang="en-US" sz="2400" dirty="0"/>
              <a:t>Community-driven effort on long-term planning for particle physics</a:t>
            </a:r>
          </a:p>
          <a:p>
            <a:r>
              <a:rPr lang="en-US" sz="2400" dirty="0">
                <a:solidFill>
                  <a:schemeClr val="tx1"/>
                </a:solidFill>
              </a:rPr>
              <a:t>Bottom-up process =&gt; your input is needed !!</a:t>
            </a:r>
          </a:p>
          <a:p>
            <a:pPr lvl="1"/>
            <a:r>
              <a:rPr lang="en-US" sz="2200" dirty="0"/>
              <a:t>That’s the most important aspect at this phase of the process</a:t>
            </a:r>
          </a:p>
          <a:p>
            <a:pPr lvl="1"/>
            <a:r>
              <a:rPr lang="en-US" sz="2200" dirty="0"/>
              <a:t>See text “how to Snowmass” by Chris </a:t>
            </a:r>
            <a:r>
              <a:rPr lang="en-US" sz="2200" dirty="0" err="1"/>
              <a:t>Quigg</a:t>
            </a:r>
            <a:endParaRPr lang="en-US" sz="2200" dirty="0"/>
          </a:p>
          <a:p>
            <a:pPr lvl="1"/>
            <a:r>
              <a:rPr lang="en-US" sz="2200" dirty="0"/>
              <a:t>The idea is to get the community at large involved</a:t>
            </a:r>
            <a:endParaRPr lang="en-US" sz="2400" dirty="0"/>
          </a:p>
          <a:p>
            <a:r>
              <a:rPr lang="en-US" sz="2400" dirty="0">
                <a:solidFill>
                  <a:schemeClr val="tx1"/>
                </a:solidFill>
              </a:rPr>
              <a:t>Milestones along the way:</a:t>
            </a:r>
          </a:p>
          <a:p>
            <a:pPr lvl="2"/>
            <a:r>
              <a:rPr lang="en-US" sz="2000" dirty="0"/>
              <a:t>Letters of Interest due 31 Aug 2020</a:t>
            </a:r>
          </a:p>
          <a:p>
            <a:pPr lvl="2"/>
            <a:r>
              <a:rPr lang="en-US" sz="2000" dirty="0"/>
              <a:t>(Virtual) Community Planning Meeting: October 5-8</a:t>
            </a:r>
          </a:p>
          <a:p>
            <a:pPr lvl="2"/>
            <a:r>
              <a:rPr lang="en-US" sz="2000" dirty="0"/>
              <a:t>Summer Study meeting meeting: 11-20 July 2021</a:t>
            </a:r>
          </a:p>
          <a:p>
            <a:pPr lvl="2"/>
            <a:r>
              <a:rPr lang="en-US" sz="2000" dirty="0"/>
              <a:t>Contributed Papers due July 31 2021</a:t>
            </a:r>
            <a:endParaRPr lang="en-US" sz="1600" dirty="0"/>
          </a:p>
          <a:p>
            <a:r>
              <a:rPr lang="en-US" sz="2400" dirty="0">
                <a:solidFill>
                  <a:schemeClr val="tx1"/>
                </a:solidFill>
              </a:rPr>
              <a:t>Instrumentation Frontier </a:t>
            </a:r>
            <a:r>
              <a:rPr lang="en-US" sz="2400" dirty="0"/>
              <a:t>focuses on detector technologies and R&amp;D needs for future experiments across the physics frontiers</a:t>
            </a:r>
          </a:p>
          <a:p>
            <a:r>
              <a:rPr lang="en-US" sz="2400" dirty="0"/>
              <a:t>See IF kickoff workshop: </a:t>
            </a:r>
            <a:r>
              <a:rPr lang="en-US" sz="2400" dirty="0">
                <a:hlinkClick r:id="rId2"/>
              </a:rPr>
              <a:t>https://indico.fnal.gov/event/43730/</a:t>
            </a:r>
            <a:endParaRPr lang="en-US" sz="2400" dirty="0"/>
          </a:p>
        </p:txBody>
      </p:sp>
      <p:sp>
        <p:nvSpPr>
          <p:cNvPr id="4" name="Date Placeholder 3">
            <a:extLst>
              <a:ext uri="{FF2B5EF4-FFF2-40B4-BE49-F238E27FC236}">
                <a16:creationId xmlns:a16="http://schemas.microsoft.com/office/drawing/2014/main" id="{C7C413D9-3146-144E-B15E-4EC213274D33}"/>
              </a:ext>
            </a:extLst>
          </p:cNvPr>
          <p:cNvSpPr>
            <a:spLocks noGrp="1"/>
          </p:cNvSpPr>
          <p:nvPr>
            <p:ph type="dt" sz="half" idx="10"/>
          </p:nvPr>
        </p:nvSpPr>
        <p:spPr/>
        <p:txBody>
          <a:bodyPr/>
          <a:lstStyle/>
          <a:p>
            <a:r>
              <a:rPr lang="en-US"/>
              <a:t>8/13/20</a:t>
            </a:r>
          </a:p>
        </p:txBody>
      </p:sp>
      <p:sp>
        <p:nvSpPr>
          <p:cNvPr id="5" name="Footer Placeholder 4">
            <a:extLst>
              <a:ext uri="{FF2B5EF4-FFF2-40B4-BE49-F238E27FC236}">
                <a16:creationId xmlns:a16="http://schemas.microsoft.com/office/drawing/2014/main" id="{3C1E7C2E-0E29-0548-B5DA-F8E11A86E6C3}"/>
              </a:ext>
            </a:extLst>
          </p:cNvPr>
          <p:cNvSpPr>
            <a:spLocks noGrp="1"/>
          </p:cNvSpPr>
          <p:nvPr>
            <p:ph type="ftr" sz="quarter" idx="11"/>
          </p:nvPr>
        </p:nvSpPr>
        <p:spPr/>
        <p:txBody>
          <a:bodyPr/>
          <a:lstStyle/>
          <a:p>
            <a:r>
              <a:rPr lang="en-US"/>
              <a:t>A. Apresyan, L. Linssen, T. Affolder</a:t>
            </a:r>
          </a:p>
        </p:txBody>
      </p:sp>
      <p:sp>
        <p:nvSpPr>
          <p:cNvPr id="6" name="Slide Number Placeholder 5">
            <a:extLst>
              <a:ext uri="{FF2B5EF4-FFF2-40B4-BE49-F238E27FC236}">
                <a16:creationId xmlns:a16="http://schemas.microsoft.com/office/drawing/2014/main" id="{53B20CD7-F1CF-2F49-8F14-97CCF7E0A01D}"/>
              </a:ext>
            </a:extLst>
          </p:cNvPr>
          <p:cNvSpPr>
            <a:spLocks noGrp="1"/>
          </p:cNvSpPr>
          <p:nvPr>
            <p:ph type="sldNum" sz="quarter" idx="12"/>
          </p:nvPr>
        </p:nvSpPr>
        <p:spPr/>
        <p:txBody>
          <a:bodyPr/>
          <a:lstStyle/>
          <a:p>
            <a:fld id="{769C4A2F-3DCE-3546-8C9B-8C9AAAF7D8FD}" type="slidenum">
              <a:rPr lang="en-US" smtClean="0"/>
              <a:t>2</a:t>
            </a:fld>
            <a:endParaRPr lang="en-US"/>
          </a:p>
        </p:txBody>
      </p:sp>
    </p:spTree>
    <p:extLst>
      <p:ext uri="{BB962C8B-B14F-4D97-AF65-F5344CB8AC3E}">
        <p14:creationId xmlns:p14="http://schemas.microsoft.com/office/powerpoint/2010/main" val="23210068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15C410-864C-5242-9077-4450A984D7F3}"/>
              </a:ext>
            </a:extLst>
          </p:cNvPr>
          <p:cNvSpPr>
            <a:spLocks noGrp="1"/>
          </p:cNvSpPr>
          <p:nvPr>
            <p:ph type="title"/>
          </p:nvPr>
        </p:nvSpPr>
        <p:spPr>
          <a:xfrm>
            <a:off x="174171" y="365126"/>
            <a:ext cx="8341179" cy="740863"/>
          </a:xfrm>
        </p:spPr>
        <p:txBody>
          <a:bodyPr>
            <a:normAutofit fontScale="90000"/>
          </a:bodyPr>
          <a:lstStyle/>
          <a:p>
            <a:r>
              <a:rPr lang="en-US" sz="3600" dirty="0"/>
              <a:t>IF03: Solid State Detectors and Tracking</a:t>
            </a:r>
          </a:p>
        </p:txBody>
      </p:sp>
      <p:sp>
        <p:nvSpPr>
          <p:cNvPr id="3" name="Content Placeholder 2">
            <a:extLst>
              <a:ext uri="{FF2B5EF4-FFF2-40B4-BE49-F238E27FC236}">
                <a16:creationId xmlns:a16="http://schemas.microsoft.com/office/drawing/2014/main" id="{41AAF1EB-7DB0-CE42-8FA3-996CAFBA0746}"/>
              </a:ext>
            </a:extLst>
          </p:cNvPr>
          <p:cNvSpPr>
            <a:spLocks noGrp="1"/>
          </p:cNvSpPr>
          <p:nvPr>
            <p:ph idx="1"/>
          </p:nvPr>
        </p:nvSpPr>
        <p:spPr>
          <a:xfrm>
            <a:off x="0" y="1105989"/>
            <a:ext cx="9047747" cy="5317482"/>
          </a:xfrm>
        </p:spPr>
        <p:txBody>
          <a:bodyPr>
            <a:normAutofit fontScale="92500" lnSpcReduction="10000"/>
          </a:bodyPr>
          <a:lstStyle/>
          <a:p>
            <a:r>
              <a:rPr lang="en-US" sz="2400" dirty="0"/>
              <a:t>IF03 tracking: </a:t>
            </a:r>
            <a:r>
              <a:rPr lang="en-US" sz="2400" dirty="0">
                <a:hlinkClick r:id="rId3"/>
              </a:rPr>
              <a:t>https://snowmass21.org/instrumentation/tracking</a:t>
            </a:r>
            <a:endParaRPr lang="en-US" sz="2400" dirty="0"/>
          </a:p>
          <a:p>
            <a:endParaRPr lang="en-US" sz="2400" dirty="0"/>
          </a:p>
          <a:p>
            <a:r>
              <a:rPr lang="en-US" sz="2400" dirty="0"/>
              <a:t>This topical group aims to study detectors and technologies needed for charged particle tracking:</a:t>
            </a:r>
          </a:p>
          <a:p>
            <a:pPr lvl="1"/>
            <a:r>
              <a:rPr lang="en-US" sz="2000" dirty="0"/>
              <a:t>Technologies for colliders, fixed target, or precision measurement experiments</a:t>
            </a:r>
          </a:p>
          <a:p>
            <a:pPr lvl="1"/>
            <a:r>
              <a:rPr lang="en-US" sz="2000" dirty="0"/>
              <a:t>Ranging from silicon to diamond and other alternative materials. </a:t>
            </a:r>
          </a:p>
          <a:p>
            <a:pPr lvl="1"/>
            <a:r>
              <a:rPr lang="en-US" sz="2000" dirty="0"/>
              <a:t>Also non-solid-state trackers, e.g. for high-intensity experiments. </a:t>
            </a:r>
          </a:p>
          <a:p>
            <a:pPr lvl="1"/>
            <a:r>
              <a:rPr lang="en-US" sz="2000" dirty="0"/>
              <a:t>3D integration, ultra-lightweight materials for mechanical support &amp; cooling.</a:t>
            </a:r>
          </a:p>
          <a:p>
            <a:endParaRPr lang="en-US" sz="2400" dirty="0"/>
          </a:p>
          <a:p>
            <a:r>
              <a:rPr lang="en-US" sz="2400" dirty="0"/>
              <a:t>Trackers should be discussed in the context of future experimental challenges</a:t>
            </a:r>
          </a:p>
          <a:p>
            <a:pPr lvl="1"/>
            <a:r>
              <a:rPr lang="en-US" sz="2000" dirty="0"/>
              <a:t>Identify technological challenges and technology opportunities with different future accelerators</a:t>
            </a:r>
          </a:p>
          <a:p>
            <a:pPr lvl="1"/>
            <a:r>
              <a:rPr lang="en-US" sz="2000" dirty="0"/>
              <a:t>Moreover “blue sky” R&amp;D is important =&gt; opportunities for future transformative breakthroughs’</a:t>
            </a:r>
          </a:p>
        </p:txBody>
      </p:sp>
      <p:sp>
        <p:nvSpPr>
          <p:cNvPr id="4" name="Date Placeholder 3">
            <a:extLst>
              <a:ext uri="{FF2B5EF4-FFF2-40B4-BE49-F238E27FC236}">
                <a16:creationId xmlns:a16="http://schemas.microsoft.com/office/drawing/2014/main" id="{C7C413D9-3146-144E-B15E-4EC213274D33}"/>
              </a:ext>
            </a:extLst>
          </p:cNvPr>
          <p:cNvSpPr>
            <a:spLocks noGrp="1"/>
          </p:cNvSpPr>
          <p:nvPr>
            <p:ph type="dt" sz="half" idx="10"/>
          </p:nvPr>
        </p:nvSpPr>
        <p:spPr/>
        <p:txBody>
          <a:bodyPr/>
          <a:lstStyle/>
          <a:p>
            <a:r>
              <a:rPr lang="en-US"/>
              <a:t>8/13/20</a:t>
            </a:r>
          </a:p>
        </p:txBody>
      </p:sp>
      <p:sp>
        <p:nvSpPr>
          <p:cNvPr id="5" name="Footer Placeholder 4">
            <a:extLst>
              <a:ext uri="{FF2B5EF4-FFF2-40B4-BE49-F238E27FC236}">
                <a16:creationId xmlns:a16="http://schemas.microsoft.com/office/drawing/2014/main" id="{3C1E7C2E-0E29-0548-B5DA-F8E11A86E6C3}"/>
              </a:ext>
            </a:extLst>
          </p:cNvPr>
          <p:cNvSpPr>
            <a:spLocks noGrp="1"/>
          </p:cNvSpPr>
          <p:nvPr>
            <p:ph type="ftr" sz="quarter" idx="11"/>
          </p:nvPr>
        </p:nvSpPr>
        <p:spPr/>
        <p:txBody>
          <a:bodyPr/>
          <a:lstStyle/>
          <a:p>
            <a:r>
              <a:rPr lang="en-US"/>
              <a:t>A. Apresyan, L. Linssen, T. Affolder</a:t>
            </a:r>
          </a:p>
        </p:txBody>
      </p:sp>
      <p:sp>
        <p:nvSpPr>
          <p:cNvPr id="6" name="Slide Number Placeholder 5">
            <a:extLst>
              <a:ext uri="{FF2B5EF4-FFF2-40B4-BE49-F238E27FC236}">
                <a16:creationId xmlns:a16="http://schemas.microsoft.com/office/drawing/2014/main" id="{53B20CD7-F1CF-2F49-8F14-97CCF7E0A01D}"/>
              </a:ext>
            </a:extLst>
          </p:cNvPr>
          <p:cNvSpPr>
            <a:spLocks noGrp="1"/>
          </p:cNvSpPr>
          <p:nvPr>
            <p:ph type="sldNum" sz="quarter" idx="12"/>
          </p:nvPr>
        </p:nvSpPr>
        <p:spPr/>
        <p:txBody>
          <a:bodyPr/>
          <a:lstStyle/>
          <a:p>
            <a:fld id="{769C4A2F-3DCE-3546-8C9B-8C9AAAF7D8FD}" type="slidenum">
              <a:rPr lang="en-US" smtClean="0"/>
              <a:t>3</a:t>
            </a:fld>
            <a:endParaRPr lang="en-US"/>
          </a:p>
        </p:txBody>
      </p:sp>
    </p:spTree>
    <p:extLst>
      <p:ext uri="{BB962C8B-B14F-4D97-AF65-F5344CB8AC3E}">
        <p14:creationId xmlns:p14="http://schemas.microsoft.com/office/powerpoint/2010/main" val="24528244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15C410-864C-5242-9077-4450A984D7F3}"/>
              </a:ext>
            </a:extLst>
          </p:cNvPr>
          <p:cNvSpPr>
            <a:spLocks noGrp="1"/>
          </p:cNvSpPr>
          <p:nvPr>
            <p:ph type="title"/>
          </p:nvPr>
        </p:nvSpPr>
        <p:spPr>
          <a:xfrm>
            <a:off x="174171" y="365126"/>
            <a:ext cx="8341179" cy="740863"/>
          </a:xfrm>
        </p:spPr>
        <p:txBody>
          <a:bodyPr>
            <a:normAutofit/>
          </a:bodyPr>
          <a:lstStyle/>
          <a:p>
            <a:r>
              <a:rPr lang="en-US" sz="3600" dirty="0"/>
              <a:t>IF03: How to connect and give input</a:t>
            </a:r>
          </a:p>
        </p:txBody>
      </p:sp>
      <p:sp>
        <p:nvSpPr>
          <p:cNvPr id="3" name="Content Placeholder 2">
            <a:extLst>
              <a:ext uri="{FF2B5EF4-FFF2-40B4-BE49-F238E27FC236}">
                <a16:creationId xmlns:a16="http://schemas.microsoft.com/office/drawing/2014/main" id="{41AAF1EB-7DB0-CE42-8FA3-996CAFBA0746}"/>
              </a:ext>
            </a:extLst>
          </p:cNvPr>
          <p:cNvSpPr>
            <a:spLocks noGrp="1"/>
          </p:cNvSpPr>
          <p:nvPr>
            <p:ph idx="1"/>
          </p:nvPr>
        </p:nvSpPr>
        <p:spPr>
          <a:xfrm>
            <a:off x="0" y="1105989"/>
            <a:ext cx="9047747" cy="5317482"/>
          </a:xfrm>
        </p:spPr>
        <p:txBody>
          <a:bodyPr>
            <a:normAutofit lnSpcReduction="10000"/>
          </a:bodyPr>
          <a:lstStyle/>
          <a:p>
            <a:r>
              <a:rPr lang="en-US" sz="2000" b="1" dirty="0">
                <a:solidFill>
                  <a:schemeClr val="tx1"/>
                </a:solidFill>
              </a:rPr>
              <a:t>Connect:</a:t>
            </a:r>
          </a:p>
          <a:p>
            <a:pPr marL="457200" lvl="1" indent="0">
              <a:buNone/>
            </a:pPr>
            <a:r>
              <a:rPr lang="en-US" sz="1800" dirty="0"/>
              <a:t>Our IF03 tracking </a:t>
            </a:r>
            <a:r>
              <a:rPr lang="en-US" sz="1800" dirty="0" err="1"/>
              <a:t>indico</a:t>
            </a:r>
            <a:r>
              <a:rPr lang="en-US" sz="1800" dirty="0"/>
              <a:t> category </a:t>
            </a:r>
            <a:r>
              <a:rPr lang="en-US" sz="1800" dirty="0">
                <a:hlinkClick r:id="rId3"/>
              </a:rPr>
              <a:t>https://indico.fnal.gov/category/1183/</a:t>
            </a:r>
            <a:endParaRPr lang="en-US" sz="1800" dirty="0"/>
          </a:p>
          <a:p>
            <a:pPr marL="457200" lvl="1" indent="0">
              <a:buNone/>
            </a:pPr>
            <a:endParaRPr lang="en-US" sz="1800" dirty="0"/>
          </a:p>
          <a:p>
            <a:pPr marL="457200" lvl="1" indent="0">
              <a:buNone/>
            </a:pPr>
            <a:r>
              <a:rPr lang="en-US" sz="1800" dirty="0"/>
              <a:t>At each meeting we try to focus on a particular subject</a:t>
            </a:r>
          </a:p>
          <a:p>
            <a:pPr marL="457200" lvl="1" indent="0">
              <a:buNone/>
            </a:pPr>
            <a:r>
              <a:rPr lang="en-US" sz="1800" dirty="0"/>
              <a:t>In a flexible way, taking availability of speakers into account</a:t>
            </a:r>
          </a:p>
          <a:p>
            <a:pPr marL="457200" lvl="1" indent="0">
              <a:buNone/>
            </a:pPr>
            <a:endParaRPr lang="en-US" sz="1800" dirty="0"/>
          </a:p>
          <a:p>
            <a:r>
              <a:rPr lang="en-US" sz="2000" b="1" dirty="0">
                <a:solidFill>
                  <a:schemeClr val="tx1"/>
                </a:solidFill>
              </a:rPr>
              <a:t>Past meetings:</a:t>
            </a:r>
          </a:p>
          <a:p>
            <a:pPr marL="457200" lvl="1" indent="0">
              <a:buNone/>
            </a:pPr>
            <a:r>
              <a:rPr lang="en-US" sz="1800" dirty="0"/>
              <a:t>July 30:</a:t>
            </a:r>
          </a:p>
          <a:p>
            <a:pPr marL="457200" lvl="1" indent="0">
              <a:buNone/>
            </a:pPr>
            <a:r>
              <a:rPr lang="en-US" sz="1800" dirty="0"/>
              <a:t>	Timing detectors, LGAD</a:t>
            </a:r>
          </a:p>
          <a:p>
            <a:pPr marL="457200" lvl="1" indent="0">
              <a:buNone/>
            </a:pPr>
            <a:r>
              <a:rPr lang="en-US" sz="1800" dirty="0"/>
              <a:t>August 13:</a:t>
            </a:r>
          </a:p>
          <a:p>
            <a:pPr marL="457200" lvl="1" indent="0">
              <a:buNone/>
            </a:pPr>
            <a:r>
              <a:rPr lang="en-US" sz="1800" dirty="0"/>
              <a:t>	Parameters for future detectors</a:t>
            </a:r>
          </a:p>
          <a:p>
            <a:pPr marL="457200" lvl="1" indent="0">
              <a:buNone/>
            </a:pPr>
            <a:r>
              <a:rPr lang="en-US" sz="1800" dirty="0"/>
              <a:t>	Trends for future silicon detectors – MAPS</a:t>
            </a:r>
          </a:p>
          <a:p>
            <a:pPr marL="457200" lvl="1" indent="0">
              <a:buNone/>
            </a:pPr>
            <a:r>
              <a:rPr lang="en-US" sz="1800" dirty="0"/>
              <a:t>	Detector integration - interconnect</a:t>
            </a:r>
          </a:p>
          <a:p>
            <a:pPr marL="457200" lvl="1" indent="0">
              <a:buNone/>
            </a:pPr>
            <a:r>
              <a:rPr lang="en-US" sz="1800" dirty="0"/>
              <a:t>Today August 27:</a:t>
            </a:r>
          </a:p>
          <a:p>
            <a:pPr marL="457200" lvl="1" indent="0">
              <a:buNone/>
            </a:pPr>
            <a:r>
              <a:rPr lang="en-US" sz="1800" dirty="0"/>
              <a:t>	Mechanics and support structures</a:t>
            </a:r>
          </a:p>
          <a:p>
            <a:pPr marL="457200" lvl="1" indent="0">
              <a:buNone/>
            </a:pPr>
            <a:r>
              <a:rPr lang="en-US" sz="1800" dirty="0"/>
              <a:t>	Silicon drivers and physics drivers</a:t>
            </a:r>
          </a:p>
        </p:txBody>
      </p:sp>
      <p:sp>
        <p:nvSpPr>
          <p:cNvPr id="4" name="Date Placeholder 3">
            <a:extLst>
              <a:ext uri="{FF2B5EF4-FFF2-40B4-BE49-F238E27FC236}">
                <a16:creationId xmlns:a16="http://schemas.microsoft.com/office/drawing/2014/main" id="{C7C413D9-3146-144E-B15E-4EC213274D33}"/>
              </a:ext>
            </a:extLst>
          </p:cNvPr>
          <p:cNvSpPr>
            <a:spLocks noGrp="1"/>
          </p:cNvSpPr>
          <p:nvPr>
            <p:ph type="dt" sz="half" idx="10"/>
          </p:nvPr>
        </p:nvSpPr>
        <p:spPr/>
        <p:txBody>
          <a:bodyPr/>
          <a:lstStyle/>
          <a:p>
            <a:r>
              <a:rPr lang="en-US"/>
              <a:t>8/13/20</a:t>
            </a:r>
          </a:p>
        </p:txBody>
      </p:sp>
      <p:sp>
        <p:nvSpPr>
          <p:cNvPr id="5" name="Footer Placeholder 4">
            <a:extLst>
              <a:ext uri="{FF2B5EF4-FFF2-40B4-BE49-F238E27FC236}">
                <a16:creationId xmlns:a16="http://schemas.microsoft.com/office/drawing/2014/main" id="{3C1E7C2E-0E29-0548-B5DA-F8E11A86E6C3}"/>
              </a:ext>
            </a:extLst>
          </p:cNvPr>
          <p:cNvSpPr>
            <a:spLocks noGrp="1"/>
          </p:cNvSpPr>
          <p:nvPr>
            <p:ph type="ftr" sz="quarter" idx="11"/>
          </p:nvPr>
        </p:nvSpPr>
        <p:spPr/>
        <p:txBody>
          <a:bodyPr/>
          <a:lstStyle/>
          <a:p>
            <a:r>
              <a:rPr lang="en-US"/>
              <a:t>A. Apresyan, L. Linssen, T. Affolder</a:t>
            </a:r>
          </a:p>
        </p:txBody>
      </p:sp>
      <p:sp>
        <p:nvSpPr>
          <p:cNvPr id="6" name="Slide Number Placeholder 5">
            <a:extLst>
              <a:ext uri="{FF2B5EF4-FFF2-40B4-BE49-F238E27FC236}">
                <a16:creationId xmlns:a16="http://schemas.microsoft.com/office/drawing/2014/main" id="{53B20CD7-F1CF-2F49-8F14-97CCF7E0A01D}"/>
              </a:ext>
            </a:extLst>
          </p:cNvPr>
          <p:cNvSpPr>
            <a:spLocks noGrp="1"/>
          </p:cNvSpPr>
          <p:nvPr>
            <p:ph type="sldNum" sz="quarter" idx="12"/>
          </p:nvPr>
        </p:nvSpPr>
        <p:spPr/>
        <p:txBody>
          <a:bodyPr/>
          <a:lstStyle/>
          <a:p>
            <a:fld id="{769C4A2F-3DCE-3546-8C9B-8C9AAAF7D8FD}" type="slidenum">
              <a:rPr lang="en-US" smtClean="0"/>
              <a:t>4</a:t>
            </a:fld>
            <a:endParaRPr lang="en-US"/>
          </a:p>
        </p:txBody>
      </p:sp>
    </p:spTree>
    <p:extLst>
      <p:ext uri="{BB962C8B-B14F-4D97-AF65-F5344CB8AC3E}">
        <p14:creationId xmlns:p14="http://schemas.microsoft.com/office/powerpoint/2010/main" val="3711926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15C410-864C-5242-9077-4450A984D7F3}"/>
              </a:ext>
            </a:extLst>
          </p:cNvPr>
          <p:cNvSpPr>
            <a:spLocks noGrp="1"/>
          </p:cNvSpPr>
          <p:nvPr>
            <p:ph type="title"/>
          </p:nvPr>
        </p:nvSpPr>
        <p:spPr>
          <a:xfrm>
            <a:off x="174171" y="365126"/>
            <a:ext cx="8341179" cy="740863"/>
          </a:xfrm>
        </p:spPr>
        <p:txBody>
          <a:bodyPr>
            <a:normAutofit/>
          </a:bodyPr>
          <a:lstStyle/>
          <a:p>
            <a:r>
              <a:rPr lang="en-US" sz="3600" dirty="0"/>
              <a:t>IF03: How to connect</a:t>
            </a:r>
          </a:p>
        </p:txBody>
      </p:sp>
      <p:sp>
        <p:nvSpPr>
          <p:cNvPr id="3" name="Content Placeholder 2">
            <a:extLst>
              <a:ext uri="{FF2B5EF4-FFF2-40B4-BE49-F238E27FC236}">
                <a16:creationId xmlns:a16="http://schemas.microsoft.com/office/drawing/2014/main" id="{41AAF1EB-7DB0-CE42-8FA3-996CAFBA0746}"/>
              </a:ext>
            </a:extLst>
          </p:cNvPr>
          <p:cNvSpPr>
            <a:spLocks noGrp="1"/>
          </p:cNvSpPr>
          <p:nvPr>
            <p:ph idx="1"/>
          </p:nvPr>
        </p:nvSpPr>
        <p:spPr>
          <a:xfrm>
            <a:off x="0" y="1105989"/>
            <a:ext cx="9047747" cy="5317482"/>
          </a:xfrm>
        </p:spPr>
        <p:txBody>
          <a:bodyPr>
            <a:normAutofit fontScale="92500" lnSpcReduction="10000"/>
          </a:bodyPr>
          <a:lstStyle/>
          <a:p>
            <a:r>
              <a:rPr lang="en-US" sz="2200" b="1" dirty="0">
                <a:solidFill>
                  <a:schemeClr val="tx1"/>
                </a:solidFill>
              </a:rPr>
              <a:t>Inscribe to our mailing list:</a:t>
            </a:r>
          </a:p>
          <a:p>
            <a:pPr lvl="1"/>
            <a:r>
              <a:rPr lang="en-US" sz="2200" dirty="0">
                <a:solidFill>
                  <a:schemeClr val="tx1"/>
                </a:solidFill>
                <a:hlinkClick r:id="rId3"/>
              </a:rPr>
              <a:t>snowmass-if-03-tracking@listserv.fnal.gov</a:t>
            </a:r>
            <a:endParaRPr lang="en-US" sz="2200" dirty="0">
              <a:solidFill>
                <a:schemeClr val="tx1"/>
              </a:solidFill>
            </a:endParaRPr>
          </a:p>
          <a:p>
            <a:pPr lvl="1"/>
            <a:r>
              <a:rPr lang="en-US" sz="2200" dirty="0">
                <a:solidFill>
                  <a:schemeClr val="tx1"/>
                </a:solidFill>
              </a:rPr>
              <a:t>Instructions can be found here: </a:t>
            </a:r>
            <a:r>
              <a:rPr lang="en-US" sz="2200" dirty="0">
                <a:solidFill>
                  <a:schemeClr val="tx1"/>
                </a:solidFill>
                <a:hlinkClick r:id="rId4"/>
              </a:rPr>
              <a:t>https://snowmass21.org/instrumentation/start</a:t>
            </a:r>
            <a:r>
              <a:rPr lang="en-US" sz="2200" dirty="0">
                <a:solidFill>
                  <a:schemeClr val="tx1"/>
                </a:solidFill>
              </a:rPr>
              <a:t> (go down to “communications”)</a:t>
            </a:r>
          </a:p>
          <a:p>
            <a:pPr marL="0" indent="0">
              <a:buNone/>
            </a:pPr>
            <a:endParaRPr lang="en-US" sz="2000" dirty="0"/>
          </a:p>
          <a:p>
            <a:pPr marL="0" indent="0">
              <a:buNone/>
            </a:pPr>
            <a:r>
              <a:rPr lang="en-US" sz="1900" i="1" dirty="0"/>
              <a:t>Note that, on our last meeting of August 13 we had up to ~40 people connected, while only 2/3 are on the mailing list.</a:t>
            </a:r>
          </a:p>
          <a:p>
            <a:pPr marL="0" indent="0">
              <a:buNone/>
            </a:pPr>
            <a:endParaRPr lang="en-US" sz="2000" dirty="0"/>
          </a:p>
          <a:p>
            <a:pPr marL="0" indent="0">
              <a:buNone/>
            </a:pPr>
            <a:r>
              <a:rPr lang="en-US" sz="2000" b="1" dirty="0">
                <a:solidFill>
                  <a:schemeClr val="tx1"/>
                </a:solidFill>
              </a:rPr>
              <a:t>Contact the conveners in case you have suggestions for us:</a:t>
            </a:r>
          </a:p>
          <a:p>
            <a:r>
              <a:rPr lang="en-US" sz="1900" dirty="0"/>
              <a:t>Artur Apresyan    </a:t>
            </a:r>
            <a:r>
              <a:rPr lang="en-US" sz="1900" dirty="0">
                <a:hlinkClick r:id="rId5"/>
              </a:rPr>
              <a:t>apresyan@fnal.gov</a:t>
            </a:r>
            <a:endParaRPr lang="en-US" sz="1900" dirty="0"/>
          </a:p>
          <a:p>
            <a:pPr lvl="1"/>
            <a:r>
              <a:rPr lang="en-US" sz="1900" b="1" i="1" dirty="0" err="1"/>
              <a:t>Fermilab</a:t>
            </a:r>
            <a:r>
              <a:rPr lang="en-US" sz="1900" i="1" dirty="0"/>
              <a:t>, CMS experiment, MIP timing detector for HL-LHC</a:t>
            </a:r>
          </a:p>
          <a:p>
            <a:r>
              <a:rPr lang="en-US" sz="1900" dirty="0"/>
              <a:t>Lucie </a:t>
            </a:r>
            <a:r>
              <a:rPr lang="en-US" sz="1900" dirty="0" err="1"/>
              <a:t>Linssen</a:t>
            </a:r>
            <a:r>
              <a:rPr lang="en-US" sz="1900" dirty="0"/>
              <a:t>    </a:t>
            </a:r>
            <a:r>
              <a:rPr lang="en-US" sz="1900" dirty="0">
                <a:hlinkClick r:id="rId6"/>
              </a:rPr>
              <a:t>lucie.linssen@cern.ch</a:t>
            </a:r>
            <a:endParaRPr lang="en-US" sz="1900" dirty="0"/>
          </a:p>
          <a:p>
            <a:pPr lvl="1"/>
            <a:r>
              <a:rPr lang="en-US" sz="1900" b="1" i="1" dirty="0"/>
              <a:t>CERN</a:t>
            </a:r>
            <a:r>
              <a:rPr lang="en-US" sz="1900" i="1" dirty="0"/>
              <a:t>, silicon R&amp;D for pixel trackers and granular calorimetry (CLIC, CMS).</a:t>
            </a:r>
          </a:p>
          <a:p>
            <a:r>
              <a:rPr lang="en-US" sz="1900" dirty="0"/>
              <a:t>Anthony </a:t>
            </a:r>
            <a:r>
              <a:rPr lang="en-US" sz="1900" dirty="0" err="1"/>
              <a:t>Affolder</a:t>
            </a:r>
            <a:r>
              <a:rPr lang="en-US" sz="1900" dirty="0"/>
              <a:t>    </a:t>
            </a:r>
            <a:r>
              <a:rPr lang="en-US" sz="1900" dirty="0">
                <a:hlinkClick r:id="rId7"/>
              </a:rPr>
              <a:t>affolder@ucsc.edu</a:t>
            </a:r>
            <a:endParaRPr lang="en-US" sz="1900" dirty="0"/>
          </a:p>
          <a:p>
            <a:pPr lvl="1"/>
            <a:r>
              <a:rPr lang="en-US" sz="1900" b="1" i="1" dirty="0"/>
              <a:t>UC Santa Cruz</a:t>
            </a:r>
            <a:r>
              <a:rPr lang="en-US" sz="1900" dirty="0"/>
              <a:t>, ATLAS tracker upgrade for HL-LHC</a:t>
            </a:r>
          </a:p>
          <a:p>
            <a:pPr marL="0" indent="0">
              <a:buNone/>
            </a:pPr>
            <a:endParaRPr lang="en-US" sz="2000" dirty="0"/>
          </a:p>
        </p:txBody>
      </p:sp>
      <p:sp>
        <p:nvSpPr>
          <p:cNvPr id="4" name="Date Placeholder 3">
            <a:extLst>
              <a:ext uri="{FF2B5EF4-FFF2-40B4-BE49-F238E27FC236}">
                <a16:creationId xmlns:a16="http://schemas.microsoft.com/office/drawing/2014/main" id="{C7C413D9-3146-144E-B15E-4EC213274D33}"/>
              </a:ext>
            </a:extLst>
          </p:cNvPr>
          <p:cNvSpPr>
            <a:spLocks noGrp="1"/>
          </p:cNvSpPr>
          <p:nvPr>
            <p:ph type="dt" sz="half" idx="10"/>
          </p:nvPr>
        </p:nvSpPr>
        <p:spPr/>
        <p:txBody>
          <a:bodyPr/>
          <a:lstStyle/>
          <a:p>
            <a:r>
              <a:rPr lang="en-US"/>
              <a:t>8/13/20</a:t>
            </a:r>
          </a:p>
        </p:txBody>
      </p:sp>
      <p:sp>
        <p:nvSpPr>
          <p:cNvPr id="5" name="Footer Placeholder 4">
            <a:extLst>
              <a:ext uri="{FF2B5EF4-FFF2-40B4-BE49-F238E27FC236}">
                <a16:creationId xmlns:a16="http://schemas.microsoft.com/office/drawing/2014/main" id="{3C1E7C2E-0E29-0548-B5DA-F8E11A86E6C3}"/>
              </a:ext>
            </a:extLst>
          </p:cNvPr>
          <p:cNvSpPr>
            <a:spLocks noGrp="1"/>
          </p:cNvSpPr>
          <p:nvPr>
            <p:ph type="ftr" sz="quarter" idx="11"/>
          </p:nvPr>
        </p:nvSpPr>
        <p:spPr/>
        <p:txBody>
          <a:bodyPr/>
          <a:lstStyle/>
          <a:p>
            <a:r>
              <a:rPr lang="en-US"/>
              <a:t>A. Apresyan, L. Linssen, T. Affolder</a:t>
            </a:r>
          </a:p>
        </p:txBody>
      </p:sp>
      <p:sp>
        <p:nvSpPr>
          <p:cNvPr id="6" name="Slide Number Placeholder 5">
            <a:extLst>
              <a:ext uri="{FF2B5EF4-FFF2-40B4-BE49-F238E27FC236}">
                <a16:creationId xmlns:a16="http://schemas.microsoft.com/office/drawing/2014/main" id="{53B20CD7-F1CF-2F49-8F14-97CCF7E0A01D}"/>
              </a:ext>
            </a:extLst>
          </p:cNvPr>
          <p:cNvSpPr>
            <a:spLocks noGrp="1"/>
          </p:cNvSpPr>
          <p:nvPr>
            <p:ph type="sldNum" sz="quarter" idx="12"/>
          </p:nvPr>
        </p:nvSpPr>
        <p:spPr/>
        <p:txBody>
          <a:bodyPr/>
          <a:lstStyle/>
          <a:p>
            <a:fld id="{769C4A2F-3DCE-3546-8C9B-8C9AAAF7D8FD}" type="slidenum">
              <a:rPr lang="en-US" smtClean="0"/>
              <a:t>5</a:t>
            </a:fld>
            <a:endParaRPr lang="en-US"/>
          </a:p>
        </p:txBody>
      </p:sp>
    </p:spTree>
    <p:extLst>
      <p:ext uri="{BB962C8B-B14F-4D97-AF65-F5344CB8AC3E}">
        <p14:creationId xmlns:p14="http://schemas.microsoft.com/office/powerpoint/2010/main" val="37237086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15C410-864C-5242-9077-4450A984D7F3}"/>
              </a:ext>
            </a:extLst>
          </p:cNvPr>
          <p:cNvSpPr>
            <a:spLocks noGrp="1"/>
          </p:cNvSpPr>
          <p:nvPr>
            <p:ph type="title"/>
          </p:nvPr>
        </p:nvSpPr>
        <p:spPr>
          <a:xfrm>
            <a:off x="174171" y="365126"/>
            <a:ext cx="8341179" cy="740863"/>
          </a:xfrm>
        </p:spPr>
        <p:txBody>
          <a:bodyPr>
            <a:normAutofit/>
          </a:bodyPr>
          <a:lstStyle/>
          <a:p>
            <a:r>
              <a:rPr lang="en-US" sz="3600" dirty="0"/>
              <a:t>How to contribute</a:t>
            </a:r>
          </a:p>
        </p:txBody>
      </p:sp>
      <p:sp>
        <p:nvSpPr>
          <p:cNvPr id="3" name="Content Placeholder 2">
            <a:extLst>
              <a:ext uri="{FF2B5EF4-FFF2-40B4-BE49-F238E27FC236}">
                <a16:creationId xmlns:a16="http://schemas.microsoft.com/office/drawing/2014/main" id="{41AAF1EB-7DB0-CE42-8FA3-996CAFBA0746}"/>
              </a:ext>
            </a:extLst>
          </p:cNvPr>
          <p:cNvSpPr>
            <a:spLocks noGrp="1"/>
          </p:cNvSpPr>
          <p:nvPr>
            <p:ph idx="1"/>
          </p:nvPr>
        </p:nvSpPr>
        <p:spPr>
          <a:xfrm>
            <a:off x="-2" y="1960097"/>
            <a:ext cx="5205047" cy="2762626"/>
          </a:xfrm>
          <a:solidFill>
            <a:srgbClr val="FF0000"/>
          </a:solidFill>
        </p:spPr>
        <p:txBody>
          <a:bodyPr>
            <a:normAutofit fontScale="92500" lnSpcReduction="10000"/>
          </a:bodyPr>
          <a:lstStyle/>
          <a:p>
            <a:r>
              <a:rPr lang="en-US" sz="2400" dirty="0"/>
              <a:t>Several mechanisms to indicate your interest and contribute with studies</a:t>
            </a:r>
          </a:p>
          <a:p>
            <a:pPr lvl="1"/>
            <a:r>
              <a:rPr lang="en-US" sz="1800" b="1" dirty="0">
                <a:solidFill>
                  <a:srgbClr val="FF0000"/>
                </a:solidFill>
              </a:rPr>
              <a:t>Google form </a:t>
            </a:r>
            <a:r>
              <a:rPr lang="en-US" sz="1800" dirty="0"/>
              <a:t>to collect basic info: contact info, brief description of interests</a:t>
            </a:r>
          </a:p>
          <a:p>
            <a:pPr lvl="1"/>
            <a:r>
              <a:rPr lang="en-US" sz="1800" b="1" dirty="0">
                <a:solidFill>
                  <a:srgbClr val="FF0000"/>
                </a:solidFill>
              </a:rPr>
              <a:t>Letters of Interest: </a:t>
            </a:r>
            <a:r>
              <a:rPr lang="en-US" sz="1800" dirty="0"/>
              <a:t>short documents</a:t>
            </a:r>
          </a:p>
          <a:p>
            <a:pPr lvl="2"/>
            <a:r>
              <a:rPr lang="en-US" sz="1600" i="1" dirty="0"/>
              <a:t>Deadline August 31</a:t>
            </a:r>
            <a:r>
              <a:rPr lang="en-US" sz="1600" i="1" baseline="30000" dirty="0"/>
              <a:t>st</a:t>
            </a:r>
            <a:r>
              <a:rPr lang="en-US" sz="1600" i="1" dirty="0"/>
              <a:t> !!!</a:t>
            </a:r>
          </a:p>
          <a:p>
            <a:pPr lvl="2"/>
            <a:r>
              <a:rPr lang="en-US" sz="1600" i="1" dirty="0">
                <a:hlinkClick r:id="rId2"/>
              </a:rPr>
              <a:t>https://snowmass21.org/loi</a:t>
            </a:r>
            <a:endParaRPr lang="en-US" sz="1600" i="1" dirty="0"/>
          </a:p>
          <a:p>
            <a:pPr lvl="1"/>
            <a:r>
              <a:rPr lang="en-US" sz="1800" b="1" dirty="0">
                <a:solidFill>
                  <a:srgbClr val="FF0000"/>
                </a:solidFill>
              </a:rPr>
              <a:t>Contributed papers: </a:t>
            </a:r>
            <a:r>
              <a:rPr lang="en-US" sz="1800" dirty="0"/>
              <a:t>more extensive studies which will be part of Snowmass report </a:t>
            </a:r>
            <a:endParaRPr lang="en-US" sz="1900" dirty="0"/>
          </a:p>
        </p:txBody>
      </p:sp>
      <p:sp>
        <p:nvSpPr>
          <p:cNvPr id="4" name="Date Placeholder 3">
            <a:extLst>
              <a:ext uri="{FF2B5EF4-FFF2-40B4-BE49-F238E27FC236}">
                <a16:creationId xmlns:a16="http://schemas.microsoft.com/office/drawing/2014/main" id="{C7C413D9-3146-144E-B15E-4EC213274D33}"/>
              </a:ext>
            </a:extLst>
          </p:cNvPr>
          <p:cNvSpPr>
            <a:spLocks noGrp="1"/>
          </p:cNvSpPr>
          <p:nvPr>
            <p:ph type="dt" sz="half" idx="10"/>
          </p:nvPr>
        </p:nvSpPr>
        <p:spPr/>
        <p:txBody>
          <a:bodyPr/>
          <a:lstStyle/>
          <a:p>
            <a:r>
              <a:rPr lang="en-US"/>
              <a:t>8/13/20</a:t>
            </a:r>
          </a:p>
        </p:txBody>
      </p:sp>
      <p:sp>
        <p:nvSpPr>
          <p:cNvPr id="5" name="Footer Placeholder 4">
            <a:extLst>
              <a:ext uri="{FF2B5EF4-FFF2-40B4-BE49-F238E27FC236}">
                <a16:creationId xmlns:a16="http://schemas.microsoft.com/office/drawing/2014/main" id="{3C1E7C2E-0E29-0548-B5DA-F8E11A86E6C3}"/>
              </a:ext>
            </a:extLst>
          </p:cNvPr>
          <p:cNvSpPr>
            <a:spLocks noGrp="1"/>
          </p:cNvSpPr>
          <p:nvPr>
            <p:ph type="ftr" sz="quarter" idx="11"/>
          </p:nvPr>
        </p:nvSpPr>
        <p:spPr/>
        <p:txBody>
          <a:bodyPr/>
          <a:lstStyle/>
          <a:p>
            <a:r>
              <a:rPr lang="en-US"/>
              <a:t>A. Apresyan, L. Linssen, T. Affolder</a:t>
            </a:r>
          </a:p>
        </p:txBody>
      </p:sp>
      <p:sp>
        <p:nvSpPr>
          <p:cNvPr id="6" name="Slide Number Placeholder 5">
            <a:extLst>
              <a:ext uri="{FF2B5EF4-FFF2-40B4-BE49-F238E27FC236}">
                <a16:creationId xmlns:a16="http://schemas.microsoft.com/office/drawing/2014/main" id="{53B20CD7-F1CF-2F49-8F14-97CCF7E0A01D}"/>
              </a:ext>
            </a:extLst>
          </p:cNvPr>
          <p:cNvSpPr>
            <a:spLocks noGrp="1"/>
          </p:cNvSpPr>
          <p:nvPr>
            <p:ph type="sldNum" sz="quarter" idx="12"/>
          </p:nvPr>
        </p:nvSpPr>
        <p:spPr/>
        <p:txBody>
          <a:bodyPr/>
          <a:lstStyle/>
          <a:p>
            <a:fld id="{769C4A2F-3DCE-3546-8C9B-8C9AAAF7D8FD}" type="slidenum">
              <a:rPr lang="en-US" smtClean="0"/>
              <a:t>6</a:t>
            </a:fld>
            <a:endParaRPr lang="en-US"/>
          </a:p>
        </p:txBody>
      </p:sp>
      <p:pic>
        <p:nvPicPr>
          <p:cNvPr id="7" name="Picture 6">
            <a:extLst>
              <a:ext uri="{FF2B5EF4-FFF2-40B4-BE49-F238E27FC236}">
                <a16:creationId xmlns:a16="http://schemas.microsoft.com/office/drawing/2014/main" id="{76F90A5E-2389-8246-B9DD-3EAF48E385E4}"/>
              </a:ext>
            </a:extLst>
          </p:cNvPr>
          <p:cNvPicPr>
            <a:picLocks noChangeAspect="1"/>
          </p:cNvPicPr>
          <p:nvPr/>
        </p:nvPicPr>
        <p:blipFill>
          <a:blip r:embed="rId3"/>
          <a:stretch>
            <a:fillRect/>
          </a:stretch>
        </p:blipFill>
        <p:spPr>
          <a:xfrm>
            <a:off x="5687367" y="1411626"/>
            <a:ext cx="3456633" cy="5198264"/>
          </a:xfrm>
          <a:prstGeom prst="rect">
            <a:avLst/>
          </a:prstGeom>
        </p:spPr>
      </p:pic>
      <p:sp>
        <p:nvSpPr>
          <p:cNvPr id="8" name="TextBox 7">
            <a:extLst>
              <a:ext uri="{FF2B5EF4-FFF2-40B4-BE49-F238E27FC236}">
                <a16:creationId xmlns:a16="http://schemas.microsoft.com/office/drawing/2014/main" id="{F2BC30E6-8742-3941-9200-5BCC902E0C46}"/>
              </a:ext>
            </a:extLst>
          </p:cNvPr>
          <p:cNvSpPr txBox="1"/>
          <p:nvPr/>
        </p:nvSpPr>
        <p:spPr>
          <a:xfrm>
            <a:off x="5819149" y="982814"/>
            <a:ext cx="3037680" cy="307777"/>
          </a:xfrm>
          <a:prstGeom prst="rect">
            <a:avLst/>
          </a:prstGeom>
          <a:noFill/>
        </p:spPr>
        <p:txBody>
          <a:bodyPr wrap="square" rtlCol="0">
            <a:spAutoFit/>
          </a:bodyPr>
          <a:lstStyle/>
          <a:p>
            <a:r>
              <a:rPr lang="en-US" sz="1400" dirty="0">
                <a:hlinkClick r:id="rId4"/>
              </a:rPr>
              <a:t>https://forms.gle/aknT8FsFU1Pk47hn7</a:t>
            </a:r>
            <a:endParaRPr lang="en-US" sz="1600" dirty="0"/>
          </a:p>
        </p:txBody>
      </p:sp>
      <p:sp>
        <p:nvSpPr>
          <p:cNvPr id="9" name="TextBox 8">
            <a:extLst>
              <a:ext uri="{FF2B5EF4-FFF2-40B4-BE49-F238E27FC236}">
                <a16:creationId xmlns:a16="http://schemas.microsoft.com/office/drawing/2014/main" id="{E2542F23-C202-8E40-8279-BE0FD3CCA9C9}"/>
              </a:ext>
            </a:extLst>
          </p:cNvPr>
          <p:cNvSpPr txBox="1"/>
          <p:nvPr/>
        </p:nvSpPr>
        <p:spPr>
          <a:xfrm>
            <a:off x="6207911" y="692502"/>
            <a:ext cx="1652119" cy="338554"/>
          </a:xfrm>
          <a:prstGeom prst="rect">
            <a:avLst/>
          </a:prstGeom>
          <a:noFill/>
        </p:spPr>
        <p:txBody>
          <a:bodyPr wrap="none" rtlCol="0">
            <a:spAutoFit/>
          </a:bodyPr>
          <a:lstStyle/>
          <a:p>
            <a:r>
              <a:rPr lang="en-GB" sz="1600" i="1" dirty="0">
                <a:solidFill>
                  <a:srgbClr val="FF0000"/>
                </a:solidFill>
              </a:rPr>
              <a:t>IF03 google form:</a:t>
            </a:r>
          </a:p>
        </p:txBody>
      </p:sp>
    </p:spTree>
    <p:extLst>
      <p:ext uri="{BB962C8B-B14F-4D97-AF65-F5344CB8AC3E}">
        <p14:creationId xmlns:p14="http://schemas.microsoft.com/office/powerpoint/2010/main" val="19857140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15C410-864C-5242-9077-4450A984D7F3}"/>
              </a:ext>
            </a:extLst>
          </p:cNvPr>
          <p:cNvSpPr>
            <a:spLocks noGrp="1"/>
          </p:cNvSpPr>
          <p:nvPr>
            <p:ph type="title"/>
          </p:nvPr>
        </p:nvSpPr>
        <p:spPr>
          <a:xfrm>
            <a:off x="174171" y="365126"/>
            <a:ext cx="8341179" cy="740863"/>
          </a:xfrm>
        </p:spPr>
        <p:txBody>
          <a:bodyPr>
            <a:normAutofit/>
          </a:bodyPr>
          <a:lstStyle/>
          <a:p>
            <a:r>
              <a:rPr lang="en-US" sz="3600" dirty="0"/>
              <a:t>Community Planning Meeting</a:t>
            </a:r>
          </a:p>
        </p:txBody>
      </p:sp>
      <p:sp>
        <p:nvSpPr>
          <p:cNvPr id="3" name="Content Placeholder 2">
            <a:extLst>
              <a:ext uri="{FF2B5EF4-FFF2-40B4-BE49-F238E27FC236}">
                <a16:creationId xmlns:a16="http://schemas.microsoft.com/office/drawing/2014/main" id="{41AAF1EB-7DB0-CE42-8FA3-996CAFBA0746}"/>
              </a:ext>
            </a:extLst>
          </p:cNvPr>
          <p:cNvSpPr>
            <a:spLocks noGrp="1"/>
          </p:cNvSpPr>
          <p:nvPr>
            <p:ph idx="1"/>
          </p:nvPr>
        </p:nvSpPr>
        <p:spPr>
          <a:xfrm>
            <a:off x="-52898" y="1105989"/>
            <a:ext cx="9257354" cy="5070973"/>
          </a:xfrm>
        </p:spPr>
        <p:txBody>
          <a:bodyPr>
            <a:normAutofit/>
          </a:bodyPr>
          <a:lstStyle/>
          <a:p>
            <a:r>
              <a:rPr lang="en-US" sz="2400" dirty="0"/>
              <a:t>October 5-8, virtual</a:t>
            </a:r>
          </a:p>
          <a:p>
            <a:r>
              <a:rPr lang="en-US" sz="2200" dirty="0"/>
              <a:t>(replaces the community meeting initially planned at </a:t>
            </a:r>
            <a:r>
              <a:rPr lang="en-US" sz="2200" dirty="0" err="1"/>
              <a:t>Fermilab</a:t>
            </a:r>
            <a:r>
              <a:rPr lang="en-US" sz="2200" dirty="0"/>
              <a:t> in November)</a:t>
            </a:r>
          </a:p>
          <a:p>
            <a:endParaRPr lang="en-US" sz="2200" dirty="0"/>
          </a:p>
          <a:p>
            <a:r>
              <a:rPr lang="en-US" sz="2200" dirty="0"/>
              <a:t>Inscribe here:</a:t>
            </a:r>
          </a:p>
          <a:p>
            <a:r>
              <a:rPr lang="en-US" sz="2400" u="sng" dirty="0">
                <a:hlinkClick r:id="rId2"/>
              </a:rPr>
              <a:t>https://indico.fnal.gov/event/44870/</a:t>
            </a:r>
            <a:endParaRPr lang="en-US" sz="2200" dirty="0"/>
          </a:p>
        </p:txBody>
      </p:sp>
      <p:sp>
        <p:nvSpPr>
          <p:cNvPr id="4" name="Date Placeholder 3">
            <a:extLst>
              <a:ext uri="{FF2B5EF4-FFF2-40B4-BE49-F238E27FC236}">
                <a16:creationId xmlns:a16="http://schemas.microsoft.com/office/drawing/2014/main" id="{C7C413D9-3146-144E-B15E-4EC213274D33}"/>
              </a:ext>
            </a:extLst>
          </p:cNvPr>
          <p:cNvSpPr>
            <a:spLocks noGrp="1"/>
          </p:cNvSpPr>
          <p:nvPr>
            <p:ph type="dt" sz="half" idx="10"/>
          </p:nvPr>
        </p:nvSpPr>
        <p:spPr/>
        <p:txBody>
          <a:bodyPr/>
          <a:lstStyle/>
          <a:p>
            <a:r>
              <a:rPr lang="en-US"/>
              <a:t>8/13/20</a:t>
            </a:r>
          </a:p>
        </p:txBody>
      </p:sp>
      <p:sp>
        <p:nvSpPr>
          <p:cNvPr id="5" name="Footer Placeholder 4">
            <a:extLst>
              <a:ext uri="{FF2B5EF4-FFF2-40B4-BE49-F238E27FC236}">
                <a16:creationId xmlns:a16="http://schemas.microsoft.com/office/drawing/2014/main" id="{3C1E7C2E-0E29-0548-B5DA-F8E11A86E6C3}"/>
              </a:ext>
            </a:extLst>
          </p:cNvPr>
          <p:cNvSpPr>
            <a:spLocks noGrp="1"/>
          </p:cNvSpPr>
          <p:nvPr>
            <p:ph type="ftr" sz="quarter" idx="11"/>
          </p:nvPr>
        </p:nvSpPr>
        <p:spPr/>
        <p:txBody>
          <a:bodyPr/>
          <a:lstStyle/>
          <a:p>
            <a:r>
              <a:rPr lang="en-US"/>
              <a:t>A. Apresyan, L. Linssen, T. Affolder</a:t>
            </a:r>
          </a:p>
        </p:txBody>
      </p:sp>
      <p:sp>
        <p:nvSpPr>
          <p:cNvPr id="6" name="Slide Number Placeholder 5">
            <a:extLst>
              <a:ext uri="{FF2B5EF4-FFF2-40B4-BE49-F238E27FC236}">
                <a16:creationId xmlns:a16="http://schemas.microsoft.com/office/drawing/2014/main" id="{53B20CD7-F1CF-2F49-8F14-97CCF7E0A01D}"/>
              </a:ext>
            </a:extLst>
          </p:cNvPr>
          <p:cNvSpPr>
            <a:spLocks noGrp="1"/>
          </p:cNvSpPr>
          <p:nvPr>
            <p:ph type="sldNum" sz="quarter" idx="12"/>
          </p:nvPr>
        </p:nvSpPr>
        <p:spPr/>
        <p:txBody>
          <a:bodyPr/>
          <a:lstStyle/>
          <a:p>
            <a:fld id="{769C4A2F-3DCE-3546-8C9B-8C9AAAF7D8FD}" type="slidenum">
              <a:rPr lang="en-US" smtClean="0"/>
              <a:t>7</a:t>
            </a:fld>
            <a:endParaRPr lang="en-US"/>
          </a:p>
        </p:txBody>
      </p:sp>
    </p:spTree>
    <p:extLst>
      <p:ext uri="{BB962C8B-B14F-4D97-AF65-F5344CB8AC3E}">
        <p14:creationId xmlns:p14="http://schemas.microsoft.com/office/powerpoint/2010/main" val="7783142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15C410-864C-5242-9077-4450A984D7F3}"/>
              </a:ext>
            </a:extLst>
          </p:cNvPr>
          <p:cNvSpPr>
            <a:spLocks noGrp="1"/>
          </p:cNvSpPr>
          <p:nvPr>
            <p:ph type="title"/>
          </p:nvPr>
        </p:nvSpPr>
        <p:spPr>
          <a:xfrm>
            <a:off x="174171" y="365126"/>
            <a:ext cx="8341179" cy="740863"/>
          </a:xfrm>
        </p:spPr>
        <p:txBody>
          <a:bodyPr>
            <a:normAutofit/>
          </a:bodyPr>
          <a:lstStyle/>
          <a:p>
            <a:r>
              <a:rPr lang="en-US" sz="3600" dirty="0"/>
              <a:t>Conclusion</a:t>
            </a:r>
          </a:p>
        </p:txBody>
      </p:sp>
      <p:sp>
        <p:nvSpPr>
          <p:cNvPr id="3" name="Content Placeholder 2">
            <a:extLst>
              <a:ext uri="{FF2B5EF4-FFF2-40B4-BE49-F238E27FC236}">
                <a16:creationId xmlns:a16="http://schemas.microsoft.com/office/drawing/2014/main" id="{41AAF1EB-7DB0-CE42-8FA3-996CAFBA0746}"/>
              </a:ext>
            </a:extLst>
          </p:cNvPr>
          <p:cNvSpPr>
            <a:spLocks noGrp="1"/>
          </p:cNvSpPr>
          <p:nvPr>
            <p:ph idx="1"/>
          </p:nvPr>
        </p:nvSpPr>
        <p:spPr>
          <a:xfrm>
            <a:off x="-52898" y="1105989"/>
            <a:ext cx="9257354" cy="5070973"/>
          </a:xfrm>
        </p:spPr>
        <p:txBody>
          <a:bodyPr>
            <a:normAutofit/>
          </a:bodyPr>
          <a:lstStyle/>
          <a:p>
            <a:r>
              <a:rPr lang="en-US" sz="2400" dirty="0"/>
              <a:t>Many ideas and directions to explore and study</a:t>
            </a:r>
            <a:endParaRPr lang="en-US" sz="2200" dirty="0"/>
          </a:p>
          <a:p>
            <a:pPr lvl="1"/>
            <a:r>
              <a:rPr lang="en-US" sz="2000" dirty="0"/>
              <a:t>We need you input and participation in shaping the process, </a:t>
            </a:r>
          </a:p>
          <a:p>
            <a:pPr lvl="1"/>
            <a:r>
              <a:rPr lang="en-US" sz="2000" dirty="0"/>
              <a:t>working together towards conclusions on directions and needs for the future, </a:t>
            </a:r>
          </a:p>
          <a:p>
            <a:pPr lvl="1"/>
            <a:r>
              <a:rPr lang="en-US" sz="2000" dirty="0"/>
              <a:t>to be summarized in the final report</a:t>
            </a:r>
          </a:p>
          <a:p>
            <a:pPr lvl="1"/>
            <a:endParaRPr lang="en-US" sz="2200" dirty="0"/>
          </a:p>
          <a:p>
            <a:r>
              <a:rPr lang="en-US" sz="2400" dirty="0"/>
              <a:t>Now urgent: fill out the google form and/or submit a short letter of interest: </a:t>
            </a:r>
          </a:p>
          <a:p>
            <a:pPr lvl="1"/>
            <a:r>
              <a:rPr lang="en-US" sz="1800" dirty="0">
                <a:hlinkClick r:id="rId2"/>
              </a:rPr>
              <a:t>https://forms.gle/aknT8FsFU1Pk47hn7</a:t>
            </a:r>
            <a:endParaRPr lang="en-US" sz="1800" dirty="0"/>
          </a:p>
          <a:p>
            <a:pPr lvl="1"/>
            <a:r>
              <a:rPr lang="en-US" sz="1800" dirty="0">
                <a:hlinkClick r:id="rId3"/>
              </a:rPr>
              <a:t>https://snowmass21.org/loi</a:t>
            </a:r>
            <a:endParaRPr lang="en-US" sz="1800" dirty="0"/>
          </a:p>
          <a:p>
            <a:endParaRPr lang="en-US" sz="2400" dirty="0"/>
          </a:p>
          <a:p>
            <a:r>
              <a:rPr lang="en-US" sz="2400" dirty="0"/>
              <a:t>Subscribe to the mailing lists and slack channels:</a:t>
            </a:r>
          </a:p>
          <a:p>
            <a:pPr lvl="1"/>
            <a:r>
              <a:rPr lang="en-US" sz="2200" dirty="0">
                <a:hlinkClick r:id="rId4"/>
              </a:rPr>
              <a:t>https://snowmass21.org/instrumentation/start</a:t>
            </a:r>
            <a:endParaRPr lang="en-US" sz="2200" dirty="0"/>
          </a:p>
        </p:txBody>
      </p:sp>
      <p:sp>
        <p:nvSpPr>
          <p:cNvPr id="4" name="Date Placeholder 3">
            <a:extLst>
              <a:ext uri="{FF2B5EF4-FFF2-40B4-BE49-F238E27FC236}">
                <a16:creationId xmlns:a16="http://schemas.microsoft.com/office/drawing/2014/main" id="{C7C413D9-3146-144E-B15E-4EC213274D33}"/>
              </a:ext>
            </a:extLst>
          </p:cNvPr>
          <p:cNvSpPr>
            <a:spLocks noGrp="1"/>
          </p:cNvSpPr>
          <p:nvPr>
            <p:ph type="dt" sz="half" idx="10"/>
          </p:nvPr>
        </p:nvSpPr>
        <p:spPr/>
        <p:txBody>
          <a:bodyPr/>
          <a:lstStyle/>
          <a:p>
            <a:r>
              <a:rPr lang="en-US"/>
              <a:t>8/13/20</a:t>
            </a:r>
          </a:p>
        </p:txBody>
      </p:sp>
      <p:sp>
        <p:nvSpPr>
          <p:cNvPr id="5" name="Footer Placeholder 4">
            <a:extLst>
              <a:ext uri="{FF2B5EF4-FFF2-40B4-BE49-F238E27FC236}">
                <a16:creationId xmlns:a16="http://schemas.microsoft.com/office/drawing/2014/main" id="{3C1E7C2E-0E29-0548-B5DA-F8E11A86E6C3}"/>
              </a:ext>
            </a:extLst>
          </p:cNvPr>
          <p:cNvSpPr>
            <a:spLocks noGrp="1"/>
          </p:cNvSpPr>
          <p:nvPr>
            <p:ph type="ftr" sz="quarter" idx="11"/>
          </p:nvPr>
        </p:nvSpPr>
        <p:spPr/>
        <p:txBody>
          <a:bodyPr/>
          <a:lstStyle/>
          <a:p>
            <a:r>
              <a:rPr lang="en-US"/>
              <a:t>A. Apresyan, L. Linssen, T. Affolder</a:t>
            </a:r>
          </a:p>
        </p:txBody>
      </p:sp>
      <p:sp>
        <p:nvSpPr>
          <p:cNvPr id="6" name="Slide Number Placeholder 5">
            <a:extLst>
              <a:ext uri="{FF2B5EF4-FFF2-40B4-BE49-F238E27FC236}">
                <a16:creationId xmlns:a16="http://schemas.microsoft.com/office/drawing/2014/main" id="{53B20CD7-F1CF-2F49-8F14-97CCF7E0A01D}"/>
              </a:ext>
            </a:extLst>
          </p:cNvPr>
          <p:cNvSpPr>
            <a:spLocks noGrp="1"/>
          </p:cNvSpPr>
          <p:nvPr>
            <p:ph type="sldNum" sz="quarter" idx="12"/>
          </p:nvPr>
        </p:nvSpPr>
        <p:spPr/>
        <p:txBody>
          <a:bodyPr/>
          <a:lstStyle/>
          <a:p>
            <a:fld id="{769C4A2F-3DCE-3546-8C9B-8C9AAAF7D8FD}" type="slidenum">
              <a:rPr lang="en-US" smtClean="0"/>
              <a:t>8</a:t>
            </a:fld>
            <a:endParaRPr lang="en-US"/>
          </a:p>
        </p:txBody>
      </p:sp>
    </p:spTree>
    <p:extLst>
      <p:ext uri="{BB962C8B-B14F-4D97-AF65-F5344CB8AC3E}">
        <p14:creationId xmlns:p14="http://schemas.microsoft.com/office/powerpoint/2010/main" val="8362761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02C33E-B7FA-E447-9A2E-E4E133A2F131}"/>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E5F0D33A-2089-1B42-9C86-1DD33DBD30EF}"/>
              </a:ext>
            </a:extLst>
          </p:cNvPr>
          <p:cNvSpPr>
            <a:spLocks noGrp="1"/>
          </p:cNvSpPr>
          <p:nvPr>
            <p:ph idx="1"/>
          </p:nvPr>
        </p:nvSpPr>
        <p:spPr/>
        <p:txBody>
          <a:bodyPr/>
          <a:lstStyle/>
          <a:p>
            <a:endParaRPr lang="en-GB"/>
          </a:p>
        </p:txBody>
      </p:sp>
      <p:sp>
        <p:nvSpPr>
          <p:cNvPr id="4" name="Date Placeholder 3">
            <a:extLst>
              <a:ext uri="{FF2B5EF4-FFF2-40B4-BE49-F238E27FC236}">
                <a16:creationId xmlns:a16="http://schemas.microsoft.com/office/drawing/2014/main" id="{F234A891-22A5-DD4C-BD5A-5615B7F69436}"/>
              </a:ext>
            </a:extLst>
          </p:cNvPr>
          <p:cNvSpPr>
            <a:spLocks noGrp="1"/>
          </p:cNvSpPr>
          <p:nvPr>
            <p:ph type="dt" sz="half" idx="10"/>
          </p:nvPr>
        </p:nvSpPr>
        <p:spPr/>
        <p:txBody>
          <a:bodyPr/>
          <a:lstStyle/>
          <a:p>
            <a:r>
              <a:rPr lang="en-US"/>
              <a:t>8/13/20</a:t>
            </a:r>
          </a:p>
        </p:txBody>
      </p:sp>
      <p:sp>
        <p:nvSpPr>
          <p:cNvPr id="5" name="Footer Placeholder 4">
            <a:extLst>
              <a:ext uri="{FF2B5EF4-FFF2-40B4-BE49-F238E27FC236}">
                <a16:creationId xmlns:a16="http://schemas.microsoft.com/office/drawing/2014/main" id="{F0585B8B-8082-D849-B52C-80ACAECFFA6E}"/>
              </a:ext>
            </a:extLst>
          </p:cNvPr>
          <p:cNvSpPr>
            <a:spLocks noGrp="1"/>
          </p:cNvSpPr>
          <p:nvPr>
            <p:ph type="ftr" sz="quarter" idx="11"/>
          </p:nvPr>
        </p:nvSpPr>
        <p:spPr/>
        <p:txBody>
          <a:bodyPr/>
          <a:lstStyle/>
          <a:p>
            <a:r>
              <a:rPr lang="en-US"/>
              <a:t>A. Apresyan, L. Linssen, T. Affolder</a:t>
            </a:r>
          </a:p>
        </p:txBody>
      </p:sp>
      <p:sp>
        <p:nvSpPr>
          <p:cNvPr id="6" name="Slide Number Placeholder 5">
            <a:extLst>
              <a:ext uri="{FF2B5EF4-FFF2-40B4-BE49-F238E27FC236}">
                <a16:creationId xmlns:a16="http://schemas.microsoft.com/office/drawing/2014/main" id="{9F167C7B-3235-1F4C-9C98-F6CF030F5779}"/>
              </a:ext>
            </a:extLst>
          </p:cNvPr>
          <p:cNvSpPr>
            <a:spLocks noGrp="1"/>
          </p:cNvSpPr>
          <p:nvPr>
            <p:ph type="sldNum" sz="quarter" idx="12"/>
          </p:nvPr>
        </p:nvSpPr>
        <p:spPr/>
        <p:txBody>
          <a:bodyPr/>
          <a:lstStyle/>
          <a:p>
            <a:fld id="{769C4A2F-3DCE-3546-8C9B-8C9AAAF7D8FD}" type="slidenum">
              <a:rPr lang="en-US" smtClean="0"/>
              <a:t>9</a:t>
            </a:fld>
            <a:endParaRPr lang="en-US"/>
          </a:p>
        </p:txBody>
      </p:sp>
      <p:sp>
        <p:nvSpPr>
          <p:cNvPr id="7" name="TextBox 6">
            <a:extLst>
              <a:ext uri="{FF2B5EF4-FFF2-40B4-BE49-F238E27FC236}">
                <a16:creationId xmlns:a16="http://schemas.microsoft.com/office/drawing/2014/main" id="{6E1B78DA-979D-7D4E-A290-AB554CDF8F51}"/>
              </a:ext>
            </a:extLst>
          </p:cNvPr>
          <p:cNvSpPr txBox="1"/>
          <p:nvPr/>
        </p:nvSpPr>
        <p:spPr>
          <a:xfrm>
            <a:off x="3687745" y="2893925"/>
            <a:ext cx="2813271" cy="646331"/>
          </a:xfrm>
          <a:prstGeom prst="rect">
            <a:avLst/>
          </a:prstGeom>
          <a:noFill/>
        </p:spPr>
        <p:txBody>
          <a:bodyPr wrap="none" rtlCol="0">
            <a:spAutoFit/>
          </a:bodyPr>
          <a:lstStyle/>
          <a:p>
            <a:r>
              <a:rPr lang="en-GB" sz="3600" dirty="0"/>
              <a:t>Reserve slides</a:t>
            </a:r>
          </a:p>
        </p:txBody>
      </p:sp>
    </p:spTree>
    <p:extLst>
      <p:ext uri="{BB962C8B-B14F-4D97-AF65-F5344CB8AC3E}">
        <p14:creationId xmlns:p14="http://schemas.microsoft.com/office/powerpoint/2010/main" val="745378099"/>
      </p:ext>
    </p:extLst>
  </p:cSld>
  <p:clrMapOvr>
    <a:masterClrMapping/>
  </p:clrMapOvr>
</p:sld>
</file>

<file path=ppt/theme/theme1.xml><?xml version="1.0" encoding="utf-8"?>
<a:theme xmlns:a="http://schemas.openxmlformats.org/drawingml/2006/main" name="Fermilab_PPT_090815">
  <a:themeElements>
    <a:clrScheme name="Fermilab 1">
      <a:dk1>
        <a:srgbClr val="003087"/>
      </a:dk1>
      <a:lt1>
        <a:srgbClr val="FFFFFF"/>
      </a:lt1>
      <a:dk2>
        <a:srgbClr val="003087"/>
      </a:dk2>
      <a:lt2>
        <a:srgbClr val="FFFFFF"/>
      </a:lt2>
      <a:accent1>
        <a:srgbClr val="99D6EA"/>
      </a:accent1>
      <a:accent2>
        <a:srgbClr val="DB720C"/>
      </a:accent2>
      <a:accent3>
        <a:srgbClr val="519A24"/>
      </a:accent3>
      <a:accent4>
        <a:srgbClr val="AF272F"/>
      </a:accent4>
      <a:accent5>
        <a:srgbClr val="00B5E2"/>
      </a:accent5>
      <a:accent6>
        <a:srgbClr val="50505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8" id="{39AD5F2E-5FBE-F942-8485-E176E71FDF04}" vid="{E413C712-FB51-FA45-BABE-8FF6849BFFA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Fermilab_PPT_090815</Template>
  <TotalTime>2678</TotalTime>
  <Words>1632</Words>
  <Application>Microsoft Macintosh PowerPoint</Application>
  <PresentationFormat>On-screen Show (4:3)</PresentationFormat>
  <Paragraphs>202</Paragraphs>
  <Slides>16</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ＭＳ Ｐゴシック</vt:lpstr>
      <vt:lpstr>Arial</vt:lpstr>
      <vt:lpstr>Calibri</vt:lpstr>
      <vt:lpstr>Geneva</vt:lpstr>
      <vt:lpstr>Helvetica</vt:lpstr>
      <vt:lpstr>Fermilab_PPT_090815</vt:lpstr>
      <vt:lpstr>IF03: Solid State Detectors and Tracking</vt:lpstr>
      <vt:lpstr>Snowmass process, Instrumentation Frontier</vt:lpstr>
      <vt:lpstr>IF03: Solid State Detectors and Tracking</vt:lpstr>
      <vt:lpstr>IF03: How to connect and give input</vt:lpstr>
      <vt:lpstr>IF03: How to connect</vt:lpstr>
      <vt:lpstr>How to contribute</vt:lpstr>
      <vt:lpstr>Community Planning Meeting</vt:lpstr>
      <vt:lpstr>Conclusion</vt:lpstr>
      <vt:lpstr>PowerPoint Presentation</vt:lpstr>
      <vt:lpstr>Existing Detector R&amp;D Overview Efforts</vt:lpstr>
      <vt:lpstr>Sample topics to be covered</vt:lpstr>
      <vt:lpstr>Sample topics to be covered</vt:lpstr>
      <vt:lpstr>Sample topics to be covered</vt:lpstr>
      <vt:lpstr>Sample topics to be covered</vt:lpstr>
      <vt:lpstr>Sample topics to be covered</vt:lpstr>
      <vt:lpstr>Synergies with other groups</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IF03: Solid State Detectors and Tracking</dc:title>
  <dc:creator>Artur Apresyan</dc:creator>
  <cp:lastModifiedBy>Lucie Linssen</cp:lastModifiedBy>
  <cp:revision>172</cp:revision>
  <cp:lastPrinted>2020-08-27T14:41:10Z</cp:lastPrinted>
  <dcterms:created xsi:type="dcterms:W3CDTF">2020-06-18T02:27:53Z</dcterms:created>
  <dcterms:modified xsi:type="dcterms:W3CDTF">2020-08-27T17:53:45Z</dcterms:modified>
</cp:coreProperties>
</file>