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3" r:id="rId5"/>
    <p:sldId id="406" r:id="rId6"/>
    <p:sldId id="399" r:id="rId7"/>
    <p:sldId id="418" r:id="rId8"/>
    <p:sldId id="381" r:id="rId9"/>
    <p:sldId id="419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5F5F5F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68" autoAdjust="0"/>
    <p:restoredTop sz="96405" autoAdjust="0"/>
  </p:normalViewPr>
  <p:slideViewPr>
    <p:cSldViewPr snapToGrid="0" showGuides="1">
      <p:cViewPr varScale="1">
        <p:scale>
          <a:sx n="131" d="100"/>
          <a:sy n="131" d="100"/>
        </p:scale>
        <p:origin x="976" y="184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24/09/2020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24/09/2020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25-Sep-2020 - MQXFA06 Coil Selection Review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2283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2168" y="2518593"/>
            <a:ext cx="7200000" cy="1702496"/>
          </a:xfrm>
        </p:spPr>
        <p:txBody>
          <a:bodyPr/>
          <a:lstStyle/>
          <a:p>
            <a:r>
              <a:rPr lang="en-GB" altLang="en-US" sz="3600">
                <a:solidFill>
                  <a:srgbClr val="FF0000"/>
                </a:solidFill>
                <a:latin typeface="Century Gothic" panose="020B0502020202020204" pitchFamily="34" charset="0"/>
              </a:rPr>
              <a:t>MQXFA06 Coil </a:t>
            </a:r>
            <a:r>
              <a:rPr lang="en-GB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Reception Electrical QC Measurements</a:t>
            </a:r>
            <a:br>
              <a:rPr lang="en-GB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n-GB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Coils 119, 122, 123, 211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8956" y="4678288"/>
            <a:ext cx="6480000" cy="130238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MQXFA06 Coil Selection Review</a:t>
            </a:r>
          </a:p>
          <a:p>
            <a:r>
              <a:rPr lang="en-GB" dirty="0"/>
              <a:t>Dan Cheng, Bob </a:t>
            </a:r>
            <a:r>
              <a:rPr lang="en-GB" dirty="0" err="1"/>
              <a:t>Memmo</a:t>
            </a:r>
            <a:r>
              <a:rPr lang="en-GB" dirty="0"/>
              <a:t>, Jordan Taylor</a:t>
            </a:r>
          </a:p>
          <a:p>
            <a:r>
              <a:rPr lang="en-US" i="1" dirty="0"/>
              <a:t>9/25/2020</a:t>
            </a:r>
            <a:endParaRPr lang="en-US" b="1" i="1" dirty="0"/>
          </a:p>
          <a:p>
            <a:r>
              <a:rPr lang="en-US" i="1" dirty="0"/>
              <a:t>LBNL</a:t>
            </a:r>
            <a:endParaRPr lang="en-GB" i="1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QXFA Coil 117 had already been approved (see MQXFA05 Coil Selection Review Report in </a:t>
            </a:r>
            <a:r>
              <a:rPr lang="en-US" dirty="0">
                <a:hlinkClick r:id="rId2"/>
              </a:rPr>
              <a:t>https://indico.fnal.gov/event/22839/</a:t>
            </a:r>
            <a:r>
              <a:rPr lang="en-US" dirty="0"/>
              <a:t> ) </a:t>
            </a:r>
          </a:p>
          <a:p>
            <a:r>
              <a:rPr lang="en-US" dirty="0"/>
              <a:t>LBNL Acceptance Data from Coils 119, 122, 123, 211 presented here</a:t>
            </a:r>
          </a:p>
          <a:p>
            <a:pPr lvl="1"/>
            <a:r>
              <a:rPr lang="en-US" i="1" dirty="0"/>
              <a:t>Coil 123 has only the A1/2 and B1/2 voltage taps, considered a spare</a:t>
            </a:r>
          </a:p>
          <a:p>
            <a:pPr lvl="1"/>
            <a:r>
              <a:rPr lang="en-US" i="1" dirty="0"/>
              <a:t>Coil 211 EQC was performed (no issues), but </a:t>
            </a:r>
            <a:r>
              <a:rPr lang="en-US" i="1" dirty="0" err="1"/>
              <a:t>SeqR</a:t>
            </a:r>
            <a:r>
              <a:rPr lang="en-US" i="1" dirty="0"/>
              <a:t> measurements need to be repeated, to be updated later</a:t>
            </a:r>
          </a:p>
          <a:p>
            <a:r>
              <a:rPr lang="en-US" dirty="0"/>
              <a:t>Data is uploaded in Zip file, summarized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23235-7A8F-B74F-97A5-EC5BC477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Testing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FCFD-8153-0649-BE9F-32520DB66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Keithley 2110 Multimeter (Sequential-R Voltage Measurements, Resistance Measurements)</a:t>
            </a:r>
          </a:p>
          <a:p>
            <a:pPr lvl="1"/>
            <a:r>
              <a:rPr lang="en-US" dirty="0"/>
              <a:t>HP E3610A DC Power Supply (Current Source for Sequential R)</a:t>
            </a:r>
          </a:p>
          <a:p>
            <a:r>
              <a:rPr lang="en-US" dirty="0" err="1"/>
              <a:t>Hypotultra</a:t>
            </a:r>
            <a:r>
              <a:rPr lang="en-US" dirty="0"/>
              <a:t> 7805 (</a:t>
            </a:r>
            <a:r>
              <a:rPr lang="en-US" dirty="0" err="1"/>
              <a:t>Hipot</a:t>
            </a:r>
            <a:r>
              <a:rPr lang="en-US" dirty="0"/>
              <a:t>)</a:t>
            </a:r>
          </a:p>
          <a:p>
            <a:r>
              <a:rPr lang="en-US" dirty="0"/>
              <a:t>LCR Meter </a:t>
            </a:r>
          </a:p>
          <a:p>
            <a:pPr lvl="1"/>
            <a:r>
              <a:rPr lang="en-US" dirty="0"/>
              <a:t>GW </a:t>
            </a:r>
            <a:r>
              <a:rPr lang="en-US" dirty="0" err="1"/>
              <a:t>Instek</a:t>
            </a:r>
            <a:r>
              <a:rPr lang="en-US" dirty="0"/>
              <a:t> LCR-819</a:t>
            </a:r>
          </a:p>
          <a:p>
            <a:r>
              <a:rPr lang="en-US" dirty="0"/>
              <a:t>ECG-Kokusai Winding Test DWX-05 (Impulse Testing)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2551E-1022-FB4C-8299-C150CBD1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FEE36-03A1-EE45-A393-B9D4E4DF10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8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MQXFA06 Coil Electrical QC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25-Sep-2020 - MQXFA06 Coil Selection Review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01A5ABF-07D1-EE43-86EA-F0CD9F8E72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511991"/>
              </p:ext>
            </p:extLst>
          </p:nvPr>
        </p:nvGraphicFramePr>
        <p:xfrm>
          <a:off x="321012" y="1219205"/>
          <a:ext cx="6945551" cy="490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229">
                  <a:extLst>
                    <a:ext uri="{9D8B030D-6E8A-4147-A177-3AD203B41FA5}">
                      <a16:colId xmlns:a16="http://schemas.microsoft.com/office/drawing/2014/main" val="882105335"/>
                    </a:ext>
                  </a:extLst>
                </a:gridCol>
                <a:gridCol w="503576">
                  <a:extLst>
                    <a:ext uri="{9D8B030D-6E8A-4147-A177-3AD203B41FA5}">
                      <a16:colId xmlns:a16="http://schemas.microsoft.com/office/drawing/2014/main" val="2254507012"/>
                    </a:ext>
                  </a:extLst>
                </a:gridCol>
                <a:gridCol w="1067256">
                  <a:extLst>
                    <a:ext uri="{9D8B030D-6E8A-4147-A177-3AD203B41FA5}">
                      <a16:colId xmlns:a16="http://schemas.microsoft.com/office/drawing/2014/main" val="1449147649"/>
                    </a:ext>
                  </a:extLst>
                </a:gridCol>
                <a:gridCol w="788498">
                  <a:extLst>
                    <a:ext uri="{9D8B030D-6E8A-4147-A177-3AD203B41FA5}">
                      <a16:colId xmlns:a16="http://schemas.microsoft.com/office/drawing/2014/main" val="2458990745"/>
                    </a:ext>
                  </a:extLst>
                </a:gridCol>
                <a:gridCol w="788498">
                  <a:extLst>
                    <a:ext uri="{9D8B030D-6E8A-4147-A177-3AD203B41FA5}">
                      <a16:colId xmlns:a16="http://schemas.microsoft.com/office/drawing/2014/main" val="2367916533"/>
                    </a:ext>
                  </a:extLst>
                </a:gridCol>
                <a:gridCol w="788498">
                  <a:extLst>
                    <a:ext uri="{9D8B030D-6E8A-4147-A177-3AD203B41FA5}">
                      <a16:colId xmlns:a16="http://schemas.microsoft.com/office/drawing/2014/main" val="3534116260"/>
                    </a:ext>
                  </a:extLst>
                </a:gridCol>
                <a:gridCol w="788498">
                  <a:extLst>
                    <a:ext uri="{9D8B030D-6E8A-4147-A177-3AD203B41FA5}">
                      <a16:colId xmlns:a16="http://schemas.microsoft.com/office/drawing/2014/main" val="4247433426"/>
                    </a:ext>
                  </a:extLst>
                </a:gridCol>
                <a:gridCol w="788498">
                  <a:extLst>
                    <a:ext uri="{9D8B030D-6E8A-4147-A177-3AD203B41FA5}">
                      <a16:colId xmlns:a16="http://schemas.microsoft.com/office/drawing/2014/main" val="3540244008"/>
                    </a:ext>
                  </a:extLst>
                </a:gridCol>
              </a:tblGrid>
              <a:tr h="249951"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extLst>
                  <a:ext uri="{0D108BD9-81ED-4DB2-BD59-A6C34878D82A}">
                    <a16:rowId xmlns:a16="http://schemas.microsoft.com/office/drawing/2014/main" val="269017748"/>
                  </a:ext>
                </a:extLst>
              </a:tr>
              <a:tr h="1091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See </a:t>
                      </a:r>
                      <a:r>
                        <a:rPr lang="en-US" sz="700" u="none" strike="noStrike" dirty="0" err="1">
                          <a:effectLst/>
                        </a:rPr>
                        <a:t>DocDB</a:t>
                      </a:r>
                      <a:r>
                        <a:rPr lang="en-US" sz="700" u="none" strike="noStrike" dirty="0">
                          <a:effectLst/>
                        </a:rPr>
                        <a:t> #956 / SU-1010-1903D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extLst>
                  <a:ext uri="{0D108BD9-81ED-4DB2-BD59-A6C34878D82A}">
                    <a16:rowId xmlns:a16="http://schemas.microsoft.com/office/drawing/2014/main" val="3898776028"/>
                  </a:ext>
                </a:extLst>
              </a:tr>
              <a:tr h="109149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3257262333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RLQ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508499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R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(m</a:t>
                      </a:r>
                      <a:r>
                        <a:rPr lang="el-GR" sz="700" b="1" u="none" strike="noStrike" dirty="0">
                          <a:effectLst/>
                        </a:rPr>
                        <a:t>Ω)</a:t>
                      </a:r>
                      <a:endParaRPr lang="el-G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614</a:t>
                      </a:r>
                      <a:endParaRPr lang="en-US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607</a:t>
                      </a:r>
                      <a:endParaRPr lang="en-US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611</a:t>
                      </a:r>
                      <a:endParaRPr lang="en-US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600.91</a:t>
                      </a:r>
                      <a:endParaRPr lang="en-US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608</a:t>
                      </a:r>
                      <a:endParaRPr lang="en-US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410185031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4083148688"/>
                  </a:ext>
                </a:extLst>
              </a:tr>
              <a:tr h="130978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L</a:t>
                      </a:r>
                      <a:r>
                        <a:rPr lang="en-US" sz="700" b="1" u="none" strike="noStrike" baseline="-25000">
                          <a:effectLst/>
                        </a:rPr>
                        <a:t>s</a:t>
                      </a:r>
                      <a:r>
                        <a:rPr lang="en-US" sz="700" b="1" u="none" strike="noStrike">
                          <a:effectLst/>
                        </a:rPr>
                        <a:t> (mH)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20 Hz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10.018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10.016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10.064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9.986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10.008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1221371117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100 Hz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6.4188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6.441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6.4179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6.4263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6.4155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1702279252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1 kHz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5.8528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5.8255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5.8164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5.8252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5.8388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3565973543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318239423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Q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20 Hz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1.282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1.295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1.28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1.296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1.289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3131881441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100 Hz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5.587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5.529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5.497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5.564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5.61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3507324082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1 kHz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8.548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8.402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8.549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8.504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8.531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670264187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QH R (</a:t>
                      </a:r>
                      <a:r>
                        <a:rPr lang="el-GR" sz="700" b="1" u="none" strike="noStrike" dirty="0">
                          <a:effectLst/>
                        </a:rPr>
                        <a:t>Ω)</a:t>
                      </a:r>
                      <a:endParaRPr lang="el-G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68096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NT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A01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3509714839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A02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292471832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T-P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B01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2.03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2.02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2.31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2.13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575257521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NT-P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B02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2.03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2.03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2.29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2.13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1587728953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T-M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B03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2.03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2.03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2.28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2.12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1597161431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NT-M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B04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2.02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2.03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2.26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2.1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2508322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VT R (m</a:t>
                      </a:r>
                      <a:r>
                        <a:rPr lang="el-GR" sz="700" b="1" u="none" strike="noStrike" dirty="0">
                          <a:effectLst/>
                        </a:rPr>
                        <a:t>Ω) </a:t>
                      </a:r>
                      <a:r>
                        <a:rPr lang="en-US" sz="700" b="1" u="none" strike="noStrike" dirty="0">
                          <a:effectLst/>
                        </a:rPr>
                        <a:t>Individual coils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3261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@1 Amp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A1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614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606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611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619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608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177648397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A2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613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606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611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619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607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1778344244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A3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415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410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414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solidFill>
                            <a:srgbClr val="FF0000"/>
                          </a:solidFill>
                          <a:effectLst/>
                        </a:rPr>
                        <a:t>419</a:t>
                      </a:r>
                      <a:endParaRPr lang="en-US" sz="7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56704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A4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355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352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354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solidFill>
                            <a:srgbClr val="FF0000"/>
                          </a:solidFill>
                          <a:effectLst/>
                        </a:rPr>
                        <a:t>359</a:t>
                      </a:r>
                      <a:endParaRPr lang="en-US" sz="7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04495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A5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355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352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354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359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686323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A6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350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345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349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353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81221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A7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350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345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solidFill>
                            <a:srgbClr val="FF0000"/>
                          </a:solidFill>
                          <a:effectLst/>
                        </a:rPr>
                        <a:t>353</a:t>
                      </a:r>
                      <a:endParaRPr lang="en-US" sz="7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157477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A8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solidFill>
                            <a:srgbClr val="FF0000"/>
                          </a:solidFill>
                          <a:effectLst/>
                        </a:rPr>
                        <a:t>347</a:t>
                      </a:r>
                      <a:endParaRPr lang="en-US" sz="7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03866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B8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347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643551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B7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340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330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347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9759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B6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338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334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336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solidFill>
                            <a:srgbClr val="FF0000"/>
                          </a:solidFill>
                          <a:effectLst/>
                        </a:rPr>
                        <a:t>341</a:t>
                      </a:r>
                      <a:endParaRPr lang="en-US" sz="7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3405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B5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337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333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336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341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903931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B4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331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328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331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335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516995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>
                          <a:effectLst/>
                        </a:rPr>
                        <a:t>B3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187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186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187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189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220862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B2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1799417273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effectLst/>
                        </a:rPr>
                        <a:t>B1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7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97773972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273060003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HIPOT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OK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OK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OK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OK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OK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795128440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3939965648"/>
                  </a:ext>
                </a:extLst>
              </a:tr>
              <a:tr h="11642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IMPULSE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OK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OK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OK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OK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</a:rPr>
                        <a:t>OK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7" marR="5457" marT="5457" marB="0" anchor="ctr"/>
                </a:tc>
                <a:extLst>
                  <a:ext uri="{0D108BD9-81ED-4DB2-BD59-A6C34878D82A}">
                    <a16:rowId xmlns:a16="http://schemas.microsoft.com/office/drawing/2014/main" val="143482937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99BCC67-FF82-D242-8CD9-D3A8EB018773}"/>
              </a:ext>
            </a:extLst>
          </p:cNvPr>
          <p:cNvSpPr txBox="1"/>
          <p:nvPr/>
        </p:nvSpPr>
        <p:spPr>
          <a:xfrm>
            <a:off x="1442906" y="5826599"/>
            <a:ext cx="23508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122 B7 is not sequential, possibly mislabeled wire? Coil Fabrication also shows out of sequence value as well. Needs examination.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476872-BDAB-CC44-87C6-07C4D841FE21}"/>
              </a:ext>
            </a:extLst>
          </p:cNvPr>
          <p:cNvSpPr/>
          <p:nvPr/>
        </p:nvSpPr>
        <p:spPr>
          <a:xfrm>
            <a:off x="4999837" y="4714613"/>
            <a:ext cx="580239" cy="62917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767A4F4-CBED-3447-B7C5-0D069BC27472}"/>
              </a:ext>
            </a:extLst>
          </p:cNvPr>
          <p:cNvSpPr/>
          <p:nvPr/>
        </p:nvSpPr>
        <p:spPr>
          <a:xfrm>
            <a:off x="5788402" y="3682767"/>
            <a:ext cx="580239" cy="1996579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774CDA-B7B1-C447-BBA6-DF124D0136D9}"/>
              </a:ext>
            </a:extLst>
          </p:cNvPr>
          <p:cNvSpPr txBox="1"/>
          <p:nvPr/>
        </p:nvSpPr>
        <p:spPr>
          <a:xfrm>
            <a:off x="7412272" y="3682767"/>
            <a:ext cx="1671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211 reception data was not recorded correctly, will repeat and update (VT data shown is BNL pre-shipping data)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954D26B-4916-0B49-863C-247A41C6D004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793787" y="5287875"/>
            <a:ext cx="1281552" cy="10465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6464F95-4133-CE4D-9C0A-D6C906A1E043}"/>
              </a:ext>
            </a:extLst>
          </p:cNvPr>
          <p:cNvCxnSpPr>
            <a:cxnSpLocks/>
          </p:cNvCxnSpPr>
          <p:nvPr/>
        </p:nvCxnSpPr>
        <p:spPr>
          <a:xfrm flipH="1">
            <a:off x="6368642" y="4152550"/>
            <a:ext cx="1106247" cy="2976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CF8D-694D-2F4C-8925-D215DC0E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MQXFA06 Coils Electrical QC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BE432-C60C-8C47-A5AD-83DCCF0D2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7920000" cy="4906963"/>
          </a:xfrm>
        </p:spPr>
        <p:txBody>
          <a:bodyPr>
            <a:normAutofit/>
          </a:bodyPr>
          <a:lstStyle/>
          <a:p>
            <a:r>
              <a:rPr lang="en-US" dirty="0"/>
              <a:t>Electrical QC measurements of four coils were presented</a:t>
            </a:r>
          </a:p>
          <a:p>
            <a:pPr lvl="1"/>
            <a:r>
              <a:rPr lang="en-US" dirty="0"/>
              <a:t>Coil 211 reception </a:t>
            </a:r>
            <a:r>
              <a:rPr lang="en-US" dirty="0" err="1"/>
              <a:t>SeqR</a:t>
            </a:r>
            <a:r>
              <a:rPr lang="en-US" dirty="0"/>
              <a:t> data will be retaken and the table will be updated; no issues expected</a:t>
            </a:r>
          </a:p>
          <a:p>
            <a:pPr lvl="1"/>
            <a:r>
              <a:rPr lang="en-US" dirty="0"/>
              <a:t>Coil 122 seems B7 voltage tap shows an anomaly (also in Fabrication electrical report); will examine and update</a:t>
            </a:r>
          </a:p>
          <a:p>
            <a:r>
              <a:rPr lang="en-US" dirty="0" err="1"/>
              <a:t>Hipot</a:t>
            </a:r>
            <a:r>
              <a:rPr lang="en-US" dirty="0"/>
              <a:t> and Impulse tests all passed without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1A7E6-C828-914A-BEC6-3A80A19E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E32B7-068D-014D-9D8E-45A767492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92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521FF-F4F5-024F-8A6A-FECA772EE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CDB7D-D260-2940-B5EC-2272B68A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E1666-1A82-6B4E-B66F-68BA53EF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5F6BA-5112-1647-8CFF-44F8F485F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25-Sep-2020 - MQXFA06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2635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http://purl.org/dc/dcmitype/"/>
    <ds:schemaRef ds:uri="8946e33d-fd2f-4ae4-8ee9-d90c129cdf9e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48421</TotalTime>
  <Words>550</Words>
  <Application>Microsoft Macintosh PowerPoint</Application>
  <PresentationFormat>On-screen Show (4:3)</PresentationFormat>
  <Paragraphs>231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Thème Office</vt:lpstr>
      <vt:lpstr>MQXFA06 Coil Reception Electrical QC Measurements Coils 119, 122, 123, 211</vt:lpstr>
      <vt:lpstr>Overview</vt:lpstr>
      <vt:lpstr>Electrical Testing Notes</vt:lpstr>
      <vt:lpstr>MQXFA06 Coil Electrical QC Summary</vt:lpstr>
      <vt:lpstr>MQXFA06 Coils Electrical QC Summary</vt:lpstr>
      <vt:lpstr>Additional Slides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MQXFAP1b Preload Progress</dc:title>
  <dc:creator>Heng Pan</dc:creator>
  <cp:lastModifiedBy>Dan Cheng</cp:lastModifiedBy>
  <cp:revision>223</cp:revision>
  <cp:lastPrinted>2017-05-11T15:20:58Z</cp:lastPrinted>
  <dcterms:created xsi:type="dcterms:W3CDTF">2020-03-05T16:00:56Z</dcterms:created>
  <dcterms:modified xsi:type="dcterms:W3CDTF">2020-09-25T05:58:58Z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