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63" r:id="rId5"/>
    <p:sldId id="543" r:id="rId6"/>
    <p:sldId id="559" r:id="rId7"/>
    <p:sldId id="560" r:id="rId8"/>
    <p:sldId id="561" r:id="rId9"/>
    <p:sldId id="588" r:id="rId10"/>
    <p:sldId id="594" r:id="rId11"/>
    <p:sldId id="596" r:id="rId12"/>
    <p:sldId id="599" r:id="rId13"/>
    <p:sldId id="600" r:id="rId14"/>
    <p:sldId id="597" r:id="rId15"/>
    <p:sldId id="601" r:id="rId16"/>
    <p:sldId id="609" r:id="rId17"/>
    <p:sldId id="612" r:id="rId18"/>
    <p:sldId id="602" r:id="rId19"/>
    <p:sldId id="603" r:id="rId20"/>
    <p:sldId id="598" r:id="rId21"/>
    <p:sldId id="604" r:id="rId22"/>
    <p:sldId id="605" r:id="rId23"/>
    <p:sldId id="606" r:id="rId24"/>
    <p:sldId id="581" r:id="rId25"/>
    <p:sldId id="580" r:id="rId26"/>
    <p:sldId id="586" r:id="rId27"/>
    <p:sldId id="585" r:id="rId28"/>
    <p:sldId id="587" r:id="rId29"/>
    <p:sldId id="583" r:id="rId30"/>
    <p:sldId id="608"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B4C6E7"/>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12" autoAdjust="0"/>
    <p:restoredTop sz="96407" autoAdjust="0"/>
  </p:normalViewPr>
  <p:slideViewPr>
    <p:cSldViewPr snapToObjects="1" showGuides="1">
      <p:cViewPr varScale="1">
        <p:scale>
          <a:sx n="106" d="100"/>
          <a:sy n="106" d="100"/>
        </p:scale>
        <p:origin x="564" y="108"/>
      </p:cViewPr>
      <p:guideLst>
        <p:guide orient="horz" pos="4080"/>
        <p:guide pos="240"/>
      </p:guideLst>
    </p:cSldViewPr>
  </p:slideViewPr>
  <p:notesTextViewPr>
    <p:cViewPr>
      <p:scale>
        <a:sx n="3" d="2"/>
        <a:sy n="3" d="2"/>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09/11/2020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09/11/2020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MQXFA06 Coils Acceptance Review  Review – September 25,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MQXFA06 Coils Acceptance Review  Review – September 25,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MQXFA06 Coils Acceptance Review  Review – September 25,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MQXFA06 Coils Acceptance Review  Review – September 25,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MQXFA06 Coils Acceptance Review  Review – September 25,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MQXFA06 Coils Acceptance Review  Review – September 25,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MQXFA06 Coils Acceptance Review  Review – September 25, 2020</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BDF1A5C2-C27E-4B0A-AB73-E6C304C90981}"/>
              </a:ext>
            </a:extLst>
          </p:cNvPr>
          <p:cNvPicPr>
            <a:picLocks noChangeAspect="1"/>
          </p:cNvPicPr>
          <p:nvPr userDrawn="1"/>
        </p:nvPicPr>
        <p:blipFill rotWithShape="1">
          <a:blip r:embed="rId10"/>
          <a:srcRect r="76503"/>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1967" TargetMode="External"/><Relationship Id="rId2" Type="http://schemas.openxmlformats.org/officeDocument/2006/relationships/hyperlink" Target="https://vector-offsite.fnal.gov/Tools/DiscrepancyReport/DisplayDiscrepancyReportReadOnly.asp?qsDRNo=1196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1975" TargetMode="External"/><Relationship Id="rId2" Type="http://schemas.openxmlformats.org/officeDocument/2006/relationships/hyperlink" Target="https://vector-offsite.fnal.gov/Tools/DiscrepancyReport/DisplayDiscrepancyReportReadOnly.asp?qsDRNo=11972" TargetMode="External"/><Relationship Id="rId1" Type="http://schemas.openxmlformats.org/officeDocument/2006/relationships/slideLayout" Target="../slideLayouts/slideLayout2.xml"/><Relationship Id="rId4" Type="http://schemas.openxmlformats.org/officeDocument/2006/relationships/hyperlink" Target="https://vector-offsite.fnal.gov/Tools/DiscrepancyReport/DisplayDiscrepancyReportReadOnly.asp?qsDRNo=1199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049" TargetMode="External"/><Relationship Id="rId2" Type="http://schemas.openxmlformats.org/officeDocument/2006/relationships/hyperlink" Target="https://vector-offsite.fnal.gov/Tools/DiscrepancyReport/DisplayDiscrepancyReportReadOnly.asp?qsDRNo=12014" TargetMode="External"/><Relationship Id="rId1" Type="http://schemas.openxmlformats.org/officeDocument/2006/relationships/slideLayout" Target="../slideLayouts/slideLayout2.xml"/><Relationship Id="rId5" Type="http://schemas.openxmlformats.org/officeDocument/2006/relationships/hyperlink" Target="https://vector-offsite.fnal.gov/Tools/DiscrepancyReport/DisplayDiscrepancyReportReadOnly.asp?qsDRNo=12019" TargetMode="External"/><Relationship Id="rId4" Type="http://schemas.openxmlformats.org/officeDocument/2006/relationships/hyperlink" Target="https://vector-offsite.fnal.gov/Tools/DiscrepancyReport/DisplayDiscrepancyReportReadOnly.asp?qsDRNo=1201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079" TargetMode="External"/><Relationship Id="rId2" Type="http://schemas.openxmlformats.org/officeDocument/2006/relationships/hyperlink" Target="https://vector-offsite.fnal.gov/Tools/DiscrepancyReport/DisplayDiscrepancyReportReadOnly.asp?qsDRNo=12021" TargetMode="External"/><Relationship Id="rId1" Type="http://schemas.openxmlformats.org/officeDocument/2006/relationships/slideLayout" Target="../slideLayouts/slideLayout2.xml"/><Relationship Id="rId5" Type="http://schemas.openxmlformats.org/officeDocument/2006/relationships/hyperlink" Target="https://vector-offsite.fnal.gov/Tools/DiscrepancyReport/DisplayDiscrepancyReportReadOnly.asp?qsDRNo=12081" TargetMode="External"/><Relationship Id="rId4" Type="http://schemas.openxmlformats.org/officeDocument/2006/relationships/hyperlink" Target="https://vector-offsite.fnal.gov/Tools/DiscrepancyReport/DisplayDiscrepancyReportReadOnly.asp?qsDRNo=1208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083" TargetMode="External"/><Relationship Id="rId2" Type="http://schemas.openxmlformats.org/officeDocument/2006/relationships/hyperlink" Target="https://vector-offsite.fnal.gov/Tools/DiscrepancyReport/DisplayDiscrepancyReportReadOnly.asp?qsDRNo=120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1986" TargetMode="External"/><Relationship Id="rId2" Type="http://schemas.openxmlformats.org/officeDocument/2006/relationships/hyperlink" Target="https://vector-offsite.fnal.gov/Tools/DiscrepancyReport/DisplayDiscrepancyReportReadOnly.asp?qsDRNo=11976" TargetMode="External"/><Relationship Id="rId1" Type="http://schemas.openxmlformats.org/officeDocument/2006/relationships/slideLayout" Target="../slideLayouts/slideLayout2.xml"/><Relationship Id="rId4" Type="http://schemas.openxmlformats.org/officeDocument/2006/relationships/hyperlink" Target="https://vector-offsite.fnal.gov/Tools/DiscrepancyReport/DisplayDiscrepancyReportReadOnly.asp?qsDRNo=1199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034" TargetMode="External"/><Relationship Id="rId2" Type="http://schemas.openxmlformats.org/officeDocument/2006/relationships/hyperlink" Target="https://vector-offsite.fnal.gov/Tools/DiscrepancyReport/DisplayDiscrepancyReportReadOnly.asp?qsDRNo=11992" TargetMode="External"/><Relationship Id="rId1" Type="http://schemas.openxmlformats.org/officeDocument/2006/relationships/slideLayout" Target="../slideLayouts/slideLayout2.xml"/><Relationship Id="rId4" Type="http://schemas.openxmlformats.org/officeDocument/2006/relationships/hyperlink" Target="https://vector-offsite.fnal.gov/Tools/DiscrepancyReport/DisplayDiscrepancyReportReadOnly.asp?qsDRNo=1203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014" TargetMode="External"/><Relationship Id="rId2" Type="http://schemas.openxmlformats.org/officeDocument/2006/relationships/hyperlink" Target="https://vector-offsite.fnal.gov/Tools/DiscrepancyReport/DisplayDiscrepancyReportReadOnly.asp?qsDRNo=12049" TargetMode="External"/><Relationship Id="rId1" Type="http://schemas.openxmlformats.org/officeDocument/2006/relationships/slideLayout" Target="../slideLayouts/slideLayout2.xml"/><Relationship Id="rId4" Type="http://schemas.openxmlformats.org/officeDocument/2006/relationships/hyperlink" Target="https://vector-offsite.fnal.gov/Tools/DiscrepancyReport/DisplayDiscrepancyReportReadOnly.asp?qsDRNo=1206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101" TargetMode="External"/><Relationship Id="rId2" Type="http://schemas.openxmlformats.org/officeDocument/2006/relationships/hyperlink" Target="https://vector-offsite.fnal.gov/Tools/DiscrepancyReport/DisplayDiscrepancyReportReadOnly.asp?qsDRNo=1206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1911" TargetMode="External"/><Relationship Id="rId2" Type="http://schemas.openxmlformats.org/officeDocument/2006/relationships/hyperlink" Target="https://vector-offsite.fnal.gov/Tools/DiscrepancyReport/DisplayDiscrepancyReportReadOnly.asp?qsDRNo=11904" TargetMode="External"/><Relationship Id="rId1" Type="http://schemas.openxmlformats.org/officeDocument/2006/relationships/slideLayout" Target="../slideLayouts/slideLayout2.xml"/><Relationship Id="rId6" Type="http://schemas.openxmlformats.org/officeDocument/2006/relationships/hyperlink" Target="https://vector-offsite.fnal.gov/Tools/DiscrepancyReport/DisplayDiscrepancyReportReadOnly.asp?qsDRNo=11941" TargetMode="External"/><Relationship Id="rId5" Type="http://schemas.openxmlformats.org/officeDocument/2006/relationships/hyperlink" Target="https://vector-offsite.fnal.gov/Tools/DiscrepancyReport/DisplayDiscrepancyReportReadOnly.asp?qsDRNo=11939" TargetMode="External"/><Relationship Id="rId4" Type="http://schemas.openxmlformats.org/officeDocument/2006/relationships/hyperlink" Target="https://vector-offsite.fnal.gov/Tools/DiscrepancyReport/DisplayDiscrepancyReportReadOnly.asp?qsDRNo=1193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1943" TargetMode="External"/><Relationship Id="rId2" Type="http://schemas.openxmlformats.org/officeDocument/2006/relationships/hyperlink" Target="https://vector-offsite.fnal.gov/Tools/DiscrepancyReport/DisplayDiscrepancyReportReadOnly.asp?qsDRNo=11942" TargetMode="External"/><Relationship Id="rId1" Type="http://schemas.openxmlformats.org/officeDocument/2006/relationships/slideLayout" Target="../slideLayouts/slideLayout2.xml"/><Relationship Id="rId4" Type="http://schemas.openxmlformats.org/officeDocument/2006/relationships/hyperlink" Target="https://vector-offsite.fnal.gov/Tools/DiscrepancyReport/DisplayDiscrepancyReportReadOnly.asp?qsDRNo=119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634656"/>
            <a:ext cx="7869223" cy="1658439"/>
          </a:xfrm>
        </p:spPr>
        <p:txBody>
          <a:bodyPr/>
          <a:lstStyle/>
          <a:p>
            <a:r>
              <a:rPr lang="en-GB" sz="3600" dirty="0"/>
              <a:t>MQXFA06 Coils Acceptance Review</a:t>
            </a:r>
            <a:br>
              <a:rPr lang="en-GB" sz="3600" dirty="0"/>
            </a:br>
            <a:r>
              <a:rPr lang="en-GB" sz="3600" dirty="0"/>
              <a:t>QXFA119, QXFA122, and QXFA123</a:t>
            </a:r>
          </a:p>
        </p:txBody>
      </p:sp>
      <p:sp>
        <p:nvSpPr>
          <p:cNvPr id="3" name="Sous-titre 2"/>
          <p:cNvSpPr>
            <a:spLocks noGrp="1"/>
          </p:cNvSpPr>
          <p:nvPr>
            <p:ph type="subTitle" idx="1"/>
          </p:nvPr>
        </p:nvSpPr>
        <p:spPr>
          <a:xfrm>
            <a:off x="1371600" y="4307161"/>
            <a:ext cx="6480000" cy="1210071"/>
          </a:xfrm>
        </p:spPr>
        <p:txBody>
          <a:bodyPr>
            <a:normAutofit fontScale="77500" lnSpcReduction="20000"/>
          </a:bodyPr>
          <a:lstStyle/>
          <a:p>
            <a:r>
              <a:rPr lang="en-GB" dirty="0"/>
              <a:t>Fred Nobrega, CAM/L3</a:t>
            </a:r>
          </a:p>
          <a:p>
            <a:r>
              <a:rPr lang="en-GB" dirty="0"/>
              <a:t>Miao Yu, Deputy L3</a:t>
            </a:r>
          </a:p>
          <a:p>
            <a:r>
              <a:rPr lang="en-GB" dirty="0"/>
              <a:t>Marcellus Parker, Electrical</a:t>
            </a:r>
          </a:p>
          <a:p>
            <a:r>
              <a:rPr lang="en-GB" dirty="0"/>
              <a:t>Coil Fabrication at FNAL</a:t>
            </a:r>
          </a:p>
          <a:p>
            <a:r>
              <a:rPr lang="en-GB" dirty="0"/>
              <a:t>U.S. HL-LHC Accelerator Upgrade Project</a:t>
            </a:r>
          </a:p>
        </p:txBody>
      </p:sp>
      <p:sp>
        <p:nvSpPr>
          <p:cNvPr id="4" name="Espace réservé du texte 3"/>
          <p:cNvSpPr>
            <a:spLocks noGrp="1"/>
          </p:cNvSpPr>
          <p:nvPr>
            <p:ph type="body" sz="quarter" idx="14"/>
          </p:nvPr>
        </p:nvSpPr>
        <p:spPr>
          <a:xfrm>
            <a:off x="1371600" y="5589240"/>
            <a:ext cx="6480000" cy="504056"/>
          </a:xfrm>
        </p:spPr>
        <p:txBody>
          <a:bodyPr>
            <a:normAutofit lnSpcReduction="10000"/>
          </a:bodyPr>
          <a:lstStyle/>
          <a:p>
            <a:r>
              <a:rPr lang="en-US" dirty="0"/>
              <a:t>MQXFA06 Coils Acceptance Review </a:t>
            </a:r>
          </a:p>
          <a:p>
            <a:r>
              <a:rPr lang="en-US" dirty="0"/>
              <a:t>September  25, 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QXFA119 DR’s</a:t>
            </a:r>
          </a:p>
        </p:txBody>
      </p:sp>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10</a:t>
            </a:fld>
            <a:endParaRPr lang="fr-FR"/>
          </a:p>
        </p:txBody>
      </p:sp>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7" name="Table 7">
            <a:extLst>
              <a:ext uri="{FF2B5EF4-FFF2-40B4-BE49-F238E27FC236}">
                <a16:creationId xmlns:a16="http://schemas.microsoft.com/office/drawing/2014/main" id="{E28DA96E-F84B-419C-B033-49C5AE1DD820}"/>
              </a:ext>
            </a:extLst>
          </p:cNvPr>
          <p:cNvGraphicFramePr>
            <a:graphicFrameLocks noGrp="1"/>
          </p:cNvGraphicFramePr>
          <p:nvPr>
            <p:extLst>
              <p:ext uri="{D42A27DB-BD31-4B8C-83A1-F6EECF244321}">
                <p14:modId xmlns:p14="http://schemas.microsoft.com/office/powerpoint/2010/main" val="1454453173"/>
              </p:ext>
            </p:extLst>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6B9A79FF-68C5-4C03-ACAB-06525439E6DC}"/>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3756124920"/>
              </p:ext>
            </p:extLst>
          </p:nvPr>
        </p:nvGraphicFramePr>
        <p:xfrm>
          <a:off x="179512" y="1219201"/>
          <a:ext cx="8784977" cy="5006076"/>
        </p:xfrm>
        <a:graphic>
          <a:graphicData uri="http://schemas.openxmlformats.org/drawingml/2006/table">
            <a:tbl>
              <a:tblPr/>
              <a:tblGrid>
                <a:gridCol w="1916447">
                  <a:extLst>
                    <a:ext uri="{9D8B030D-6E8A-4147-A177-3AD203B41FA5}">
                      <a16:colId xmlns:a16="http://schemas.microsoft.com/office/drawing/2014/main" val="1010575230"/>
                    </a:ext>
                  </a:extLst>
                </a:gridCol>
                <a:gridCol w="3940204">
                  <a:extLst>
                    <a:ext uri="{9D8B030D-6E8A-4147-A177-3AD203B41FA5}">
                      <a16:colId xmlns:a16="http://schemas.microsoft.com/office/drawing/2014/main" val="25379173"/>
                    </a:ext>
                  </a:extLst>
                </a:gridCol>
                <a:gridCol w="2928326">
                  <a:extLst>
                    <a:ext uri="{9D8B030D-6E8A-4147-A177-3AD203B41FA5}">
                      <a16:colId xmlns:a16="http://schemas.microsoft.com/office/drawing/2014/main" val="2863937579"/>
                    </a:ext>
                  </a:extLst>
                </a:gridCol>
              </a:tblGrid>
              <a:tr h="131731">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10986574"/>
                  </a:ext>
                </a:extLst>
              </a:tr>
              <a:tr h="329326">
                <a:tc>
                  <a:txBody>
                    <a:bodyPr/>
                    <a:lstStyle/>
                    <a:p>
                      <a:r>
                        <a:rPr lang="en-US" sz="1400" dirty="0">
                          <a:hlinkClick r:id="rId2"/>
                        </a:rPr>
                        <a:t>11963</a:t>
                      </a:r>
                      <a:r>
                        <a:rPr lang="en-US" sz="1400" dirty="0"/>
                        <a:t> Coil Interface</a:t>
                      </a:r>
                    </a:p>
                  </a:txBody>
                  <a:tcPr marL="32933" marR="32933" marT="16466" marB="16466" anchor="ctr">
                    <a:lnL>
                      <a:noFill/>
                    </a:lnL>
                    <a:lnR>
                      <a:noFill/>
                    </a:lnR>
                    <a:lnT>
                      <a:noFill/>
                    </a:lnT>
                    <a:lnB>
                      <a:noFill/>
                    </a:lnB>
                    <a:solidFill>
                      <a:srgbClr val="FFE699"/>
                    </a:solidFill>
                  </a:tcPr>
                </a:tc>
                <a:tc>
                  <a:txBody>
                    <a:bodyPr/>
                    <a:lstStyle/>
                    <a:p>
                      <a:r>
                        <a:rPr lang="en-US" sz="1400" dirty="0"/>
                        <a:t>Per CMM results at cross section -327 mm from LE, the keyway has shifted out of tolerance by 0.115 mm and the midplane is out of tolerance by 0.075 mm. The relevant CMM cross section is attached as a pdf.</a:t>
                      </a:r>
                    </a:p>
                  </a:txBody>
                  <a:tcPr marL="32933" marR="32933" marT="16466" marB="16466" anchor="ctr">
                    <a:lnL>
                      <a:noFill/>
                    </a:lnL>
                    <a:lnR>
                      <a:noFill/>
                    </a:lnR>
                    <a:lnT>
                      <a:noFill/>
                    </a:lnT>
                    <a:lnB>
                      <a:noFill/>
                    </a:lnB>
                    <a:solidFill>
                      <a:srgbClr val="FFE699"/>
                    </a:solidFill>
                  </a:tcPr>
                </a:tc>
                <a:tc>
                  <a:txBody>
                    <a:bodyPr/>
                    <a:lstStyle/>
                    <a:p>
                      <a:r>
                        <a:rPr lang="en-US" sz="1400" dirty="0"/>
                        <a:t>This coil may be used as it is following this plan:</a:t>
                      </a:r>
                      <a:br>
                        <a:rPr lang="en-US" sz="1400" dirty="0"/>
                      </a:br>
                      <a:r>
                        <a:rPr lang="en-US" sz="1400" dirty="0"/>
                        <a:t>- the Coil fabrication L3 shall inform the Structure assembly L3 about this DR, because the pole key will have to be adjusted to compensate for this nonconformity;</a:t>
                      </a:r>
                      <a:br>
                        <a:rPr lang="en-US" sz="1400" dirty="0"/>
                      </a:br>
                      <a:r>
                        <a:rPr lang="en-US" sz="1400" dirty="0"/>
                        <a:t>- a note shall be added to the Interface Traveler of this coil stating "DR 11963 requires pole key adjustment"</a:t>
                      </a:r>
                      <a:br>
                        <a:rPr lang="en-US" sz="1400" dirty="0"/>
                      </a:br>
                      <a:r>
                        <a:rPr lang="en-US" sz="1400" dirty="0"/>
                        <a:t>- this DR must be considered as Critical because it affects an interface. </a:t>
                      </a:r>
                    </a:p>
                  </a:txBody>
                  <a:tcPr marL="32933" marR="32933" marT="16466" marB="16466" anchor="ctr">
                    <a:lnL>
                      <a:noFill/>
                    </a:lnL>
                    <a:lnR>
                      <a:noFill/>
                    </a:lnR>
                    <a:lnT>
                      <a:noFill/>
                    </a:lnT>
                    <a:lnB>
                      <a:noFill/>
                    </a:lnB>
                    <a:solidFill>
                      <a:srgbClr val="FFE699"/>
                    </a:solidFill>
                  </a:tcPr>
                </a:tc>
                <a:extLst>
                  <a:ext uri="{0D108BD9-81ED-4DB2-BD59-A6C34878D82A}">
                    <a16:rowId xmlns:a16="http://schemas.microsoft.com/office/drawing/2014/main" val="3516038969"/>
                  </a:ext>
                </a:extLst>
              </a:tr>
              <a:tr h="428124">
                <a:tc>
                  <a:txBody>
                    <a:bodyPr/>
                    <a:lstStyle/>
                    <a:p>
                      <a:r>
                        <a:rPr lang="en-US" sz="1400" dirty="0">
                          <a:hlinkClick r:id="rId3"/>
                        </a:rPr>
                        <a:t>11967</a:t>
                      </a:r>
                      <a:r>
                        <a:rPr lang="en-US" sz="1400" dirty="0"/>
                        <a:t> Electrical Testing </a:t>
                      </a:r>
                    </a:p>
                  </a:txBody>
                  <a:tcPr marL="32933" marR="32933" marT="16466" marB="16466" anchor="ctr">
                    <a:lnL>
                      <a:noFill/>
                    </a:lnL>
                    <a:lnR>
                      <a:noFill/>
                    </a:lnR>
                    <a:lnT>
                      <a:noFill/>
                    </a:lnT>
                    <a:lnB>
                      <a:noFill/>
                    </a:lnB>
                    <a:solidFill>
                      <a:srgbClr val="E8E8E8"/>
                    </a:solidFill>
                  </a:tcPr>
                </a:tc>
                <a:tc>
                  <a:txBody>
                    <a:bodyPr/>
                    <a:lstStyle/>
                    <a:p>
                      <a:r>
                        <a:rPr lang="en-US" sz="1400" dirty="0"/>
                        <a:t>An initial impulse test performed for QXFA 119 displayed questionable behavior. More specifically, a short-lived peak shown commonly observed in most QXFA Coils.</a:t>
                      </a:r>
                    </a:p>
                  </a:txBody>
                  <a:tcPr marL="32933" marR="32933" marT="16466" marB="16466" anchor="ctr">
                    <a:lnL>
                      <a:noFill/>
                    </a:lnL>
                    <a:lnR>
                      <a:noFill/>
                    </a:lnR>
                    <a:lnT>
                      <a:noFill/>
                    </a:lnT>
                    <a:lnB>
                      <a:noFill/>
                    </a:lnB>
                    <a:solidFill>
                      <a:srgbClr val="E8E8E8"/>
                    </a:solidFill>
                  </a:tcPr>
                </a:tc>
                <a:tc>
                  <a:txBody>
                    <a:bodyPr/>
                    <a:lstStyle/>
                    <a:p>
                      <a:r>
                        <a:rPr lang="en-US" sz="1400" dirty="0"/>
                        <a:t>Perform a full factory reset to the impulse tester. Confirm that it is working appropriately on another coil. Perform the test again on coil 119 and confirm the waveform being observed using a secondary oscilloscope. The coil passed after tester reset.</a:t>
                      </a:r>
                    </a:p>
                  </a:txBody>
                  <a:tcPr marL="32933" marR="32933" marT="16466" marB="16466" anchor="ctr">
                    <a:lnL>
                      <a:noFill/>
                    </a:lnL>
                    <a:lnR>
                      <a:noFill/>
                    </a:lnR>
                    <a:lnT>
                      <a:noFill/>
                    </a:lnT>
                    <a:lnB>
                      <a:noFill/>
                    </a:lnB>
                    <a:solidFill>
                      <a:srgbClr val="E8E8E8"/>
                    </a:solidFill>
                  </a:tcPr>
                </a:tc>
                <a:extLst>
                  <a:ext uri="{0D108BD9-81ED-4DB2-BD59-A6C34878D82A}">
                    <a16:rowId xmlns:a16="http://schemas.microsoft.com/office/drawing/2014/main" val="3735881789"/>
                  </a:ext>
                </a:extLst>
              </a:tr>
            </a:tbl>
          </a:graphicData>
        </a:graphic>
      </p:graphicFrame>
    </p:spTree>
    <p:extLst>
      <p:ext uri="{BB962C8B-B14F-4D97-AF65-F5344CB8AC3E}">
        <p14:creationId xmlns:p14="http://schemas.microsoft.com/office/powerpoint/2010/main" val="357985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F5D9-60DD-404F-A912-ACBF8B61B0B7}"/>
              </a:ext>
            </a:extLst>
          </p:cNvPr>
          <p:cNvSpPr>
            <a:spLocks noGrp="1"/>
          </p:cNvSpPr>
          <p:nvPr>
            <p:ph type="title"/>
          </p:nvPr>
        </p:nvSpPr>
        <p:spPr/>
        <p:txBody>
          <a:bodyPr/>
          <a:lstStyle/>
          <a:p>
            <a:r>
              <a:rPr lang="en-US" dirty="0"/>
              <a:t>QXFA122 DR’s</a:t>
            </a:r>
          </a:p>
        </p:txBody>
      </p:sp>
      <p:graphicFrame>
        <p:nvGraphicFramePr>
          <p:cNvPr id="6" name="Content Placeholder 5">
            <a:extLst>
              <a:ext uri="{FF2B5EF4-FFF2-40B4-BE49-F238E27FC236}">
                <a16:creationId xmlns:a16="http://schemas.microsoft.com/office/drawing/2014/main" id="{70249214-9C1B-41D8-AB9D-ADD4649FE31B}"/>
              </a:ext>
            </a:extLst>
          </p:cNvPr>
          <p:cNvGraphicFramePr>
            <a:graphicFrameLocks noGrp="1"/>
          </p:cNvGraphicFramePr>
          <p:nvPr>
            <p:ph idx="1"/>
            <p:extLst>
              <p:ext uri="{D42A27DB-BD31-4B8C-83A1-F6EECF244321}">
                <p14:modId xmlns:p14="http://schemas.microsoft.com/office/powerpoint/2010/main" val="1745729049"/>
              </p:ext>
            </p:extLst>
          </p:nvPr>
        </p:nvGraphicFramePr>
        <p:xfrm>
          <a:off x="612001" y="1219199"/>
          <a:ext cx="7920000" cy="4380136"/>
        </p:xfrm>
        <a:graphic>
          <a:graphicData uri="http://schemas.openxmlformats.org/drawingml/2006/table">
            <a:tbl>
              <a:tblPr/>
              <a:tblGrid>
                <a:gridCol w="1727751">
                  <a:extLst>
                    <a:ext uri="{9D8B030D-6E8A-4147-A177-3AD203B41FA5}">
                      <a16:colId xmlns:a16="http://schemas.microsoft.com/office/drawing/2014/main" val="1457681064"/>
                    </a:ext>
                  </a:extLst>
                </a:gridCol>
                <a:gridCol w="3552249">
                  <a:extLst>
                    <a:ext uri="{9D8B030D-6E8A-4147-A177-3AD203B41FA5}">
                      <a16:colId xmlns:a16="http://schemas.microsoft.com/office/drawing/2014/main" val="1781762680"/>
                    </a:ext>
                  </a:extLst>
                </a:gridCol>
                <a:gridCol w="2640000">
                  <a:extLst>
                    <a:ext uri="{9D8B030D-6E8A-4147-A177-3AD203B41FA5}">
                      <a16:colId xmlns:a16="http://schemas.microsoft.com/office/drawing/2014/main" val="49435219"/>
                    </a:ext>
                  </a:extLst>
                </a:gridCol>
              </a:tblGrid>
              <a:tr h="106673">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96531985"/>
                  </a:ext>
                </a:extLst>
              </a:tr>
              <a:tr h="346688">
                <a:tc>
                  <a:txBody>
                    <a:bodyPr/>
                    <a:lstStyle/>
                    <a:p>
                      <a:r>
                        <a:rPr lang="en-US" sz="1400" dirty="0">
                          <a:hlinkClick r:id="rId2"/>
                        </a:rPr>
                        <a:t>11972</a:t>
                      </a:r>
                      <a:r>
                        <a:rPr lang="en-US" sz="1400" dirty="0"/>
                        <a:t> Reaction</a:t>
                      </a:r>
                    </a:p>
                  </a:txBody>
                  <a:tcPr marL="26668" marR="26668" marT="13334" marB="13334" anchor="ctr">
                    <a:lnL>
                      <a:noFill/>
                    </a:lnL>
                    <a:lnR>
                      <a:noFill/>
                    </a:lnR>
                    <a:lnT>
                      <a:noFill/>
                    </a:lnT>
                    <a:lnB>
                      <a:noFill/>
                    </a:lnB>
                  </a:tcPr>
                </a:tc>
                <a:tc>
                  <a:txBody>
                    <a:bodyPr/>
                    <a:lstStyle/>
                    <a:p>
                      <a:r>
                        <a:rPr lang="en-US" sz="1400" dirty="0"/>
                        <a:t>While removing the mica from the voltage taps, voltage tap B05 broke. I removed the mica in the same manner as I did the rest of the taps but the mica was pretty much stuck on the voltage tap at this location.</a:t>
                      </a:r>
                    </a:p>
                  </a:txBody>
                  <a:tcPr marL="26668" marR="26668" marT="13334" marB="13334" anchor="ctr">
                    <a:lnL>
                      <a:noFill/>
                    </a:lnL>
                    <a:lnR>
                      <a:noFill/>
                    </a:lnR>
                    <a:lnT>
                      <a:noFill/>
                    </a:lnT>
                    <a:lnB>
                      <a:noFill/>
                    </a:lnB>
                  </a:tcPr>
                </a:tc>
                <a:tc>
                  <a:txBody>
                    <a:bodyPr/>
                    <a:lstStyle/>
                    <a:p>
                      <a:r>
                        <a:rPr lang="en-US" sz="1400" dirty="0"/>
                        <a:t>Make an attempt to pull the flag out from the coil to use with the quench heater trace. </a:t>
                      </a:r>
                    </a:p>
                    <a:p>
                      <a:r>
                        <a:rPr lang="en-US" sz="1400" dirty="0"/>
                        <a:t>Successfully completed.</a:t>
                      </a:r>
                    </a:p>
                  </a:txBody>
                  <a:tcPr marL="26668" marR="26668" marT="13334" marB="13334" anchor="ctr">
                    <a:lnL>
                      <a:noFill/>
                    </a:lnL>
                    <a:lnR>
                      <a:noFill/>
                    </a:lnR>
                    <a:lnT>
                      <a:noFill/>
                    </a:lnT>
                    <a:lnB>
                      <a:noFill/>
                    </a:lnB>
                  </a:tcPr>
                </a:tc>
                <a:extLst>
                  <a:ext uri="{0D108BD9-81ED-4DB2-BD59-A6C34878D82A}">
                    <a16:rowId xmlns:a16="http://schemas.microsoft.com/office/drawing/2014/main" val="746072079"/>
                  </a:ext>
                </a:extLst>
              </a:tr>
              <a:tr h="346688">
                <a:tc>
                  <a:txBody>
                    <a:bodyPr/>
                    <a:lstStyle/>
                    <a:p>
                      <a:r>
                        <a:rPr lang="en-US" sz="1400" dirty="0">
                          <a:hlinkClick r:id="rId3"/>
                        </a:rPr>
                        <a:t>11975</a:t>
                      </a:r>
                      <a:r>
                        <a:rPr lang="en-US" sz="1400" dirty="0"/>
                        <a:t> Electrical Testing </a:t>
                      </a:r>
                    </a:p>
                  </a:txBody>
                  <a:tcPr marL="26668" marR="26668" marT="13334" marB="13334" anchor="ctr">
                    <a:lnL>
                      <a:noFill/>
                    </a:lnL>
                    <a:lnR>
                      <a:noFill/>
                    </a:lnR>
                    <a:lnT>
                      <a:noFill/>
                    </a:lnT>
                    <a:lnB>
                      <a:noFill/>
                    </a:lnB>
                    <a:solidFill>
                      <a:srgbClr val="E8E8E8"/>
                    </a:solidFill>
                  </a:tcPr>
                </a:tc>
                <a:tc>
                  <a:txBody>
                    <a:bodyPr/>
                    <a:lstStyle/>
                    <a:p>
                      <a:r>
                        <a:rPr lang="en-US" sz="1400" dirty="0"/>
                        <a:t>The measured resistance for this coil is slightly higher than normal.</a:t>
                      </a:r>
                    </a:p>
                  </a:txBody>
                  <a:tcPr marL="26668" marR="26668" marT="13334" marB="13334" anchor="ctr">
                    <a:lnL>
                      <a:noFill/>
                    </a:lnL>
                    <a:lnR>
                      <a:noFill/>
                    </a:lnR>
                    <a:lnT>
                      <a:noFill/>
                    </a:lnT>
                    <a:lnB>
                      <a:noFill/>
                    </a:lnB>
                    <a:solidFill>
                      <a:srgbClr val="E8E8E8"/>
                    </a:solidFill>
                  </a:tcPr>
                </a:tc>
                <a:tc>
                  <a:txBody>
                    <a:bodyPr/>
                    <a:lstStyle/>
                    <a:p>
                      <a:r>
                        <a:rPr lang="en-US" sz="1400" dirty="0"/>
                        <a:t>Continue to move forward with fabrication and observe the coils resistance during the next electrical measurements as the coil should have reached thermal equilibrium with the room. The next measurement should fall with in the expected range of resistance.</a:t>
                      </a:r>
                    </a:p>
                  </a:txBody>
                  <a:tcPr marL="26668" marR="26668" marT="13334" marB="13334" anchor="ctr">
                    <a:lnL>
                      <a:noFill/>
                    </a:lnL>
                    <a:lnR>
                      <a:noFill/>
                    </a:lnR>
                    <a:lnT>
                      <a:noFill/>
                    </a:lnT>
                    <a:lnB>
                      <a:noFill/>
                    </a:lnB>
                    <a:solidFill>
                      <a:srgbClr val="E8E8E8"/>
                    </a:solidFill>
                  </a:tcPr>
                </a:tc>
                <a:extLst>
                  <a:ext uri="{0D108BD9-81ED-4DB2-BD59-A6C34878D82A}">
                    <a16:rowId xmlns:a16="http://schemas.microsoft.com/office/drawing/2014/main" val="44460845"/>
                  </a:ext>
                </a:extLst>
              </a:tr>
              <a:tr h="426692">
                <a:tc>
                  <a:txBody>
                    <a:bodyPr/>
                    <a:lstStyle/>
                    <a:p>
                      <a:r>
                        <a:rPr lang="en-US" sz="1400" dirty="0">
                          <a:hlinkClick r:id="rId4"/>
                        </a:rPr>
                        <a:t>11991</a:t>
                      </a:r>
                      <a:r>
                        <a:rPr lang="en-US" sz="1400" dirty="0"/>
                        <a:t> Splice / Epoxy Impregnation </a:t>
                      </a:r>
                    </a:p>
                  </a:txBody>
                  <a:tcPr marL="26668" marR="26668" marT="13334" marB="13334" anchor="ctr">
                    <a:lnL>
                      <a:noFill/>
                    </a:lnL>
                    <a:lnR>
                      <a:noFill/>
                    </a:lnR>
                    <a:lnT>
                      <a:noFill/>
                    </a:lnT>
                    <a:lnB>
                      <a:noFill/>
                    </a:lnB>
                  </a:tcPr>
                </a:tc>
                <a:tc>
                  <a:txBody>
                    <a:bodyPr/>
                    <a:lstStyle/>
                    <a:p>
                      <a:r>
                        <a:rPr lang="en-US" sz="1400" dirty="0"/>
                        <a:t>Most of the bolts were hard to remove. The initial flow rate for this coil was on the low side so the bolts were tightened again after installation to see if argon flow would improve.</a:t>
                      </a:r>
                    </a:p>
                  </a:txBody>
                  <a:tcPr marL="26668" marR="26668" marT="13334" marB="13334" anchor="ctr">
                    <a:lnL>
                      <a:noFill/>
                    </a:lnL>
                    <a:lnR>
                      <a:noFill/>
                    </a:lnR>
                    <a:lnT>
                      <a:noFill/>
                    </a:lnT>
                    <a:lnB>
                      <a:noFill/>
                    </a:lnB>
                  </a:tcPr>
                </a:tc>
                <a:tc>
                  <a:txBody>
                    <a:bodyPr/>
                    <a:lstStyle/>
                    <a:p>
                      <a:r>
                        <a:rPr lang="en-US" sz="1400" dirty="0"/>
                        <a:t>Remove bolts if possible. Use an extracting bit to remove bolt(s)if head breaks off.</a:t>
                      </a:r>
                    </a:p>
                  </a:txBody>
                  <a:tcPr marL="26668" marR="26668" marT="13334" marB="13334" anchor="ctr">
                    <a:lnL>
                      <a:noFill/>
                    </a:lnL>
                    <a:lnR>
                      <a:noFill/>
                    </a:lnR>
                    <a:lnT>
                      <a:noFill/>
                    </a:lnT>
                    <a:lnB>
                      <a:noFill/>
                    </a:lnB>
                  </a:tcPr>
                </a:tc>
                <a:extLst>
                  <a:ext uri="{0D108BD9-81ED-4DB2-BD59-A6C34878D82A}">
                    <a16:rowId xmlns:a16="http://schemas.microsoft.com/office/drawing/2014/main" val="499056337"/>
                  </a:ext>
                </a:extLst>
              </a:tr>
            </a:tbl>
          </a:graphicData>
        </a:graphic>
      </p:graphicFrame>
      <p:sp>
        <p:nvSpPr>
          <p:cNvPr id="4" name="Slide Number Placeholder 3">
            <a:extLst>
              <a:ext uri="{FF2B5EF4-FFF2-40B4-BE49-F238E27FC236}">
                <a16:creationId xmlns:a16="http://schemas.microsoft.com/office/drawing/2014/main" id="{91F87B25-257C-4DE9-9753-1F5C7E380C3D}"/>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5" name="Footer Placeholder 4">
            <a:extLst>
              <a:ext uri="{FF2B5EF4-FFF2-40B4-BE49-F238E27FC236}">
                <a16:creationId xmlns:a16="http://schemas.microsoft.com/office/drawing/2014/main" id="{5636AABC-A17D-4410-B6CC-D62FE0B69EED}"/>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7" name="Table 7">
            <a:extLst>
              <a:ext uri="{FF2B5EF4-FFF2-40B4-BE49-F238E27FC236}">
                <a16:creationId xmlns:a16="http://schemas.microsoft.com/office/drawing/2014/main" id="{5C732465-487C-4857-AB86-885CEC66481F}"/>
              </a:ext>
            </a:extLst>
          </p:cNvPr>
          <p:cNvGraphicFramePr>
            <a:graphicFrameLocks noGrp="1"/>
          </p:cNvGraphicFramePr>
          <p:nvPr>
            <p:extLst>
              <p:ext uri="{D42A27DB-BD31-4B8C-83A1-F6EECF244321}">
                <p14:modId xmlns:p14="http://schemas.microsoft.com/office/powerpoint/2010/main" val="1454453173"/>
              </p:ext>
            </p:extLst>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40654979-594B-4722-893B-A2C68BB6774C}"/>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6902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636AABC-A17D-4410-B6CC-D62FE0B69EED}"/>
              </a:ext>
            </a:extLst>
          </p:cNvPr>
          <p:cNvSpPr>
            <a:spLocks noGrp="1"/>
          </p:cNvSpPr>
          <p:nvPr>
            <p:ph type="ftr" sz="quarter" idx="3"/>
          </p:nvPr>
        </p:nvSpPr>
        <p:spPr/>
        <p:txBody>
          <a:bodyPr/>
          <a:lstStyle/>
          <a:p>
            <a:r>
              <a:rPr lang="en-US" dirty="0"/>
              <a:t>MQXFA06 Coils Acceptance Review  </a:t>
            </a:r>
            <a:r>
              <a:rPr lang="en-US" dirty="0" err="1"/>
              <a:t>Review</a:t>
            </a:r>
            <a:r>
              <a:rPr lang="en-US" dirty="0"/>
              <a:t> – September 25, 2020</a:t>
            </a:r>
            <a:endParaRPr lang="en-GB" dirty="0"/>
          </a:p>
        </p:txBody>
      </p:sp>
      <p:sp>
        <p:nvSpPr>
          <p:cNvPr id="2" name="Title 1">
            <a:extLst>
              <a:ext uri="{FF2B5EF4-FFF2-40B4-BE49-F238E27FC236}">
                <a16:creationId xmlns:a16="http://schemas.microsoft.com/office/drawing/2014/main" id="{0BEEF5D9-60DD-404F-A912-ACBF8B61B0B7}"/>
              </a:ext>
            </a:extLst>
          </p:cNvPr>
          <p:cNvSpPr>
            <a:spLocks noGrp="1"/>
          </p:cNvSpPr>
          <p:nvPr>
            <p:ph type="title"/>
          </p:nvPr>
        </p:nvSpPr>
        <p:spPr/>
        <p:txBody>
          <a:bodyPr/>
          <a:lstStyle/>
          <a:p>
            <a:r>
              <a:rPr lang="en-US" dirty="0"/>
              <a:t>QXFA122 DR’s</a:t>
            </a:r>
          </a:p>
        </p:txBody>
      </p:sp>
      <p:graphicFrame>
        <p:nvGraphicFramePr>
          <p:cNvPr id="6" name="Content Placeholder 5">
            <a:extLst>
              <a:ext uri="{FF2B5EF4-FFF2-40B4-BE49-F238E27FC236}">
                <a16:creationId xmlns:a16="http://schemas.microsoft.com/office/drawing/2014/main" id="{70249214-9C1B-41D8-AB9D-ADD4649FE31B}"/>
              </a:ext>
            </a:extLst>
          </p:cNvPr>
          <p:cNvGraphicFramePr>
            <a:graphicFrameLocks noGrp="1"/>
          </p:cNvGraphicFramePr>
          <p:nvPr>
            <p:ph idx="1"/>
            <p:extLst>
              <p:ext uri="{D42A27DB-BD31-4B8C-83A1-F6EECF244321}">
                <p14:modId xmlns:p14="http://schemas.microsoft.com/office/powerpoint/2010/main" val="117370849"/>
              </p:ext>
            </p:extLst>
          </p:nvPr>
        </p:nvGraphicFramePr>
        <p:xfrm>
          <a:off x="0" y="1219199"/>
          <a:ext cx="9144000" cy="5233576"/>
        </p:xfrm>
        <a:graphic>
          <a:graphicData uri="http://schemas.openxmlformats.org/drawingml/2006/table">
            <a:tbl>
              <a:tblPr/>
              <a:tblGrid>
                <a:gridCol w="1994767">
                  <a:extLst>
                    <a:ext uri="{9D8B030D-6E8A-4147-A177-3AD203B41FA5}">
                      <a16:colId xmlns:a16="http://schemas.microsoft.com/office/drawing/2014/main" val="1457681064"/>
                    </a:ext>
                  </a:extLst>
                </a:gridCol>
                <a:gridCol w="4101233">
                  <a:extLst>
                    <a:ext uri="{9D8B030D-6E8A-4147-A177-3AD203B41FA5}">
                      <a16:colId xmlns:a16="http://schemas.microsoft.com/office/drawing/2014/main" val="1781762680"/>
                    </a:ext>
                  </a:extLst>
                </a:gridCol>
                <a:gridCol w="3048000">
                  <a:extLst>
                    <a:ext uri="{9D8B030D-6E8A-4147-A177-3AD203B41FA5}">
                      <a16:colId xmlns:a16="http://schemas.microsoft.com/office/drawing/2014/main" val="49435219"/>
                    </a:ext>
                  </a:extLst>
                </a:gridCol>
              </a:tblGrid>
              <a:tr h="106673">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96531985"/>
                  </a:ext>
                </a:extLst>
              </a:tr>
              <a:tr h="346688">
                <a:tc>
                  <a:txBody>
                    <a:bodyPr/>
                    <a:lstStyle/>
                    <a:p>
                      <a:r>
                        <a:rPr lang="en-US" sz="1400" dirty="0">
                          <a:hlinkClick r:id="rId2"/>
                        </a:rPr>
                        <a:t>12014</a:t>
                      </a:r>
                      <a:r>
                        <a:rPr lang="en-US" sz="1400" dirty="0"/>
                        <a:t> Reaction Traveler </a:t>
                      </a:r>
                    </a:p>
                  </a:txBody>
                  <a:tcPr marL="26668" marR="26668" marT="13334" marB="13334" anchor="ctr">
                    <a:lnL>
                      <a:noFill/>
                    </a:lnL>
                    <a:lnR>
                      <a:noFill/>
                    </a:lnR>
                    <a:lnT>
                      <a:noFill/>
                    </a:lnT>
                    <a:lnB>
                      <a:noFill/>
                    </a:lnB>
                    <a:solidFill>
                      <a:srgbClr val="FFE699"/>
                    </a:solidFill>
                  </a:tcPr>
                </a:tc>
                <a:tc>
                  <a:txBody>
                    <a:bodyPr/>
                    <a:lstStyle/>
                    <a:p>
                      <a:r>
                        <a:rPr lang="en-US" sz="1400" dirty="0"/>
                        <a:t>The Series Coil Production Specification (</a:t>
                      </a:r>
                      <a:r>
                        <a:rPr lang="en-US" sz="1400" dirty="0" err="1"/>
                        <a:t>DocDB</a:t>
                      </a:r>
                      <a:r>
                        <a:rPr lang="en-US" sz="1400" dirty="0"/>
                        <a:t> #2986, section 4, 22-Apr-2020 revision) states that the temperature of all thermocouples shall be within the defined limits (+/- 7C for the 210C and 400C soaks, and +/- 5C for the 665C soak) for the defined durations (4 hours after the start of the soak). As can be seen in the process capability plots attached to this step, approximately 2% of the 210C and 400C measurements are out of spec, and approximately 20% of the 665C are out of spec. It is worth noting that the averages for all soak temperatures are in spec.</a:t>
                      </a:r>
                    </a:p>
                  </a:txBody>
                  <a:tcPr marL="26668" marR="26668" marT="13334" marB="13334" anchor="ctr">
                    <a:lnL>
                      <a:noFill/>
                    </a:lnL>
                    <a:lnR>
                      <a:noFill/>
                    </a:lnR>
                    <a:lnT>
                      <a:noFill/>
                    </a:lnT>
                    <a:lnB>
                      <a:noFill/>
                    </a:lnB>
                    <a:solidFill>
                      <a:srgbClr val="FFE699"/>
                    </a:solidFill>
                  </a:tcPr>
                </a:tc>
                <a:tc>
                  <a:txBody>
                    <a:bodyPr/>
                    <a:lstStyle/>
                    <a:p>
                      <a:r>
                        <a:rPr lang="en-US" sz="1400" dirty="0"/>
                        <a:t>Check calibration of T/C#12, 13 and T/C#2 and inform engineer of results prior to reaction of coil QXFA123. Replace all reaction tooling T/C's with Type K, same as the control T/C's, as soon as reasonably possible.</a:t>
                      </a:r>
                    </a:p>
                    <a:p>
                      <a:endParaRPr lang="en-US" sz="1400" dirty="0"/>
                    </a:p>
                    <a:p>
                      <a:r>
                        <a:rPr lang="en-US" sz="1400" dirty="0"/>
                        <a:t>Notes: </a:t>
                      </a:r>
                    </a:p>
                    <a:p>
                      <a:r>
                        <a:rPr lang="en-US" sz="1400" dirty="0"/>
                        <a:t>Adjusted 665C ramp.</a:t>
                      </a:r>
                    </a:p>
                    <a:p>
                      <a:r>
                        <a:rPr lang="en-US" sz="1400" dirty="0"/>
                        <a:t>Similar to coil QXFA123 DR</a:t>
                      </a:r>
                      <a:r>
                        <a:rPr lang="en-US" sz="1400" dirty="0">
                          <a:hlinkClick r:id="rId3"/>
                        </a:rPr>
                        <a:t>12049</a:t>
                      </a:r>
                      <a:r>
                        <a:rPr lang="en-US" sz="1400" dirty="0"/>
                        <a:t>.</a:t>
                      </a:r>
                    </a:p>
                    <a:p>
                      <a:r>
                        <a:rPr lang="en-US" sz="1400" dirty="0"/>
                        <a:t>See next slides.</a:t>
                      </a:r>
                    </a:p>
                  </a:txBody>
                  <a:tcPr marL="26668" marR="26668" marT="13334" marB="13334" anchor="ctr">
                    <a:lnL>
                      <a:noFill/>
                    </a:lnL>
                    <a:lnR>
                      <a:noFill/>
                    </a:lnR>
                    <a:lnT>
                      <a:noFill/>
                    </a:lnT>
                    <a:lnB>
                      <a:noFill/>
                    </a:lnB>
                    <a:solidFill>
                      <a:srgbClr val="FFE699"/>
                    </a:solidFill>
                  </a:tcPr>
                </a:tc>
                <a:extLst>
                  <a:ext uri="{0D108BD9-81ED-4DB2-BD59-A6C34878D82A}">
                    <a16:rowId xmlns:a16="http://schemas.microsoft.com/office/drawing/2014/main" val="4248259082"/>
                  </a:ext>
                </a:extLst>
              </a:tr>
              <a:tr h="426692">
                <a:tc>
                  <a:txBody>
                    <a:bodyPr/>
                    <a:lstStyle/>
                    <a:p>
                      <a:r>
                        <a:rPr lang="en-US" sz="1400" dirty="0">
                          <a:hlinkClick r:id="rId4"/>
                        </a:rPr>
                        <a:t>12016</a:t>
                      </a:r>
                      <a:r>
                        <a:rPr lang="en-US" sz="1400" dirty="0"/>
                        <a:t> Splice / Epoxy Impregnation </a:t>
                      </a:r>
                    </a:p>
                  </a:txBody>
                  <a:tcPr marL="26668" marR="26668" marT="13334" marB="13334" anchor="ctr">
                    <a:lnL>
                      <a:noFill/>
                    </a:lnL>
                    <a:lnR>
                      <a:noFill/>
                    </a:lnR>
                    <a:lnT>
                      <a:noFill/>
                    </a:lnT>
                    <a:lnB>
                      <a:noFill/>
                    </a:lnB>
                  </a:tcPr>
                </a:tc>
                <a:tc>
                  <a:txBody>
                    <a:bodyPr/>
                    <a:lstStyle/>
                    <a:p>
                      <a:r>
                        <a:rPr lang="en-US" sz="1400" dirty="0"/>
                        <a:t>The flux was left on the Coil Leads during the </a:t>
                      </a:r>
                      <a:r>
                        <a:rPr lang="en-US" sz="1400" dirty="0" err="1"/>
                        <a:t>Covid</a:t>
                      </a:r>
                      <a:r>
                        <a:rPr lang="en-US" sz="1400" dirty="0"/>
                        <a:t> 19 shut down. There is green corrosion on the leads. (Only on the IL coil lead).</a:t>
                      </a:r>
                    </a:p>
                  </a:txBody>
                  <a:tcPr marL="26668" marR="26668" marT="13334" marB="13334" anchor="ctr">
                    <a:lnL>
                      <a:noFill/>
                    </a:lnL>
                    <a:lnR>
                      <a:noFill/>
                    </a:lnR>
                    <a:lnT>
                      <a:noFill/>
                    </a:lnT>
                    <a:lnB>
                      <a:noFill/>
                    </a:lnB>
                  </a:tcPr>
                </a:tc>
                <a:tc>
                  <a:txBody>
                    <a:bodyPr/>
                    <a:lstStyle/>
                    <a:p>
                      <a:r>
                        <a:rPr lang="en-US" sz="1400" dirty="0"/>
                        <a:t>Clean leads with abrasive pad and flux.</a:t>
                      </a:r>
                    </a:p>
                  </a:txBody>
                  <a:tcPr marL="26668" marR="26668" marT="13334" marB="13334" anchor="ctr">
                    <a:lnL>
                      <a:noFill/>
                    </a:lnL>
                    <a:lnR>
                      <a:noFill/>
                    </a:lnR>
                    <a:lnT>
                      <a:noFill/>
                    </a:lnT>
                    <a:lnB>
                      <a:noFill/>
                    </a:lnB>
                  </a:tcPr>
                </a:tc>
                <a:extLst>
                  <a:ext uri="{0D108BD9-81ED-4DB2-BD59-A6C34878D82A}">
                    <a16:rowId xmlns:a16="http://schemas.microsoft.com/office/drawing/2014/main" val="772291949"/>
                  </a:ext>
                </a:extLst>
              </a:tr>
              <a:tr h="346688">
                <a:tc>
                  <a:txBody>
                    <a:bodyPr/>
                    <a:lstStyle/>
                    <a:p>
                      <a:r>
                        <a:rPr lang="en-US" sz="1400" dirty="0">
                          <a:hlinkClick r:id="rId5"/>
                        </a:rPr>
                        <a:t>12019</a:t>
                      </a:r>
                      <a:r>
                        <a:rPr lang="en-US" sz="1400" dirty="0"/>
                        <a:t> Electrical Testing </a:t>
                      </a:r>
                    </a:p>
                  </a:txBody>
                  <a:tcPr marL="26668" marR="26668" marT="13334" marB="13334" anchor="ctr">
                    <a:lnL>
                      <a:noFill/>
                    </a:lnL>
                    <a:lnR>
                      <a:noFill/>
                    </a:lnR>
                    <a:lnT>
                      <a:noFill/>
                    </a:lnT>
                    <a:lnB>
                      <a:noFill/>
                    </a:lnB>
                    <a:solidFill>
                      <a:srgbClr val="E8E8E8"/>
                    </a:solidFill>
                  </a:tcPr>
                </a:tc>
                <a:tc>
                  <a:txBody>
                    <a:bodyPr/>
                    <a:lstStyle/>
                    <a:p>
                      <a:r>
                        <a:rPr lang="en-US" sz="1400" dirty="0"/>
                        <a:t>While taking electrical measurements, we noticed the following pole to pole shorts:</a:t>
                      </a:r>
                      <a:br>
                        <a:rPr lang="en-US" sz="1400" dirty="0"/>
                      </a:br>
                      <a:r>
                        <a:rPr lang="en-US" sz="1400" dirty="0"/>
                        <a:t>Pole 1-2 60.6ohm, Pole 2-3 .2ohm, Pole 3-4 .2ohm, Pole 4-5. 15.6ohm, Pole 5-6 5.1ohm, Pole 6-7. 21ohm, Pole 8-9 3.4ohm, Pole 9-10 .2ohm</a:t>
                      </a:r>
                    </a:p>
                  </a:txBody>
                  <a:tcPr marL="26668" marR="26668" marT="13334" marB="13334" anchor="ctr">
                    <a:lnL>
                      <a:noFill/>
                    </a:lnL>
                    <a:lnR>
                      <a:noFill/>
                    </a:lnR>
                    <a:lnT>
                      <a:noFill/>
                    </a:lnT>
                    <a:lnB>
                      <a:noFill/>
                    </a:lnB>
                    <a:solidFill>
                      <a:srgbClr val="E8E8E8"/>
                    </a:solidFill>
                  </a:tcPr>
                </a:tc>
                <a:tc>
                  <a:txBody>
                    <a:bodyPr/>
                    <a:lstStyle/>
                    <a:p>
                      <a:r>
                        <a:rPr lang="en-US" sz="1400" dirty="0"/>
                        <a:t>Given that the intended pole to pole electrical relationship requires that the pole does not have electrical continuity about each other, each of the poles listed above should be inspected again after impregnation to confirm that they are no longer in contact with one another.</a:t>
                      </a:r>
                    </a:p>
                  </a:txBody>
                  <a:tcPr marL="26668" marR="26668" marT="13334" marB="13334" anchor="ctr">
                    <a:lnL>
                      <a:noFill/>
                    </a:lnL>
                    <a:lnR>
                      <a:noFill/>
                    </a:lnR>
                    <a:lnT>
                      <a:noFill/>
                    </a:lnT>
                    <a:lnB>
                      <a:noFill/>
                    </a:lnB>
                    <a:solidFill>
                      <a:srgbClr val="E8E8E8"/>
                    </a:solidFill>
                  </a:tcPr>
                </a:tc>
                <a:extLst>
                  <a:ext uri="{0D108BD9-81ED-4DB2-BD59-A6C34878D82A}">
                    <a16:rowId xmlns:a16="http://schemas.microsoft.com/office/drawing/2014/main" val="1990532777"/>
                  </a:ext>
                </a:extLst>
              </a:tr>
            </a:tbl>
          </a:graphicData>
        </a:graphic>
      </p:graphicFrame>
      <p:sp>
        <p:nvSpPr>
          <p:cNvPr id="4" name="Slide Number Placeholder 3">
            <a:extLst>
              <a:ext uri="{FF2B5EF4-FFF2-40B4-BE49-F238E27FC236}">
                <a16:creationId xmlns:a16="http://schemas.microsoft.com/office/drawing/2014/main" id="{91F87B25-257C-4DE9-9753-1F5C7E380C3D}"/>
              </a:ext>
            </a:extLst>
          </p:cNvPr>
          <p:cNvSpPr>
            <a:spLocks noGrp="1"/>
          </p:cNvSpPr>
          <p:nvPr>
            <p:ph type="sldNum" sz="quarter" idx="12"/>
          </p:nvPr>
        </p:nvSpPr>
        <p:spPr/>
        <p:txBody>
          <a:bodyPr/>
          <a:lstStyle/>
          <a:p>
            <a:fld id="{BFDCA1C4-9514-7B4F-976F-D92F7E296653}" type="slidenum">
              <a:rPr lang="fr-FR" smtClean="0"/>
              <a:pPr/>
              <a:t>12</a:t>
            </a:fld>
            <a:endParaRPr lang="fr-FR"/>
          </a:p>
        </p:txBody>
      </p:sp>
      <p:graphicFrame>
        <p:nvGraphicFramePr>
          <p:cNvPr id="7" name="Table 7">
            <a:extLst>
              <a:ext uri="{FF2B5EF4-FFF2-40B4-BE49-F238E27FC236}">
                <a16:creationId xmlns:a16="http://schemas.microsoft.com/office/drawing/2014/main" id="{5C732465-487C-4857-AB86-885CEC66481F}"/>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40654979-594B-4722-893B-A2C68BB6774C}"/>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209817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B70B-5120-4945-9E0E-252536AE2F2C}"/>
              </a:ext>
            </a:extLst>
          </p:cNvPr>
          <p:cNvSpPr>
            <a:spLocks noGrp="1"/>
          </p:cNvSpPr>
          <p:nvPr>
            <p:ph type="title"/>
          </p:nvPr>
        </p:nvSpPr>
        <p:spPr/>
        <p:txBody>
          <a:bodyPr/>
          <a:lstStyle/>
          <a:p>
            <a:r>
              <a:rPr lang="en-US" dirty="0"/>
              <a:t>QXFA122 DR12014</a:t>
            </a:r>
          </a:p>
        </p:txBody>
      </p:sp>
      <p:sp>
        <p:nvSpPr>
          <p:cNvPr id="3" name="Content Placeholder 2">
            <a:extLst>
              <a:ext uri="{FF2B5EF4-FFF2-40B4-BE49-F238E27FC236}">
                <a16:creationId xmlns:a16="http://schemas.microsoft.com/office/drawing/2014/main" id="{99EC73F5-6EED-43B4-B056-C44FF5884FD7}"/>
              </a:ext>
            </a:extLst>
          </p:cNvPr>
          <p:cNvSpPr>
            <a:spLocks noGrp="1"/>
          </p:cNvSpPr>
          <p:nvPr>
            <p:ph idx="1"/>
          </p:nvPr>
        </p:nvSpPr>
        <p:spPr/>
        <p:txBody>
          <a:bodyPr>
            <a:normAutofit/>
          </a:bodyPr>
          <a:lstStyle/>
          <a:p>
            <a:r>
              <a:rPr lang="en-US" dirty="0">
                <a:solidFill>
                  <a:schemeClr val="dk1"/>
                </a:solidFill>
              </a:rPr>
              <a:t>Plan for Furnace</a:t>
            </a:r>
          </a:p>
          <a:p>
            <a:pPr marL="914400" lvl="1" indent="-514350">
              <a:buFont typeface="+mj-lt"/>
              <a:buAutoNum type="arabicPeriod"/>
            </a:pPr>
            <a:r>
              <a:rPr lang="en-US" dirty="0">
                <a:solidFill>
                  <a:schemeClr val="dk1"/>
                </a:solidFill>
              </a:rPr>
              <a:t>May have PID oscillation at 665C. Add a step in the recipe to reduce ramp as furnace temperature approaches plateau.</a:t>
            </a:r>
          </a:p>
          <a:p>
            <a:pPr marL="914400" lvl="1" indent="-514350">
              <a:buFont typeface="+mj-lt"/>
              <a:buAutoNum type="arabicPeriod"/>
            </a:pPr>
            <a:r>
              <a:rPr lang="en-US" dirty="0">
                <a:solidFill>
                  <a:schemeClr val="dk1"/>
                </a:solidFill>
              </a:rPr>
              <a:t>The 210C and 665C average plateaus are higher than the  previous coils. Reduce the recipe setpoint by 3.9C and 4.3C respectfully to move all T/C's lower.  (The temperature reduction is based on the previous coil QXFA122.)</a:t>
            </a:r>
          </a:p>
          <a:p>
            <a:pPr marL="914400" lvl="1" indent="-514350">
              <a:buFont typeface="+mj-lt"/>
              <a:buAutoNum type="arabicPeriod"/>
            </a:pPr>
            <a:r>
              <a:rPr lang="en-US" dirty="0">
                <a:solidFill>
                  <a:schemeClr val="dk1"/>
                </a:solidFill>
              </a:rPr>
              <a:t>React coil QXFA123</a:t>
            </a:r>
            <a:endParaRPr lang="en-US" dirty="0"/>
          </a:p>
          <a:p>
            <a:pPr marL="914400" lvl="1" indent="-514350">
              <a:buFont typeface="+mj-lt"/>
              <a:buAutoNum type="arabicPeriod"/>
            </a:pPr>
            <a:r>
              <a:rPr lang="en-US" dirty="0">
                <a:solidFill>
                  <a:schemeClr val="dk1"/>
                </a:solidFill>
              </a:rPr>
              <a:t>Perform furnace testing with a dummy load after coil QXFA123</a:t>
            </a:r>
          </a:p>
          <a:p>
            <a:endParaRPr lang="en-US" dirty="0"/>
          </a:p>
        </p:txBody>
      </p:sp>
      <p:sp>
        <p:nvSpPr>
          <p:cNvPr id="4" name="Slide Number Placeholder 3">
            <a:extLst>
              <a:ext uri="{FF2B5EF4-FFF2-40B4-BE49-F238E27FC236}">
                <a16:creationId xmlns:a16="http://schemas.microsoft.com/office/drawing/2014/main" id="{5AA1C3FC-2FF6-45E4-98D7-A7489B3851F6}"/>
              </a:ext>
            </a:extLst>
          </p:cNvPr>
          <p:cNvSpPr>
            <a:spLocks noGrp="1"/>
          </p:cNvSpPr>
          <p:nvPr>
            <p:ph type="sldNum" sz="quarter" idx="12"/>
          </p:nvPr>
        </p:nvSpPr>
        <p:spPr/>
        <p:txBody>
          <a:bodyPr/>
          <a:lstStyle/>
          <a:p>
            <a:fld id="{BFDCA1C4-9514-7B4F-976F-D92F7E296653}" type="slidenum">
              <a:rPr lang="fr-FR" smtClean="0"/>
              <a:pPr/>
              <a:t>13</a:t>
            </a:fld>
            <a:endParaRPr lang="fr-FR"/>
          </a:p>
        </p:txBody>
      </p:sp>
      <p:sp>
        <p:nvSpPr>
          <p:cNvPr id="5" name="Footer Placeholder 4">
            <a:extLst>
              <a:ext uri="{FF2B5EF4-FFF2-40B4-BE49-F238E27FC236}">
                <a16:creationId xmlns:a16="http://schemas.microsoft.com/office/drawing/2014/main" id="{69531F43-9804-46B3-9244-D5CA9BC93CDC}"/>
              </a:ext>
            </a:extLst>
          </p:cNvPr>
          <p:cNvSpPr>
            <a:spLocks noGrp="1"/>
          </p:cNvSpPr>
          <p:nvPr>
            <p:ph type="ftr" sz="quarter" idx="3"/>
          </p:nvPr>
        </p:nvSpPr>
        <p:spPr/>
        <p:txBody>
          <a:bodyPr/>
          <a:lstStyle/>
          <a:p>
            <a:r>
              <a:rPr lang="en-US"/>
              <a:t>MQXFA06 Coils Acceptance Review  Review – September 25, 2020</a:t>
            </a:r>
            <a:endParaRPr lang="en-GB" dirty="0"/>
          </a:p>
        </p:txBody>
      </p:sp>
    </p:spTree>
    <p:extLst>
      <p:ext uri="{BB962C8B-B14F-4D97-AF65-F5344CB8AC3E}">
        <p14:creationId xmlns:p14="http://schemas.microsoft.com/office/powerpoint/2010/main" val="35337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FE6D-7328-4239-81BC-0AFE53FCAC96}"/>
              </a:ext>
            </a:extLst>
          </p:cNvPr>
          <p:cNvSpPr>
            <a:spLocks noGrp="1"/>
          </p:cNvSpPr>
          <p:nvPr>
            <p:ph type="title"/>
          </p:nvPr>
        </p:nvSpPr>
        <p:spPr/>
        <p:txBody>
          <a:bodyPr/>
          <a:lstStyle/>
          <a:p>
            <a:r>
              <a:rPr lang="en-US" dirty="0"/>
              <a:t>QXFA123 DR12049</a:t>
            </a:r>
          </a:p>
        </p:txBody>
      </p:sp>
      <p:sp>
        <p:nvSpPr>
          <p:cNvPr id="3" name="Content Placeholder 2">
            <a:extLst>
              <a:ext uri="{FF2B5EF4-FFF2-40B4-BE49-F238E27FC236}">
                <a16:creationId xmlns:a16="http://schemas.microsoft.com/office/drawing/2014/main" id="{942AA695-62FC-48C9-81F8-AB265583065C}"/>
              </a:ext>
            </a:extLst>
          </p:cNvPr>
          <p:cNvSpPr>
            <a:spLocks noGrp="1"/>
          </p:cNvSpPr>
          <p:nvPr>
            <p:ph idx="1"/>
          </p:nvPr>
        </p:nvSpPr>
        <p:spPr>
          <a:xfrm>
            <a:off x="612000" y="980728"/>
            <a:ext cx="4248032" cy="2952328"/>
          </a:xfrm>
        </p:spPr>
        <p:txBody>
          <a:bodyPr>
            <a:normAutofit fontScale="47500" lnSpcReduction="20000"/>
          </a:bodyPr>
          <a:lstStyle/>
          <a:p>
            <a:pPr>
              <a:lnSpc>
                <a:spcPct val="110000"/>
              </a:lnSpc>
              <a:spcBef>
                <a:spcPts val="600"/>
              </a:spcBef>
            </a:pPr>
            <a:r>
              <a:rPr lang="en-US" sz="4200" dirty="0"/>
              <a:t>DR generated for coil QXFA123. Parameters out of spec but there was improvement over QXFA122.</a:t>
            </a:r>
          </a:p>
          <a:p>
            <a:pPr>
              <a:lnSpc>
                <a:spcPct val="110000"/>
              </a:lnSpc>
              <a:spcBef>
                <a:spcPts val="600"/>
              </a:spcBef>
            </a:pPr>
            <a:r>
              <a:rPr lang="en-US" sz="4200" dirty="0"/>
              <a:t>Furnace changes from QXFA122</a:t>
            </a:r>
          </a:p>
          <a:p>
            <a:pPr marL="914400" lvl="1" indent="-457200">
              <a:lnSpc>
                <a:spcPct val="110000"/>
              </a:lnSpc>
              <a:buFont typeface="+mj-lt"/>
              <a:buAutoNum type="arabicPeriod"/>
            </a:pPr>
            <a:r>
              <a:rPr lang="en-US" sz="3800" dirty="0"/>
              <a:t>210 target temperature lowered from 214 to 210.1</a:t>
            </a:r>
          </a:p>
          <a:p>
            <a:pPr marL="914400" lvl="1" indent="-457200">
              <a:lnSpc>
                <a:spcPct val="110000"/>
              </a:lnSpc>
              <a:buFont typeface="+mj-lt"/>
              <a:buAutoNum type="arabicPeriod"/>
            </a:pPr>
            <a:r>
              <a:rPr lang="en-US" sz="3800" dirty="0"/>
              <a:t>665 target temperature lowered from 669 to 664.7</a:t>
            </a:r>
          </a:p>
          <a:p>
            <a:pPr marL="914400" lvl="1" indent="-457200">
              <a:lnSpc>
                <a:spcPct val="110000"/>
              </a:lnSpc>
              <a:buFont typeface="+mj-lt"/>
              <a:buAutoNum type="arabicPeriod"/>
            </a:pPr>
            <a:r>
              <a:rPr lang="en-US" sz="3800" dirty="0"/>
              <a:t>2 step ramp up from 400C to 665C (see steps 6 &amp; 7)</a:t>
            </a:r>
          </a:p>
          <a:p>
            <a:endParaRPr lang="en-US" dirty="0"/>
          </a:p>
        </p:txBody>
      </p:sp>
      <p:sp>
        <p:nvSpPr>
          <p:cNvPr id="4" name="Slide Number Placeholder 3">
            <a:extLst>
              <a:ext uri="{FF2B5EF4-FFF2-40B4-BE49-F238E27FC236}">
                <a16:creationId xmlns:a16="http://schemas.microsoft.com/office/drawing/2014/main" id="{9623FB22-26B3-4530-B08E-0B3A3ADF9AC5}"/>
              </a:ext>
            </a:extLst>
          </p:cNvPr>
          <p:cNvSpPr>
            <a:spLocks noGrp="1"/>
          </p:cNvSpPr>
          <p:nvPr>
            <p:ph type="sldNum" sz="quarter" idx="12"/>
          </p:nvPr>
        </p:nvSpPr>
        <p:spPr/>
        <p:txBody>
          <a:bodyPr/>
          <a:lstStyle/>
          <a:p>
            <a:fld id="{BFDCA1C4-9514-7B4F-976F-D92F7E296653}" type="slidenum">
              <a:rPr lang="fr-FR" smtClean="0"/>
              <a:pPr/>
              <a:t>14</a:t>
            </a:fld>
            <a:endParaRPr lang="fr-FR"/>
          </a:p>
        </p:txBody>
      </p:sp>
      <p:sp>
        <p:nvSpPr>
          <p:cNvPr id="5" name="Footer Placeholder 4">
            <a:extLst>
              <a:ext uri="{FF2B5EF4-FFF2-40B4-BE49-F238E27FC236}">
                <a16:creationId xmlns:a16="http://schemas.microsoft.com/office/drawing/2014/main" id="{DE545DCA-B994-4992-A7FB-B82638EAEA9E}"/>
              </a:ext>
            </a:extLst>
          </p:cNvPr>
          <p:cNvSpPr>
            <a:spLocks noGrp="1"/>
          </p:cNvSpPr>
          <p:nvPr>
            <p:ph type="ftr" sz="quarter" idx="3"/>
          </p:nvPr>
        </p:nvSpPr>
        <p:spPr/>
        <p:txBody>
          <a:bodyPr/>
          <a:lstStyle/>
          <a:p>
            <a:r>
              <a:rPr lang="en-US"/>
              <a:t>MQXFA06 Coils Acceptance Review  Review – September 25, 2020</a:t>
            </a:r>
            <a:endParaRPr lang="en-GB" dirty="0"/>
          </a:p>
        </p:txBody>
      </p:sp>
      <p:pic>
        <p:nvPicPr>
          <p:cNvPr id="7" name="Content Placeholder 6">
            <a:extLst>
              <a:ext uri="{FF2B5EF4-FFF2-40B4-BE49-F238E27FC236}">
                <a16:creationId xmlns:a16="http://schemas.microsoft.com/office/drawing/2014/main" id="{6AFA40F1-ED06-4DA2-9CF5-E726EEF5B04D}"/>
              </a:ext>
            </a:extLst>
          </p:cNvPr>
          <p:cNvPicPr>
            <a:picLocks noChangeAspect="1"/>
          </p:cNvPicPr>
          <p:nvPr/>
        </p:nvPicPr>
        <p:blipFill rotWithShape="1">
          <a:blip r:embed="rId2"/>
          <a:srcRect l="22485" t="37698" r="34592" b="25616"/>
          <a:stretch/>
        </p:blipFill>
        <p:spPr>
          <a:xfrm>
            <a:off x="4860032" y="980728"/>
            <a:ext cx="3952676" cy="2533767"/>
          </a:xfrm>
          <a:prstGeom prst="rect">
            <a:avLst/>
          </a:prstGeom>
        </p:spPr>
      </p:pic>
      <p:sp>
        <p:nvSpPr>
          <p:cNvPr id="8" name="Content Placeholder 2">
            <a:extLst>
              <a:ext uri="{FF2B5EF4-FFF2-40B4-BE49-F238E27FC236}">
                <a16:creationId xmlns:a16="http://schemas.microsoft.com/office/drawing/2014/main" id="{53241E65-4392-499F-91DC-831FA46EF52A}"/>
              </a:ext>
            </a:extLst>
          </p:cNvPr>
          <p:cNvSpPr txBox="1">
            <a:spLocks/>
          </p:cNvSpPr>
          <p:nvPr/>
        </p:nvSpPr>
        <p:spPr>
          <a:xfrm>
            <a:off x="612000" y="3886603"/>
            <a:ext cx="8074799" cy="2062677"/>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r>
              <a:rPr lang="en-US" sz="2000" dirty="0"/>
              <a:t>Areas of focus</a:t>
            </a:r>
          </a:p>
          <a:p>
            <a:pPr marL="800100" lvl="1" indent="-400050">
              <a:buFont typeface="+mj-lt"/>
              <a:buAutoNum type="arabicPeriod"/>
            </a:pPr>
            <a:r>
              <a:rPr lang="en-US" sz="1800" dirty="0"/>
              <a:t>Temperature spread on reaction tooling </a:t>
            </a:r>
            <a:r>
              <a:rPr lang="en-US" sz="1800" dirty="0">
                <a:sym typeface="Wingdings" panose="05000000000000000000" pitchFamily="2" charset="2"/>
              </a:rPr>
              <a:t> </a:t>
            </a:r>
            <a:endParaRPr lang="en-US" sz="1800" dirty="0"/>
          </a:p>
          <a:p>
            <a:pPr marL="800100" lvl="1" indent="-400050">
              <a:buFont typeface="+mj-lt"/>
              <a:buAutoNum type="arabicPeriod"/>
            </a:pPr>
            <a:r>
              <a:rPr lang="en-US" sz="1800" dirty="0"/>
              <a:t>Thermocouple calibration procedure </a:t>
            </a:r>
            <a:r>
              <a:rPr lang="en-US" sz="1800" dirty="0">
                <a:sym typeface="Wingdings" panose="05000000000000000000" pitchFamily="2" charset="2"/>
              </a:rPr>
              <a:t> </a:t>
            </a:r>
            <a:endParaRPr lang="en-US" sz="1800" dirty="0"/>
          </a:p>
          <a:p>
            <a:pPr marL="800100" lvl="1" indent="-400050">
              <a:buFont typeface="+mj-lt"/>
              <a:buAutoNum type="arabicPeriod"/>
            </a:pPr>
            <a:r>
              <a:rPr lang="en-US" sz="1800" dirty="0"/>
              <a:t>Application of calibration data to furnace temperature output</a:t>
            </a:r>
          </a:p>
          <a:p>
            <a:pPr marL="800100" lvl="1" indent="-400050">
              <a:buFont typeface="+mj-lt"/>
              <a:buAutoNum type="arabicPeriod"/>
            </a:pPr>
            <a:r>
              <a:rPr lang="en-US" sz="1800" dirty="0">
                <a:sym typeface="Wingdings" panose="05000000000000000000" pitchFamily="2" charset="2"/>
              </a:rPr>
              <a:t>Continue furnace tests with dummy load. Next test is Oct 5.</a:t>
            </a:r>
            <a:endParaRPr lang="en-US" sz="1800" dirty="0"/>
          </a:p>
          <a:p>
            <a:pPr marL="800100" lvl="1" indent="-400050"/>
            <a:endParaRPr lang="en-US" sz="1800" dirty="0"/>
          </a:p>
          <a:p>
            <a:pPr marL="914400" lvl="1" indent="-457200">
              <a:buFont typeface="+mj-lt"/>
              <a:buAutoNum type="arabicPeriod" startAt="3"/>
            </a:pPr>
            <a:endParaRPr lang="en-US" sz="1600" dirty="0">
              <a:sym typeface="Wingdings" panose="05000000000000000000" pitchFamily="2" charset="2"/>
            </a:endParaRPr>
          </a:p>
        </p:txBody>
      </p:sp>
      <p:sp>
        <p:nvSpPr>
          <p:cNvPr id="6" name="Rectangle: Rounded Corners 5">
            <a:extLst>
              <a:ext uri="{FF2B5EF4-FFF2-40B4-BE49-F238E27FC236}">
                <a16:creationId xmlns:a16="http://schemas.microsoft.com/office/drawing/2014/main" id="{55ED5C44-C2C8-4104-AAD0-E1761ABA51AB}"/>
              </a:ext>
            </a:extLst>
          </p:cNvPr>
          <p:cNvSpPr/>
          <p:nvPr/>
        </p:nvSpPr>
        <p:spPr>
          <a:xfrm>
            <a:off x="4863535" y="2371502"/>
            <a:ext cx="1940713" cy="553442"/>
          </a:xfrm>
          <a:prstGeom prst="round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95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636AABC-A17D-4410-B6CC-D62FE0B69EED}"/>
              </a:ext>
            </a:extLst>
          </p:cNvPr>
          <p:cNvSpPr>
            <a:spLocks noGrp="1"/>
          </p:cNvSpPr>
          <p:nvPr>
            <p:ph type="ftr" sz="quarter" idx="3"/>
          </p:nvPr>
        </p:nvSpPr>
        <p:spPr/>
        <p:txBody>
          <a:bodyPr/>
          <a:lstStyle/>
          <a:p>
            <a:r>
              <a:rPr lang="en-US" dirty="0"/>
              <a:t>MQXFA06 Coils Acceptance Review  </a:t>
            </a:r>
            <a:r>
              <a:rPr lang="en-US" dirty="0" err="1"/>
              <a:t>Review</a:t>
            </a:r>
            <a:r>
              <a:rPr lang="en-US" dirty="0"/>
              <a:t> – September 25, 2020</a:t>
            </a:r>
            <a:endParaRPr lang="en-GB" dirty="0"/>
          </a:p>
        </p:txBody>
      </p:sp>
      <p:sp>
        <p:nvSpPr>
          <p:cNvPr id="2" name="Title 1">
            <a:extLst>
              <a:ext uri="{FF2B5EF4-FFF2-40B4-BE49-F238E27FC236}">
                <a16:creationId xmlns:a16="http://schemas.microsoft.com/office/drawing/2014/main" id="{0BEEF5D9-60DD-404F-A912-ACBF8B61B0B7}"/>
              </a:ext>
            </a:extLst>
          </p:cNvPr>
          <p:cNvSpPr>
            <a:spLocks noGrp="1"/>
          </p:cNvSpPr>
          <p:nvPr>
            <p:ph type="title"/>
          </p:nvPr>
        </p:nvSpPr>
        <p:spPr/>
        <p:txBody>
          <a:bodyPr/>
          <a:lstStyle/>
          <a:p>
            <a:r>
              <a:rPr lang="en-US" dirty="0"/>
              <a:t>QXFA122 DR’s</a:t>
            </a:r>
          </a:p>
        </p:txBody>
      </p:sp>
      <p:graphicFrame>
        <p:nvGraphicFramePr>
          <p:cNvPr id="6" name="Content Placeholder 5">
            <a:extLst>
              <a:ext uri="{FF2B5EF4-FFF2-40B4-BE49-F238E27FC236}">
                <a16:creationId xmlns:a16="http://schemas.microsoft.com/office/drawing/2014/main" id="{70249214-9C1B-41D8-AB9D-ADD4649FE31B}"/>
              </a:ext>
            </a:extLst>
          </p:cNvPr>
          <p:cNvGraphicFramePr>
            <a:graphicFrameLocks noGrp="1"/>
          </p:cNvGraphicFramePr>
          <p:nvPr>
            <p:ph idx="1"/>
            <p:extLst>
              <p:ext uri="{D42A27DB-BD31-4B8C-83A1-F6EECF244321}">
                <p14:modId xmlns:p14="http://schemas.microsoft.com/office/powerpoint/2010/main" val="2906204929"/>
              </p:ext>
            </p:extLst>
          </p:nvPr>
        </p:nvGraphicFramePr>
        <p:xfrm>
          <a:off x="0" y="1219199"/>
          <a:ext cx="9144000" cy="4833524"/>
        </p:xfrm>
        <a:graphic>
          <a:graphicData uri="http://schemas.openxmlformats.org/drawingml/2006/table">
            <a:tbl>
              <a:tblPr/>
              <a:tblGrid>
                <a:gridCol w="1994767">
                  <a:extLst>
                    <a:ext uri="{9D8B030D-6E8A-4147-A177-3AD203B41FA5}">
                      <a16:colId xmlns:a16="http://schemas.microsoft.com/office/drawing/2014/main" val="1457681064"/>
                    </a:ext>
                  </a:extLst>
                </a:gridCol>
                <a:gridCol w="4101233">
                  <a:extLst>
                    <a:ext uri="{9D8B030D-6E8A-4147-A177-3AD203B41FA5}">
                      <a16:colId xmlns:a16="http://schemas.microsoft.com/office/drawing/2014/main" val="1781762680"/>
                    </a:ext>
                  </a:extLst>
                </a:gridCol>
                <a:gridCol w="3048000">
                  <a:extLst>
                    <a:ext uri="{9D8B030D-6E8A-4147-A177-3AD203B41FA5}">
                      <a16:colId xmlns:a16="http://schemas.microsoft.com/office/drawing/2014/main" val="49435219"/>
                    </a:ext>
                  </a:extLst>
                </a:gridCol>
              </a:tblGrid>
              <a:tr h="106673">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96531985"/>
                  </a:ext>
                </a:extLst>
              </a:tr>
              <a:tr h="346688">
                <a:tc>
                  <a:txBody>
                    <a:bodyPr/>
                    <a:lstStyle/>
                    <a:p>
                      <a:r>
                        <a:rPr lang="en-US" sz="1400" dirty="0">
                          <a:hlinkClick r:id="rId2"/>
                        </a:rPr>
                        <a:t>12021</a:t>
                      </a:r>
                      <a:r>
                        <a:rPr lang="en-US" sz="1400" dirty="0"/>
                        <a:t> Electrical Testing </a:t>
                      </a:r>
                    </a:p>
                    <a:p>
                      <a:r>
                        <a:rPr lang="en-US" sz="1400" dirty="0"/>
                        <a:t>(Prior to impregnation ID up)</a:t>
                      </a:r>
                    </a:p>
                  </a:txBody>
                  <a:tcPr marL="26668" marR="26668" marT="13334" marB="13334" anchor="ctr">
                    <a:lnL>
                      <a:noFill/>
                    </a:lnL>
                    <a:lnR>
                      <a:noFill/>
                    </a:lnR>
                    <a:lnT>
                      <a:noFill/>
                    </a:lnT>
                    <a:lnB>
                      <a:noFill/>
                    </a:lnB>
                    <a:solidFill>
                      <a:schemeClr val="bg1"/>
                    </a:solidFill>
                  </a:tcPr>
                </a:tc>
                <a:tc>
                  <a:txBody>
                    <a:bodyPr/>
                    <a:lstStyle/>
                    <a:p>
                      <a:r>
                        <a:rPr lang="en-US" sz="1400" dirty="0"/>
                        <a:t>A short between the coil and structure was measured to be ~3.5 </a:t>
                      </a:r>
                      <a:r>
                        <a:rPr lang="en-US" sz="1400" dirty="0" err="1"/>
                        <a:t>MOhms</a:t>
                      </a:r>
                      <a:r>
                        <a:rPr lang="en-US" sz="1400" dirty="0"/>
                        <a:t> during the coil's continuity check. Concurrently, The Ls and Q measurements were found to be both high and Low respectively. It has been determined that the continuity between the tooling and coil is related to the Ls and Q measurement.</a:t>
                      </a:r>
                    </a:p>
                  </a:txBody>
                  <a:tcPr marL="26668" marR="26668" marT="13334" marB="13334" anchor="ctr">
                    <a:lnL>
                      <a:noFill/>
                    </a:lnL>
                    <a:lnR>
                      <a:noFill/>
                    </a:lnR>
                    <a:lnT>
                      <a:noFill/>
                    </a:lnT>
                    <a:lnB>
                      <a:noFill/>
                    </a:lnB>
                  </a:tcPr>
                </a:tc>
                <a:tc>
                  <a:txBody>
                    <a:bodyPr/>
                    <a:lstStyle/>
                    <a:p>
                      <a:r>
                        <a:rPr lang="en-US" sz="1400" dirty="0"/>
                        <a:t>Measurement results are:</a:t>
                      </a:r>
                      <a:br>
                        <a:rPr lang="en-US" sz="1400" dirty="0"/>
                      </a:br>
                      <a:r>
                        <a:rPr lang="en-US" sz="1400" dirty="0"/>
                        <a:t>Coil voltage drop is 0.608V</a:t>
                      </a:r>
                      <a:br>
                        <a:rPr lang="en-US" sz="1400" dirty="0"/>
                      </a:br>
                      <a:r>
                        <a:rPr lang="en-US" sz="1400" dirty="0"/>
                        <a:t>Readings for the tooling were 0.21 V and 0.26V from the opposite lead indicating that the short is somewhere around the middle of the coil and might be a form block pin.</a:t>
                      </a:r>
                    </a:p>
                  </a:txBody>
                  <a:tcPr marL="26668" marR="26668" marT="13334" marB="13334" anchor="ctr">
                    <a:lnL>
                      <a:noFill/>
                    </a:lnL>
                    <a:lnR>
                      <a:noFill/>
                    </a:lnR>
                    <a:lnT>
                      <a:noFill/>
                    </a:lnT>
                    <a:lnB>
                      <a:noFill/>
                    </a:lnB>
                  </a:tcPr>
                </a:tc>
                <a:extLst>
                  <a:ext uri="{0D108BD9-81ED-4DB2-BD59-A6C34878D82A}">
                    <a16:rowId xmlns:a16="http://schemas.microsoft.com/office/drawing/2014/main" val="3682685239"/>
                  </a:ext>
                </a:extLst>
              </a:tr>
              <a:tr h="346688">
                <a:tc>
                  <a:txBody>
                    <a:bodyPr/>
                    <a:lstStyle/>
                    <a:p>
                      <a:r>
                        <a:rPr lang="en-US" sz="1400" dirty="0">
                          <a:hlinkClick r:id="rId3"/>
                        </a:rPr>
                        <a:t>12079</a:t>
                      </a:r>
                      <a:r>
                        <a:rPr lang="en-US" sz="1400" dirty="0"/>
                        <a:t> Electrical Testing </a:t>
                      </a:r>
                    </a:p>
                  </a:txBody>
                  <a:tcPr marL="26668" marR="26668" marT="13334" marB="13334" anchor="ctr">
                    <a:lnL>
                      <a:noFill/>
                    </a:lnL>
                    <a:lnR>
                      <a:noFill/>
                    </a:lnR>
                    <a:lnT>
                      <a:noFill/>
                    </a:lnT>
                    <a:lnB>
                      <a:noFill/>
                    </a:lnB>
                    <a:solidFill>
                      <a:srgbClr val="E8E8E8"/>
                    </a:solidFill>
                  </a:tcPr>
                </a:tc>
                <a:tc>
                  <a:txBody>
                    <a:bodyPr/>
                    <a:lstStyle/>
                    <a:p>
                      <a:r>
                        <a:rPr lang="en-US" sz="1400" dirty="0"/>
                        <a:t>The measured Q-Value was observed to beat 1.36. This is 3% lower than the defined minimum limit of 1.40.</a:t>
                      </a:r>
                    </a:p>
                  </a:txBody>
                  <a:tcPr marL="26668" marR="26668" marT="13334" marB="13334" anchor="ctr">
                    <a:lnL>
                      <a:noFill/>
                    </a:lnL>
                    <a:lnR>
                      <a:noFill/>
                    </a:lnR>
                    <a:lnT>
                      <a:noFill/>
                    </a:lnT>
                    <a:lnB>
                      <a:noFill/>
                    </a:lnB>
                    <a:solidFill>
                      <a:srgbClr val="E8E8E8"/>
                    </a:solidFill>
                  </a:tcPr>
                </a:tc>
                <a:tc>
                  <a:txBody>
                    <a:bodyPr/>
                    <a:lstStyle/>
                    <a:p>
                      <a:r>
                        <a:rPr lang="en-US" sz="1400" dirty="0"/>
                        <a:t>Continue to monitor Electrical behavior throughout the fabrication of this coil.</a:t>
                      </a:r>
                    </a:p>
                  </a:txBody>
                  <a:tcPr marL="26668" marR="26668" marT="13334" marB="13334" anchor="ctr">
                    <a:lnL>
                      <a:noFill/>
                    </a:lnL>
                    <a:lnR>
                      <a:noFill/>
                    </a:lnR>
                    <a:lnT>
                      <a:noFill/>
                    </a:lnT>
                    <a:lnB>
                      <a:noFill/>
                    </a:lnB>
                    <a:solidFill>
                      <a:srgbClr val="E8E8E8"/>
                    </a:solidFill>
                  </a:tcPr>
                </a:tc>
                <a:extLst>
                  <a:ext uri="{0D108BD9-81ED-4DB2-BD59-A6C34878D82A}">
                    <a16:rowId xmlns:a16="http://schemas.microsoft.com/office/drawing/2014/main" val="2086907254"/>
                  </a:ext>
                </a:extLst>
              </a:tr>
              <a:tr h="346688">
                <a:tc>
                  <a:txBody>
                    <a:bodyPr/>
                    <a:lstStyle/>
                    <a:p>
                      <a:r>
                        <a:rPr lang="en-US" sz="1400" dirty="0">
                          <a:hlinkClick r:id="rId4"/>
                        </a:rPr>
                        <a:t>12080</a:t>
                      </a:r>
                      <a:r>
                        <a:rPr lang="en-US" sz="1400" dirty="0"/>
                        <a:t> Electrical Testing </a:t>
                      </a:r>
                    </a:p>
                  </a:txBody>
                  <a:tcPr marL="26668" marR="26668" marT="13334" marB="13334" anchor="ctr">
                    <a:lnL>
                      <a:noFill/>
                    </a:lnL>
                    <a:lnR>
                      <a:noFill/>
                    </a:lnR>
                    <a:lnT>
                      <a:noFill/>
                    </a:lnT>
                    <a:lnB>
                      <a:noFill/>
                    </a:lnB>
                  </a:tcPr>
                </a:tc>
                <a:tc>
                  <a:txBody>
                    <a:bodyPr/>
                    <a:lstStyle/>
                    <a:p>
                      <a:r>
                        <a:rPr lang="en-US" sz="1400" dirty="0"/>
                        <a:t>The measured Q value for this step is currently reading 1.39. The designated minimum for this step is 1.40. The measured reading is ~0.72 % away from the set minimum. Based on what was provided by the Machines instruction manual, the Machine error for measurements on this order (1mH and 1 Ohm) at 20 Hz is around 0.65%.</a:t>
                      </a:r>
                    </a:p>
                  </a:txBody>
                  <a:tcPr marL="26668" marR="26668" marT="13334" marB="13334" anchor="ctr">
                    <a:lnL>
                      <a:noFill/>
                    </a:lnL>
                    <a:lnR>
                      <a:noFill/>
                    </a:lnR>
                    <a:lnT>
                      <a:noFill/>
                    </a:lnT>
                    <a:lnB>
                      <a:noFill/>
                    </a:lnB>
                  </a:tcPr>
                </a:tc>
                <a:tc>
                  <a:txBody>
                    <a:bodyPr/>
                    <a:lstStyle/>
                    <a:p>
                      <a:r>
                        <a:rPr lang="en-US" sz="1400" dirty="0"/>
                        <a:t>The tolerances should be reviewed, and a decision of the coil's conformance should be made during the appropriate coil readiness review.</a:t>
                      </a:r>
                    </a:p>
                  </a:txBody>
                  <a:tcPr marL="26668" marR="26668" marT="13334" marB="13334" anchor="ctr">
                    <a:lnL>
                      <a:noFill/>
                    </a:lnL>
                    <a:lnR>
                      <a:noFill/>
                    </a:lnR>
                    <a:lnT>
                      <a:noFill/>
                    </a:lnT>
                    <a:lnB>
                      <a:noFill/>
                    </a:lnB>
                    <a:solidFill>
                      <a:schemeClr val="bg1"/>
                    </a:solidFill>
                  </a:tcPr>
                </a:tc>
                <a:extLst>
                  <a:ext uri="{0D108BD9-81ED-4DB2-BD59-A6C34878D82A}">
                    <a16:rowId xmlns:a16="http://schemas.microsoft.com/office/drawing/2014/main" val="248708375"/>
                  </a:ext>
                </a:extLst>
              </a:tr>
              <a:tr h="586702">
                <a:tc>
                  <a:txBody>
                    <a:bodyPr/>
                    <a:lstStyle/>
                    <a:p>
                      <a:r>
                        <a:rPr lang="en-US" sz="1400" dirty="0">
                          <a:hlinkClick r:id="rId5"/>
                        </a:rPr>
                        <a:t>12081</a:t>
                      </a:r>
                      <a:r>
                        <a:rPr lang="en-US" sz="1400" dirty="0"/>
                        <a:t> Electrical Testing </a:t>
                      </a:r>
                    </a:p>
                  </a:txBody>
                  <a:tcPr marL="26668" marR="26668" marT="13334" marB="13334" anchor="ctr">
                    <a:lnL>
                      <a:noFill/>
                    </a:lnL>
                    <a:lnR>
                      <a:noFill/>
                    </a:lnR>
                    <a:lnT>
                      <a:noFill/>
                    </a:lnT>
                    <a:lnB>
                      <a:noFill/>
                    </a:lnB>
                    <a:solidFill>
                      <a:srgbClr val="E8E8E8"/>
                    </a:solidFill>
                  </a:tcPr>
                </a:tc>
                <a:tc>
                  <a:txBody>
                    <a:bodyPr/>
                    <a:lstStyle/>
                    <a:p>
                      <a:r>
                        <a:rPr lang="en-US" sz="1400" dirty="0"/>
                        <a:t>The minimum set range for the Q is 1.20 for this step. Meanwhile, a reading of 1.19 was measured. This is ~0.84 % below the defined minimum</a:t>
                      </a:r>
                    </a:p>
                  </a:txBody>
                  <a:tcPr marL="26668" marR="26668" marT="13334" marB="13334" anchor="ctr">
                    <a:lnL>
                      <a:noFill/>
                    </a:lnL>
                    <a:lnR>
                      <a:noFill/>
                    </a:lnR>
                    <a:lnT>
                      <a:noFill/>
                    </a:lnT>
                    <a:lnB>
                      <a:noFill/>
                    </a:lnB>
                    <a:solidFill>
                      <a:srgbClr val="E8E8E8"/>
                    </a:solidFill>
                  </a:tcPr>
                </a:tc>
                <a:tc>
                  <a:txBody>
                    <a:bodyPr/>
                    <a:lstStyle/>
                    <a:p>
                      <a:r>
                        <a:rPr lang="en-US" sz="1400" dirty="0"/>
                        <a:t>The tolerances should be reviewed, and a decision of the coil's conformance should be made during the appropriate coil readiness review.</a:t>
                      </a:r>
                    </a:p>
                  </a:txBody>
                  <a:tcPr marL="26668" marR="26668" marT="13334" marB="13334" anchor="ctr">
                    <a:lnL>
                      <a:noFill/>
                    </a:lnL>
                    <a:lnR>
                      <a:noFill/>
                    </a:lnR>
                    <a:lnT>
                      <a:noFill/>
                    </a:lnT>
                    <a:lnB>
                      <a:noFill/>
                    </a:lnB>
                    <a:solidFill>
                      <a:srgbClr val="E8E8E8"/>
                    </a:solidFill>
                  </a:tcPr>
                </a:tc>
                <a:extLst>
                  <a:ext uri="{0D108BD9-81ED-4DB2-BD59-A6C34878D82A}">
                    <a16:rowId xmlns:a16="http://schemas.microsoft.com/office/drawing/2014/main" val="2639320772"/>
                  </a:ext>
                </a:extLst>
              </a:tr>
            </a:tbl>
          </a:graphicData>
        </a:graphic>
      </p:graphicFrame>
      <p:sp>
        <p:nvSpPr>
          <p:cNvPr id="4" name="Slide Number Placeholder 3">
            <a:extLst>
              <a:ext uri="{FF2B5EF4-FFF2-40B4-BE49-F238E27FC236}">
                <a16:creationId xmlns:a16="http://schemas.microsoft.com/office/drawing/2014/main" id="{91F87B25-257C-4DE9-9753-1F5C7E380C3D}"/>
              </a:ext>
            </a:extLst>
          </p:cNvPr>
          <p:cNvSpPr>
            <a:spLocks noGrp="1"/>
          </p:cNvSpPr>
          <p:nvPr>
            <p:ph type="sldNum" sz="quarter" idx="12"/>
          </p:nvPr>
        </p:nvSpPr>
        <p:spPr/>
        <p:txBody>
          <a:bodyPr/>
          <a:lstStyle/>
          <a:p>
            <a:fld id="{BFDCA1C4-9514-7B4F-976F-D92F7E296653}" type="slidenum">
              <a:rPr lang="fr-FR" smtClean="0"/>
              <a:pPr/>
              <a:t>15</a:t>
            </a:fld>
            <a:endParaRPr lang="fr-FR"/>
          </a:p>
        </p:txBody>
      </p:sp>
      <p:graphicFrame>
        <p:nvGraphicFramePr>
          <p:cNvPr id="7" name="Table 7">
            <a:extLst>
              <a:ext uri="{FF2B5EF4-FFF2-40B4-BE49-F238E27FC236}">
                <a16:creationId xmlns:a16="http://schemas.microsoft.com/office/drawing/2014/main" id="{5C732465-487C-4857-AB86-885CEC66481F}"/>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40654979-594B-4722-893B-A2C68BB6774C}"/>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02999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636AABC-A17D-4410-B6CC-D62FE0B69EED}"/>
              </a:ext>
            </a:extLst>
          </p:cNvPr>
          <p:cNvSpPr>
            <a:spLocks noGrp="1"/>
          </p:cNvSpPr>
          <p:nvPr>
            <p:ph type="ftr" sz="quarter" idx="3"/>
          </p:nvPr>
        </p:nvSpPr>
        <p:spPr/>
        <p:txBody>
          <a:bodyPr/>
          <a:lstStyle/>
          <a:p>
            <a:r>
              <a:rPr lang="en-US" dirty="0"/>
              <a:t>MQXFA06 Coils Acceptance Review  </a:t>
            </a:r>
            <a:r>
              <a:rPr lang="en-US" dirty="0" err="1"/>
              <a:t>Review</a:t>
            </a:r>
            <a:r>
              <a:rPr lang="en-US" dirty="0"/>
              <a:t> – September 25, 2020</a:t>
            </a:r>
            <a:endParaRPr lang="en-GB" dirty="0"/>
          </a:p>
        </p:txBody>
      </p:sp>
      <p:sp>
        <p:nvSpPr>
          <p:cNvPr id="2" name="Title 1">
            <a:extLst>
              <a:ext uri="{FF2B5EF4-FFF2-40B4-BE49-F238E27FC236}">
                <a16:creationId xmlns:a16="http://schemas.microsoft.com/office/drawing/2014/main" id="{0BEEF5D9-60DD-404F-A912-ACBF8B61B0B7}"/>
              </a:ext>
            </a:extLst>
          </p:cNvPr>
          <p:cNvSpPr>
            <a:spLocks noGrp="1"/>
          </p:cNvSpPr>
          <p:nvPr>
            <p:ph type="title"/>
          </p:nvPr>
        </p:nvSpPr>
        <p:spPr/>
        <p:txBody>
          <a:bodyPr/>
          <a:lstStyle/>
          <a:p>
            <a:r>
              <a:rPr lang="en-US" dirty="0"/>
              <a:t>QXFA122 DR’s</a:t>
            </a:r>
          </a:p>
        </p:txBody>
      </p:sp>
      <p:graphicFrame>
        <p:nvGraphicFramePr>
          <p:cNvPr id="6" name="Content Placeholder 5">
            <a:extLst>
              <a:ext uri="{FF2B5EF4-FFF2-40B4-BE49-F238E27FC236}">
                <a16:creationId xmlns:a16="http://schemas.microsoft.com/office/drawing/2014/main" id="{70249214-9C1B-41D8-AB9D-ADD4649FE31B}"/>
              </a:ext>
            </a:extLst>
          </p:cNvPr>
          <p:cNvGraphicFramePr>
            <a:graphicFrameLocks noGrp="1"/>
          </p:cNvGraphicFramePr>
          <p:nvPr>
            <p:ph idx="1"/>
            <p:extLst>
              <p:ext uri="{D42A27DB-BD31-4B8C-83A1-F6EECF244321}">
                <p14:modId xmlns:p14="http://schemas.microsoft.com/office/powerpoint/2010/main" val="189049668"/>
              </p:ext>
            </p:extLst>
          </p:nvPr>
        </p:nvGraphicFramePr>
        <p:xfrm>
          <a:off x="612001" y="1219199"/>
          <a:ext cx="7920000" cy="2646588"/>
        </p:xfrm>
        <a:graphic>
          <a:graphicData uri="http://schemas.openxmlformats.org/drawingml/2006/table">
            <a:tbl>
              <a:tblPr/>
              <a:tblGrid>
                <a:gridCol w="1727751">
                  <a:extLst>
                    <a:ext uri="{9D8B030D-6E8A-4147-A177-3AD203B41FA5}">
                      <a16:colId xmlns:a16="http://schemas.microsoft.com/office/drawing/2014/main" val="1457681064"/>
                    </a:ext>
                  </a:extLst>
                </a:gridCol>
                <a:gridCol w="3552249">
                  <a:extLst>
                    <a:ext uri="{9D8B030D-6E8A-4147-A177-3AD203B41FA5}">
                      <a16:colId xmlns:a16="http://schemas.microsoft.com/office/drawing/2014/main" val="1781762680"/>
                    </a:ext>
                  </a:extLst>
                </a:gridCol>
                <a:gridCol w="2640000">
                  <a:extLst>
                    <a:ext uri="{9D8B030D-6E8A-4147-A177-3AD203B41FA5}">
                      <a16:colId xmlns:a16="http://schemas.microsoft.com/office/drawing/2014/main" val="49435219"/>
                    </a:ext>
                  </a:extLst>
                </a:gridCol>
              </a:tblGrid>
              <a:tr h="106673">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96531985"/>
                  </a:ext>
                </a:extLst>
              </a:tr>
              <a:tr h="346688">
                <a:tc>
                  <a:txBody>
                    <a:bodyPr/>
                    <a:lstStyle/>
                    <a:p>
                      <a:r>
                        <a:rPr lang="en-US" sz="1400" dirty="0">
                          <a:hlinkClick r:id="rId2"/>
                        </a:rPr>
                        <a:t>12082</a:t>
                      </a:r>
                      <a:r>
                        <a:rPr lang="en-US" sz="1400" dirty="0"/>
                        <a:t> Electrical Testing </a:t>
                      </a:r>
                    </a:p>
                  </a:txBody>
                  <a:tcPr marL="26668" marR="26668" marT="13334" marB="13334" anchor="ctr">
                    <a:lnL>
                      <a:noFill/>
                    </a:lnL>
                    <a:lnR>
                      <a:noFill/>
                    </a:lnR>
                    <a:lnT>
                      <a:noFill/>
                    </a:lnT>
                    <a:lnB>
                      <a:noFill/>
                    </a:lnB>
                  </a:tcPr>
                </a:tc>
                <a:tc>
                  <a:txBody>
                    <a:bodyPr/>
                    <a:lstStyle/>
                    <a:p>
                      <a:r>
                        <a:rPr lang="en-US" sz="1400" dirty="0"/>
                        <a:t>The Q value was measured at 1.18. This is lower than the minimum by 0.02 and has a percent difference of 1.69 %.</a:t>
                      </a:r>
                    </a:p>
                  </a:txBody>
                  <a:tcPr marL="26668" marR="26668" marT="13334" marB="13334" anchor="ctr">
                    <a:lnL>
                      <a:noFill/>
                    </a:lnL>
                    <a:lnR>
                      <a:noFill/>
                    </a:lnR>
                    <a:lnT>
                      <a:noFill/>
                    </a:lnT>
                    <a:lnB>
                      <a:noFill/>
                    </a:lnB>
                  </a:tcPr>
                </a:tc>
                <a:tc>
                  <a:txBody>
                    <a:bodyPr/>
                    <a:lstStyle/>
                    <a:p>
                      <a:r>
                        <a:rPr lang="en-US" sz="1400" dirty="0"/>
                        <a:t>The tolerances should be reviewed, and a decision of the coil's conformance should be made during the appropriate coil readiness review.</a:t>
                      </a:r>
                    </a:p>
                  </a:txBody>
                  <a:tcPr marL="26668" marR="26668" marT="13334" marB="13334" anchor="ctr">
                    <a:lnL>
                      <a:noFill/>
                    </a:lnL>
                    <a:lnR>
                      <a:noFill/>
                    </a:lnR>
                    <a:lnT>
                      <a:noFill/>
                    </a:lnT>
                    <a:lnB>
                      <a:noFill/>
                    </a:lnB>
                  </a:tcPr>
                </a:tc>
                <a:extLst>
                  <a:ext uri="{0D108BD9-81ED-4DB2-BD59-A6C34878D82A}">
                    <a16:rowId xmlns:a16="http://schemas.microsoft.com/office/drawing/2014/main" val="3890820796"/>
                  </a:ext>
                </a:extLst>
              </a:tr>
              <a:tr h="586702">
                <a:tc>
                  <a:txBody>
                    <a:bodyPr/>
                    <a:lstStyle/>
                    <a:p>
                      <a:r>
                        <a:rPr lang="en-US" sz="1400" dirty="0">
                          <a:hlinkClick r:id="rId3"/>
                        </a:rPr>
                        <a:t>12083</a:t>
                      </a:r>
                      <a:r>
                        <a:rPr lang="en-US" sz="1400" dirty="0"/>
                        <a:t> Electrical Testing </a:t>
                      </a:r>
                    </a:p>
                  </a:txBody>
                  <a:tcPr marL="26668" marR="26668" marT="13334" marB="13334" anchor="ctr">
                    <a:lnL>
                      <a:noFill/>
                    </a:lnL>
                    <a:lnR>
                      <a:noFill/>
                    </a:lnR>
                    <a:lnT>
                      <a:noFill/>
                    </a:lnT>
                    <a:lnB>
                      <a:noFill/>
                    </a:lnB>
                    <a:solidFill>
                      <a:srgbClr val="E8E8E8"/>
                    </a:solidFill>
                  </a:tcPr>
                </a:tc>
                <a:tc>
                  <a:txBody>
                    <a:bodyPr/>
                    <a:lstStyle/>
                    <a:p>
                      <a:r>
                        <a:rPr lang="en-US" sz="1400" dirty="0"/>
                        <a:t>The cause of this nonconformance is not known. However, the Ls, and R for this reading were within their defined limits. Additionally, the Ls and Q taken at a 100 Hz, and 1 kHz were found to be at nominal values. </a:t>
                      </a:r>
                    </a:p>
                  </a:txBody>
                  <a:tcPr marL="26668" marR="26668" marT="13334" marB="13334" anchor="ctr">
                    <a:lnL>
                      <a:noFill/>
                    </a:lnL>
                    <a:lnR>
                      <a:noFill/>
                    </a:lnR>
                    <a:lnT>
                      <a:noFill/>
                    </a:lnT>
                    <a:lnB>
                      <a:noFill/>
                    </a:lnB>
                    <a:solidFill>
                      <a:srgbClr val="E8E8E8"/>
                    </a:solidFill>
                  </a:tcPr>
                </a:tc>
                <a:tc>
                  <a:txBody>
                    <a:bodyPr/>
                    <a:lstStyle/>
                    <a:p>
                      <a:r>
                        <a:rPr lang="en-US" sz="1400" dirty="0"/>
                        <a:t>The tolerances should be reviewed, and a decision of the coil's conformance should be made during the appropriate coil readiness review.</a:t>
                      </a:r>
                    </a:p>
                  </a:txBody>
                  <a:tcPr marL="26668" marR="26668" marT="13334" marB="13334" anchor="ctr">
                    <a:lnL>
                      <a:noFill/>
                    </a:lnL>
                    <a:lnR>
                      <a:noFill/>
                    </a:lnR>
                    <a:lnT>
                      <a:noFill/>
                    </a:lnT>
                    <a:lnB>
                      <a:noFill/>
                    </a:lnB>
                    <a:solidFill>
                      <a:srgbClr val="E8E8E8"/>
                    </a:solidFill>
                  </a:tcPr>
                </a:tc>
                <a:extLst>
                  <a:ext uri="{0D108BD9-81ED-4DB2-BD59-A6C34878D82A}">
                    <a16:rowId xmlns:a16="http://schemas.microsoft.com/office/drawing/2014/main" val="654278652"/>
                  </a:ext>
                </a:extLst>
              </a:tr>
            </a:tbl>
          </a:graphicData>
        </a:graphic>
      </p:graphicFrame>
      <p:sp>
        <p:nvSpPr>
          <p:cNvPr id="4" name="Slide Number Placeholder 3">
            <a:extLst>
              <a:ext uri="{FF2B5EF4-FFF2-40B4-BE49-F238E27FC236}">
                <a16:creationId xmlns:a16="http://schemas.microsoft.com/office/drawing/2014/main" id="{91F87B25-257C-4DE9-9753-1F5C7E380C3D}"/>
              </a:ext>
            </a:extLst>
          </p:cNvPr>
          <p:cNvSpPr>
            <a:spLocks noGrp="1"/>
          </p:cNvSpPr>
          <p:nvPr>
            <p:ph type="sldNum" sz="quarter" idx="12"/>
          </p:nvPr>
        </p:nvSpPr>
        <p:spPr/>
        <p:txBody>
          <a:bodyPr/>
          <a:lstStyle/>
          <a:p>
            <a:fld id="{BFDCA1C4-9514-7B4F-976F-D92F7E296653}" type="slidenum">
              <a:rPr lang="fr-FR" smtClean="0"/>
              <a:pPr/>
              <a:t>16</a:t>
            </a:fld>
            <a:endParaRPr lang="fr-FR"/>
          </a:p>
        </p:txBody>
      </p:sp>
      <p:graphicFrame>
        <p:nvGraphicFramePr>
          <p:cNvPr id="7" name="Table 7">
            <a:extLst>
              <a:ext uri="{FF2B5EF4-FFF2-40B4-BE49-F238E27FC236}">
                <a16:creationId xmlns:a16="http://schemas.microsoft.com/office/drawing/2014/main" id="{5C732465-487C-4857-AB86-885CEC66481F}"/>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40654979-594B-4722-893B-A2C68BB6774C}"/>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57639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6C45-C670-4B3E-9D5D-6CDE742F37DF}"/>
              </a:ext>
            </a:extLst>
          </p:cNvPr>
          <p:cNvSpPr>
            <a:spLocks noGrp="1"/>
          </p:cNvSpPr>
          <p:nvPr>
            <p:ph type="title"/>
          </p:nvPr>
        </p:nvSpPr>
        <p:spPr/>
        <p:txBody>
          <a:bodyPr/>
          <a:lstStyle/>
          <a:p>
            <a:r>
              <a:rPr lang="en-US" dirty="0"/>
              <a:t>QXFA123 DR’s</a:t>
            </a:r>
          </a:p>
        </p:txBody>
      </p:sp>
      <p:graphicFrame>
        <p:nvGraphicFramePr>
          <p:cNvPr id="6" name="Content Placeholder 5">
            <a:extLst>
              <a:ext uri="{FF2B5EF4-FFF2-40B4-BE49-F238E27FC236}">
                <a16:creationId xmlns:a16="http://schemas.microsoft.com/office/drawing/2014/main" id="{BC7E103D-2334-4AC5-8B65-829E4EC34665}"/>
              </a:ext>
            </a:extLst>
          </p:cNvPr>
          <p:cNvGraphicFramePr>
            <a:graphicFrameLocks noGrp="1"/>
          </p:cNvGraphicFramePr>
          <p:nvPr>
            <p:ph idx="1"/>
            <p:extLst>
              <p:ext uri="{D42A27DB-BD31-4B8C-83A1-F6EECF244321}">
                <p14:modId xmlns:p14="http://schemas.microsoft.com/office/powerpoint/2010/main" val="1807865217"/>
              </p:ext>
            </p:extLst>
          </p:nvPr>
        </p:nvGraphicFramePr>
        <p:xfrm>
          <a:off x="612001" y="1268336"/>
          <a:ext cx="7920000" cy="3960004"/>
        </p:xfrm>
        <a:graphic>
          <a:graphicData uri="http://schemas.openxmlformats.org/drawingml/2006/table">
            <a:tbl>
              <a:tblPr/>
              <a:tblGrid>
                <a:gridCol w="1727751">
                  <a:extLst>
                    <a:ext uri="{9D8B030D-6E8A-4147-A177-3AD203B41FA5}">
                      <a16:colId xmlns:a16="http://schemas.microsoft.com/office/drawing/2014/main" val="1974350625"/>
                    </a:ext>
                  </a:extLst>
                </a:gridCol>
                <a:gridCol w="3552249">
                  <a:extLst>
                    <a:ext uri="{9D8B030D-6E8A-4147-A177-3AD203B41FA5}">
                      <a16:colId xmlns:a16="http://schemas.microsoft.com/office/drawing/2014/main" val="3967075062"/>
                    </a:ext>
                  </a:extLst>
                </a:gridCol>
                <a:gridCol w="2640000">
                  <a:extLst>
                    <a:ext uri="{9D8B030D-6E8A-4147-A177-3AD203B41FA5}">
                      <a16:colId xmlns:a16="http://schemas.microsoft.com/office/drawing/2014/main" val="4143090047"/>
                    </a:ext>
                  </a:extLst>
                </a:gridCol>
              </a:tblGrid>
              <a:tr h="115458">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978385337"/>
                  </a:ext>
                </a:extLst>
              </a:tr>
              <a:tr h="548425">
                <a:tc>
                  <a:txBody>
                    <a:bodyPr/>
                    <a:lstStyle/>
                    <a:p>
                      <a:r>
                        <a:rPr lang="en-US" sz="1400" dirty="0">
                          <a:hlinkClick r:id="rId2"/>
                        </a:rPr>
                        <a:t>11976</a:t>
                      </a:r>
                      <a:r>
                        <a:rPr lang="en-US" sz="1400" dirty="0"/>
                        <a:t> Coil Winding and Curing (Using Rotating Table) </a:t>
                      </a:r>
                    </a:p>
                  </a:txBody>
                  <a:tcPr marL="28864" marR="28864" marT="14432" marB="14432" anchor="ctr">
                    <a:lnL>
                      <a:noFill/>
                    </a:lnL>
                    <a:lnR>
                      <a:noFill/>
                    </a:lnR>
                    <a:lnT>
                      <a:noFill/>
                    </a:lnT>
                    <a:lnB>
                      <a:noFill/>
                    </a:lnB>
                    <a:solidFill>
                      <a:schemeClr val="bg1"/>
                    </a:solidFill>
                  </a:tcPr>
                </a:tc>
                <a:tc>
                  <a:txBody>
                    <a:bodyPr/>
                    <a:lstStyle/>
                    <a:p>
                      <a:r>
                        <a:rPr lang="en-US" sz="1400" dirty="0"/>
                        <a:t>While making the first turn on the LE pole, the cable on the spool fell onto itself and got caught on itself I lifted the cable to get it untangled, after the cable came off the spool it had roped.</a:t>
                      </a:r>
                    </a:p>
                  </a:txBody>
                  <a:tcPr marL="28864" marR="28864" marT="14432" marB="14432" anchor="ctr">
                    <a:lnL>
                      <a:noFill/>
                    </a:lnL>
                    <a:lnR>
                      <a:noFill/>
                    </a:lnR>
                    <a:lnT>
                      <a:noFill/>
                    </a:lnT>
                    <a:lnB>
                      <a:noFill/>
                    </a:lnB>
                    <a:solidFill>
                      <a:schemeClr val="bg1"/>
                    </a:solidFill>
                  </a:tcPr>
                </a:tc>
                <a:tc>
                  <a:txBody>
                    <a:bodyPr/>
                    <a:lstStyle/>
                    <a:p>
                      <a:r>
                        <a:rPr lang="en-US" sz="1400" dirty="0"/>
                        <a:t>Zero the tension, remove the insulation and repair the roped cable. After repair, wrap the cable using 3 mil S2 glass with 50% overlap, paint binder and cure the insulation and the cable</a:t>
                      </a:r>
                    </a:p>
                  </a:txBody>
                  <a:tcPr marL="28864" marR="28864" marT="14432" marB="14432" anchor="ctr">
                    <a:lnL>
                      <a:noFill/>
                    </a:lnL>
                    <a:lnR>
                      <a:noFill/>
                    </a:lnR>
                    <a:lnT>
                      <a:noFill/>
                    </a:lnT>
                    <a:lnB>
                      <a:noFill/>
                    </a:lnB>
                    <a:solidFill>
                      <a:schemeClr val="bg1"/>
                    </a:solidFill>
                  </a:tcPr>
                </a:tc>
                <a:extLst>
                  <a:ext uri="{0D108BD9-81ED-4DB2-BD59-A6C34878D82A}">
                    <a16:rowId xmlns:a16="http://schemas.microsoft.com/office/drawing/2014/main" val="2620216408"/>
                  </a:ext>
                </a:extLst>
              </a:tr>
              <a:tr h="375238">
                <a:tc>
                  <a:txBody>
                    <a:bodyPr/>
                    <a:lstStyle/>
                    <a:p>
                      <a:r>
                        <a:rPr lang="en-US" sz="1400" dirty="0">
                          <a:hlinkClick r:id="rId3"/>
                        </a:rPr>
                        <a:t>11986</a:t>
                      </a:r>
                      <a:r>
                        <a:rPr lang="en-US" sz="1400" dirty="0"/>
                        <a:t> Reaction Traveler </a:t>
                      </a:r>
                    </a:p>
                  </a:txBody>
                  <a:tcPr marL="28864" marR="28864" marT="14432" marB="14432" anchor="ctr">
                    <a:lnL>
                      <a:noFill/>
                    </a:lnL>
                    <a:lnR>
                      <a:noFill/>
                    </a:lnR>
                    <a:lnT>
                      <a:noFill/>
                    </a:lnT>
                    <a:lnB>
                      <a:noFill/>
                    </a:lnB>
                    <a:solidFill>
                      <a:srgbClr val="E8E8E8"/>
                    </a:solidFill>
                  </a:tcPr>
                </a:tc>
                <a:tc>
                  <a:txBody>
                    <a:bodyPr/>
                    <a:lstStyle/>
                    <a:p>
                      <a:r>
                        <a:rPr lang="en-US" sz="1400" dirty="0"/>
                        <a:t>While resuming work on this coil, I noticed that section 4.1 was not completed. I had to remove the form blocks and filler/liner to complete the section of electrical testing(Multimeter) for the OD. (at this point the coil had not been torqued. Form blocks were on but not bolted down.</a:t>
                      </a:r>
                    </a:p>
                  </a:txBody>
                  <a:tcPr marL="28864" marR="28864" marT="14432" marB="14432" anchor="ctr">
                    <a:lnL>
                      <a:noFill/>
                    </a:lnL>
                    <a:lnR>
                      <a:noFill/>
                    </a:lnR>
                    <a:lnT>
                      <a:noFill/>
                    </a:lnT>
                    <a:lnB>
                      <a:noFill/>
                    </a:lnB>
                    <a:solidFill>
                      <a:srgbClr val="E8E8E8"/>
                    </a:solidFill>
                  </a:tcPr>
                </a:tc>
                <a:tc>
                  <a:txBody>
                    <a:bodyPr/>
                    <a:lstStyle/>
                    <a:p>
                      <a:r>
                        <a:rPr lang="en-US" sz="1400" dirty="0"/>
                        <a:t>As described above, the assembly was not bolted together. Remove form blocks, liner, filler and perform electricals per step 4.1 in the traveler. Resume reaction traveler step 2.14.</a:t>
                      </a:r>
                    </a:p>
                  </a:txBody>
                  <a:tcPr marL="28864" marR="28864" marT="14432" marB="14432" anchor="ctr">
                    <a:lnL>
                      <a:noFill/>
                    </a:lnL>
                    <a:lnR>
                      <a:noFill/>
                    </a:lnR>
                    <a:lnT>
                      <a:noFill/>
                    </a:lnT>
                    <a:lnB>
                      <a:noFill/>
                    </a:lnB>
                    <a:solidFill>
                      <a:srgbClr val="E8E8E8"/>
                    </a:solidFill>
                  </a:tcPr>
                </a:tc>
                <a:extLst>
                  <a:ext uri="{0D108BD9-81ED-4DB2-BD59-A6C34878D82A}">
                    <a16:rowId xmlns:a16="http://schemas.microsoft.com/office/drawing/2014/main" val="3011891499"/>
                  </a:ext>
                </a:extLst>
              </a:tr>
              <a:tr h="375238">
                <a:tc>
                  <a:txBody>
                    <a:bodyPr/>
                    <a:lstStyle/>
                    <a:p>
                      <a:r>
                        <a:rPr lang="en-US" sz="1400" dirty="0">
                          <a:hlinkClick r:id="rId4"/>
                        </a:rPr>
                        <a:t>11990</a:t>
                      </a:r>
                      <a:r>
                        <a:rPr lang="en-US" sz="1400" dirty="0"/>
                        <a:t> Electrical Testing </a:t>
                      </a:r>
                    </a:p>
                  </a:txBody>
                  <a:tcPr marL="28864" marR="28864" marT="14432" marB="14432" anchor="ctr">
                    <a:lnL>
                      <a:noFill/>
                    </a:lnL>
                    <a:lnR>
                      <a:noFill/>
                    </a:lnR>
                    <a:lnT>
                      <a:noFill/>
                    </a:lnT>
                    <a:lnB>
                      <a:noFill/>
                    </a:lnB>
                  </a:tcPr>
                </a:tc>
                <a:tc>
                  <a:txBody>
                    <a:bodyPr/>
                    <a:lstStyle/>
                    <a:p>
                      <a:r>
                        <a:rPr lang="en-US" sz="1400" dirty="0"/>
                        <a:t>Coil Resistance is over by 3.8mΩ’s. (warm coil)</a:t>
                      </a:r>
                    </a:p>
                  </a:txBody>
                  <a:tcPr marL="28864" marR="28864" marT="14432" marB="14432" anchor="ctr">
                    <a:lnL>
                      <a:noFill/>
                    </a:lnL>
                    <a:lnR>
                      <a:noFill/>
                    </a:lnR>
                    <a:lnT>
                      <a:noFill/>
                    </a:lnT>
                    <a:lnB>
                      <a:noFill/>
                    </a:lnB>
                  </a:tcPr>
                </a:tc>
                <a:tc>
                  <a:txBody>
                    <a:bodyPr/>
                    <a:lstStyle/>
                    <a:p>
                      <a:r>
                        <a:rPr lang="en-US" sz="1400" dirty="0"/>
                        <a:t>Measure resistance again in the next step to confirm that the coils resistance is within the expected range. Verified.</a:t>
                      </a:r>
                    </a:p>
                  </a:txBody>
                  <a:tcPr marL="28864" marR="28864" marT="14432" marB="14432" anchor="ctr">
                    <a:lnL>
                      <a:noFill/>
                    </a:lnL>
                    <a:lnR>
                      <a:noFill/>
                    </a:lnR>
                    <a:lnT>
                      <a:noFill/>
                    </a:lnT>
                    <a:lnB>
                      <a:noFill/>
                    </a:lnB>
                  </a:tcPr>
                </a:tc>
                <a:extLst>
                  <a:ext uri="{0D108BD9-81ED-4DB2-BD59-A6C34878D82A}">
                    <a16:rowId xmlns:a16="http://schemas.microsoft.com/office/drawing/2014/main" val="1397446168"/>
                  </a:ext>
                </a:extLst>
              </a:tr>
            </a:tbl>
          </a:graphicData>
        </a:graphic>
      </p:graphicFrame>
      <p:sp>
        <p:nvSpPr>
          <p:cNvPr id="4" name="Slide Number Placeholder 3">
            <a:extLst>
              <a:ext uri="{FF2B5EF4-FFF2-40B4-BE49-F238E27FC236}">
                <a16:creationId xmlns:a16="http://schemas.microsoft.com/office/drawing/2014/main" id="{507BFFC5-19C9-4F08-948A-0D1F96121CA9}"/>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5" name="Footer Placeholder 4">
            <a:extLst>
              <a:ext uri="{FF2B5EF4-FFF2-40B4-BE49-F238E27FC236}">
                <a16:creationId xmlns:a16="http://schemas.microsoft.com/office/drawing/2014/main" id="{F6BAFDA9-5474-4224-AD9B-8051789453EC}"/>
              </a:ext>
            </a:extLst>
          </p:cNvPr>
          <p:cNvSpPr>
            <a:spLocks noGrp="1"/>
          </p:cNvSpPr>
          <p:nvPr>
            <p:ph type="ftr" sz="quarter" idx="3"/>
          </p:nvPr>
        </p:nvSpPr>
        <p:spPr/>
        <p:txBody>
          <a:bodyPr/>
          <a:lstStyle/>
          <a:p>
            <a:r>
              <a:rPr lang="en-US" dirty="0"/>
              <a:t>MQXFA06 Coils Acceptance Review  </a:t>
            </a:r>
            <a:r>
              <a:rPr lang="en-US" dirty="0" err="1"/>
              <a:t>Review</a:t>
            </a:r>
            <a:r>
              <a:rPr lang="en-US" dirty="0"/>
              <a:t> – September 25, 2020</a:t>
            </a:r>
            <a:endParaRPr lang="en-GB" dirty="0"/>
          </a:p>
        </p:txBody>
      </p:sp>
      <p:graphicFrame>
        <p:nvGraphicFramePr>
          <p:cNvPr id="11" name="Table 7">
            <a:extLst>
              <a:ext uri="{FF2B5EF4-FFF2-40B4-BE49-F238E27FC236}">
                <a16:creationId xmlns:a16="http://schemas.microsoft.com/office/drawing/2014/main" id="{60AD98CE-E818-4C1E-AF22-ECE431418BFF}"/>
              </a:ext>
            </a:extLst>
          </p:cNvPr>
          <p:cNvGraphicFramePr>
            <a:graphicFrameLocks noGrp="1"/>
          </p:cNvGraphicFramePr>
          <p:nvPr>
            <p:extLst>
              <p:ext uri="{D42A27DB-BD31-4B8C-83A1-F6EECF244321}">
                <p14:modId xmlns:p14="http://schemas.microsoft.com/office/powerpoint/2010/main" val="1454453173"/>
              </p:ext>
            </p:extLst>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12" name="Rectangle 11">
            <a:extLst>
              <a:ext uri="{FF2B5EF4-FFF2-40B4-BE49-F238E27FC236}">
                <a16:creationId xmlns:a16="http://schemas.microsoft.com/office/drawing/2014/main" id="{52AEEDDA-580D-4371-B813-AAD9C5888613}"/>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309037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6C45-C670-4B3E-9D5D-6CDE742F37DF}"/>
              </a:ext>
            </a:extLst>
          </p:cNvPr>
          <p:cNvSpPr>
            <a:spLocks noGrp="1"/>
          </p:cNvSpPr>
          <p:nvPr>
            <p:ph type="title"/>
          </p:nvPr>
        </p:nvSpPr>
        <p:spPr/>
        <p:txBody>
          <a:bodyPr/>
          <a:lstStyle/>
          <a:p>
            <a:r>
              <a:rPr lang="en-US" dirty="0"/>
              <a:t>QXFA123 DR’s</a:t>
            </a:r>
          </a:p>
        </p:txBody>
      </p:sp>
      <p:graphicFrame>
        <p:nvGraphicFramePr>
          <p:cNvPr id="6" name="Content Placeholder 5">
            <a:extLst>
              <a:ext uri="{FF2B5EF4-FFF2-40B4-BE49-F238E27FC236}">
                <a16:creationId xmlns:a16="http://schemas.microsoft.com/office/drawing/2014/main" id="{BC7E103D-2334-4AC5-8B65-829E4EC34665}"/>
              </a:ext>
            </a:extLst>
          </p:cNvPr>
          <p:cNvGraphicFramePr>
            <a:graphicFrameLocks noGrp="1"/>
          </p:cNvGraphicFramePr>
          <p:nvPr>
            <p:ph idx="1"/>
            <p:extLst>
              <p:ext uri="{D42A27DB-BD31-4B8C-83A1-F6EECF244321}">
                <p14:modId xmlns:p14="http://schemas.microsoft.com/office/powerpoint/2010/main" val="2455516778"/>
              </p:ext>
            </p:extLst>
          </p:nvPr>
        </p:nvGraphicFramePr>
        <p:xfrm>
          <a:off x="612001" y="1268336"/>
          <a:ext cx="7920000" cy="4813444"/>
        </p:xfrm>
        <a:graphic>
          <a:graphicData uri="http://schemas.openxmlformats.org/drawingml/2006/table">
            <a:tbl>
              <a:tblPr/>
              <a:tblGrid>
                <a:gridCol w="1727751">
                  <a:extLst>
                    <a:ext uri="{9D8B030D-6E8A-4147-A177-3AD203B41FA5}">
                      <a16:colId xmlns:a16="http://schemas.microsoft.com/office/drawing/2014/main" val="1974350625"/>
                    </a:ext>
                  </a:extLst>
                </a:gridCol>
                <a:gridCol w="3552249">
                  <a:extLst>
                    <a:ext uri="{9D8B030D-6E8A-4147-A177-3AD203B41FA5}">
                      <a16:colId xmlns:a16="http://schemas.microsoft.com/office/drawing/2014/main" val="3967075062"/>
                    </a:ext>
                  </a:extLst>
                </a:gridCol>
                <a:gridCol w="2640000">
                  <a:extLst>
                    <a:ext uri="{9D8B030D-6E8A-4147-A177-3AD203B41FA5}">
                      <a16:colId xmlns:a16="http://schemas.microsoft.com/office/drawing/2014/main" val="4143090047"/>
                    </a:ext>
                  </a:extLst>
                </a:gridCol>
              </a:tblGrid>
              <a:tr h="115458">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978385337"/>
                  </a:ext>
                </a:extLst>
              </a:tr>
              <a:tr h="375238">
                <a:tc>
                  <a:txBody>
                    <a:bodyPr/>
                    <a:lstStyle/>
                    <a:p>
                      <a:r>
                        <a:rPr lang="en-US" sz="1400" dirty="0">
                          <a:hlinkClick r:id="rId2"/>
                        </a:rPr>
                        <a:t>11992</a:t>
                      </a:r>
                      <a:r>
                        <a:rPr lang="en-US" sz="1400" dirty="0"/>
                        <a:t> Reaction Traveler </a:t>
                      </a:r>
                    </a:p>
                  </a:txBody>
                  <a:tcPr marL="28864" marR="28864" marT="14432" marB="14432" anchor="ctr">
                    <a:lnL>
                      <a:noFill/>
                    </a:lnL>
                    <a:lnR>
                      <a:noFill/>
                    </a:lnR>
                    <a:lnT>
                      <a:noFill/>
                    </a:lnT>
                    <a:lnB>
                      <a:noFill/>
                    </a:lnB>
                    <a:solidFill>
                      <a:srgbClr val="FFE699"/>
                    </a:solidFill>
                  </a:tcPr>
                </a:tc>
                <a:tc>
                  <a:txBody>
                    <a:bodyPr/>
                    <a:lstStyle/>
                    <a:p>
                      <a:r>
                        <a:rPr lang="en-US" sz="1400" dirty="0"/>
                        <a:t>At approximately 8PM on Friday, March 20 the furnace heaters were shut down with the consent of Giorgio Apollinari due to the implementation of the Modified Min Safe Plan at Fermilab. The furnace state was post argon purge and temperature ramping up to 210C. The tooling temperature was 76C when the heaters were turned off. The fans remained on and the argon flowed until the following morning when Martel Walls powered down the furnace.</a:t>
                      </a:r>
                    </a:p>
                  </a:txBody>
                  <a:tcPr marL="28864" marR="28864" marT="14432" marB="14432" anchor="ctr">
                    <a:lnL>
                      <a:noFill/>
                    </a:lnL>
                    <a:lnR>
                      <a:noFill/>
                    </a:lnR>
                    <a:lnT>
                      <a:noFill/>
                    </a:lnT>
                    <a:lnB>
                      <a:noFill/>
                    </a:lnB>
                    <a:solidFill>
                      <a:srgbClr val="FFE699"/>
                    </a:solidFill>
                  </a:tcPr>
                </a:tc>
                <a:tc>
                  <a:txBody>
                    <a:bodyPr/>
                    <a:lstStyle/>
                    <a:p>
                      <a:r>
                        <a:rPr lang="en-US" sz="1400" dirty="0"/>
                        <a:t>No impact is expected on coil performance. </a:t>
                      </a:r>
                      <a:br>
                        <a:rPr lang="en-US" sz="1400" dirty="0"/>
                      </a:br>
                      <a:r>
                        <a:rPr lang="en-US" sz="1400" dirty="0"/>
                        <a:t>Therefore, upon return to work, open the furnace door and do a visual inspection, measure and record the argon exit flow from the tooling, close door and begin reaction cycle from the very beginning (i.e. 5 hour argon purge followed by standard heat treatment cycle).</a:t>
                      </a:r>
                    </a:p>
                  </a:txBody>
                  <a:tcPr marL="28864" marR="28864" marT="14432" marB="14432" anchor="ctr">
                    <a:lnL>
                      <a:noFill/>
                    </a:lnL>
                    <a:lnR>
                      <a:noFill/>
                    </a:lnR>
                    <a:lnT>
                      <a:noFill/>
                    </a:lnT>
                    <a:lnB>
                      <a:noFill/>
                    </a:lnB>
                    <a:solidFill>
                      <a:srgbClr val="FFE699"/>
                    </a:solidFill>
                  </a:tcPr>
                </a:tc>
                <a:extLst>
                  <a:ext uri="{0D108BD9-81ED-4DB2-BD59-A6C34878D82A}">
                    <a16:rowId xmlns:a16="http://schemas.microsoft.com/office/drawing/2014/main" val="477477495"/>
                  </a:ext>
                </a:extLst>
              </a:tr>
              <a:tr h="461832">
                <a:tc>
                  <a:txBody>
                    <a:bodyPr/>
                    <a:lstStyle/>
                    <a:p>
                      <a:r>
                        <a:rPr lang="en-US" sz="1400" dirty="0">
                          <a:hlinkClick r:id="rId3"/>
                        </a:rPr>
                        <a:t>12034</a:t>
                      </a:r>
                      <a:r>
                        <a:rPr lang="en-US" sz="1400" dirty="0"/>
                        <a:t> Splice / Epoxy Impregnation </a:t>
                      </a:r>
                    </a:p>
                  </a:txBody>
                  <a:tcPr marL="28864" marR="28864" marT="14432" marB="14432" anchor="ctr">
                    <a:lnL>
                      <a:noFill/>
                    </a:lnL>
                    <a:lnR>
                      <a:noFill/>
                    </a:lnR>
                    <a:lnT>
                      <a:noFill/>
                    </a:lnT>
                    <a:lnB>
                      <a:noFill/>
                    </a:lnB>
                  </a:tcPr>
                </a:tc>
                <a:tc>
                  <a:txBody>
                    <a:bodyPr/>
                    <a:lstStyle/>
                    <a:p>
                      <a:r>
                        <a:rPr lang="en-US" sz="1400" dirty="0"/>
                        <a:t>Doing a visual inspection of the coil. The color on RE, transition side, turns is darker than normal.</a:t>
                      </a:r>
                    </a:p>
                  </a:txBody>
                  <a:tcPr marL="28864" marR="28864" marT="14432" marB="14432" anchor="ctr">
                    <a:lnL>
                      <a:noFill/>
                    </a:lnL>
                    <a:lnR>
                      <a:noFill/>
                    </a:lnR>
                    <a:lnT>
                      <a:noFill/>
                    </a:lnT>
                    <a:lnB>
                      <a:noFill/>
                    </a:lnB>
                  </a:tcPr>
                </a:tc>
                <a:tc>
                  <a:txBody>
                    <a:bodyPr/>
                    <a:lstStyle/>
                    <a:p>
                      <a:r>
                        <a:rPr lang="en-US" sz="1400" dirty="0"/>
                        <a:t>Lightly vacuum area to remove loose material.</a:t>
                      </a:r>
                    </a:p>
                  </a:txBody>
                  <a:tcPr marL="28864" marR="28864" marT="14432" marB="14432" anchor="ctr">
                    <a:lnL>
                      <a:noFill/>
                    </a:lnL>
                    <a:lnR>
                      <a:noFill/>
                    </a:lnR>
                    <a:lnT>
                      <a:noFill/>
                    </a:lnT>
                    <a:lnB>
                      <a:noFill/>
                    </a:lnB>
                  </a:tcPr>
                </a:tc>
                <a:extLst>
                  <a:ext uri="{0D108BD9-81ED-4DB2-BD59-A6C34878D82A}">
                    <a16:rowId xmlns:a16="http://schemas.microsoft.com/office/drawing/2014/main" val="743634886"/>
                  </a:ext>
                </a:extLst>
              </a:tr>
              <a:tr h="461832">
                <a:tc>
                  <a:txBody>
                    <a:bodyPr/>
                    <a:lstStyle/>
                    <a:p>
                      <a:r>
                        <a:rPr lang="en-US" sz="1400" dirty="0">
                          <a:hlinkClick r:id="rId4"/>
                        </a:rPr>
                        <a:t>12036</a:t>
                      </a:r>
                      <a:r>
                        <a:rPr lang="en-US" sz="1400" dirty="0"/>
                        <a:t> Splice / Epoxy Impregnation </a:t>
                      </a:r>
                    </a:p>
                  </a:txBody>
                  <a:tcPr marL="28864" marR="28864" marT="14432" marB="14432" anchor="ctr">
                    <a:lnL>
                      <a:noFill/>
                    </a:lnL>
                    <a:lnR>
                      <a:noFill/>
                    </a:lnR>
                    <a:lnT>
                      <a:noFill/>
                    </a:lnT>
                    <a:lnB>
                      <a:noFill/>
                    </a:lnB>
                    <a:solidFill>
                      <a:srgbClr val="E8E8E8"/>
                    </a:solidFill>
                  </a:tcPr>
                </a:tc>
                <a:tc>
                  <a:txBody>
                    <a:bodyPr/>
                    <a:lstStyle/>
                    <a:p>
                      <a:r>
                        <a:rPr lang="en-US" sz="1400" dirty="0"/>
                        <a:t>While installing the first layer of insulation, The "c" shaped voltage tap on the lead broke</a:t>
                      </a:r>
                    </a:p>
                  </a:txBody>
                  <a:tcPr marL="28864" marR="28864" marT="14432" marB="14432" anchor="ctr">
                    <a:lnL>
                      <a:noFill/>
                    </a:lnL>
                    <a:lnR>
                      <a:noFill/>
                    </a:lnR>
                    <a:lnT>
                      <a:noFill/>
                    </a:lnT>
                    <a:lnB>
                      <a:noFill/>
                    </a:lnB>
                    <a:solidFill>
                      <a:srgbClr val="E8E8E8"/>
                    </a:solidFill>
                  </a:tcPr>
                </a:tc>
                <a:tc>
                  <a:txBody>
                    <a:bodyPr/>
                    <a:lstStyle/>
                    <a:p>
                      <a:r>
                        <a:rPr lang="en-US" sz="1400" dirty="0"/>
                        <a:t>Leave the damaged soldered flag in place. Insulate and solder the new VT flag with the steps below. (More details can be found using the DR link.)</a:t>
                      </a:r>
                      <a:br>
                        <a:rPr lang="en-US" sz="1400" dirty="0"/>
                      </a:br>
                      <a:br>
                        <a:rPr lang="en-US" sz="1400" dirty="0"/>
                      </a:br>
                      <a:endParaRPr lang="en-US" sz="1400" dirty="0"/>
                    </a:p>
                  </a:txBody>
                  <a:tcPr marL="28864" marR="28864" marT="14432" marB="14432" anchor="ctr">
                    <a:lnL>
                      <a:noFill/>
                    </a:lnL>
                    <a:lnR>
                      <a:noFill/>
                    </a:lnR>
                    <a:lnT>
                      <a:noFill/>
                    </a:lnT>
                    <a:lnB>
                      <a:noFill/>
                    </a:lnB>
                    <a:solidFill>
                      <a:srgbClr val="E8E8E8"/>
                    </a:solidFill>
                  </a:tcPr>
                </a:tc>
                <a:extLst>
                  <a:ext uri="{0D108BD9-81ED-4DB2-BD59-A6C34878D82A}">
                    <a16:rowId xmlns:a16="http://schemas.microsoft.com/office/drawing/2014/main" val="2800431530"/>
                  </a:ext>
                </a:extLst>
              </a:tr>
            </a:tbl>
          </a:graphicData>
        </a:graphic>
      </p:graphicFrame>
      <p:sp>
        <p:nvSpPr>
          <p:cNvPr id="4" name="Slide Number Placeholder 3">
            <a:extLst>
              <a:ext uri="{FF2B5EF4-FFF2-40B4-BE49-F238E27FC236}">
                <a16:creationId xmlns:a16="http://schemas.microsoft.com/office/drawing/2014/main" id="{507BFFC5-19C9-4F08-948A-0D1F96121CA9}"/>
              </a:ext>
            </a:extLst>
          </p:cNvPr>
          <p:cNvSpPr>
            <a:spLocks noGrp="1"/>
          </p:cNvSpPr>
          <p:nvPr>
            <p:ph type="sldNum" sz="quarter" idx="12"/>
          </p:nvPr>
        </p:nvSpPr>
        <p:spPr/>
        <p:txBody>
          <a:bodyPr/>
          <a:lstStyle/>
          <a:p>
            <a:fld id="{BFDCA1C4-9514-7B4F-976F-D92F7E296653}" type="slidenum">
              <a:rPr lang="fr-FR" smtClean="0"/>
              <a:pPr/>
              <a:t>18</a:t>
            </a:fld>
            <a:endParaRPr lang="fr-FR"/>
          </a:p>
        </p:txBody>
      </p:sp>
      <p:sp>
        <p:nvSpPr>
          <p:cNvPr id="5" name="Footer Placeholder 4">
            <a:extLst>
              <a:ext uri="{FF2B5EF4-FFF2-40B4-BE49-F238E27FC236}">
                <a16:creationId xmlns:a16="http://schemas.microsoft.com/office/drawing/2014/main" id="{F6BAFDA9-5474-4224-AD9B-8051789453EC}"/>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11" name="Table 7">
            <a:extLst>
              <a:ext uri="{FF2B5EF4-FFF2-40B4-BE49-F238E27FC236}">
                <a16:creationId xmlns:a16="http://schemas.microsoft.com/office/drawing/2014/main" id="{60AD98CE-E818-4C1E-AF22-ECE431418BFF}"/>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12" name="Rectangle 11">
            <a:extLst>
              <a:ext uri="{FF2B5EF4-FFF2-40B4-BE49-F238E27FC236}">
                <a16:creationId xmlns:a16="http://schemas.microsoft.com/office/drawing/2014/main" id="{52AEEDDA-580D-4371-B813-AAD9C5888613}"/>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315716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6C45-C670-4B3E-9D5D-6CDE742F37DF}"/>
              </a:ext>
            </a:extLst>
          </p:cNvPr>
          <p:cNvSpPr>
            <a:spLocks noGrp="1"/>
          </p:cNvSpPr>
          <p:nvPr>
            <p:ph type="title"/>
          </p:nvPr>
        </p:nvSpPr>
        <p:spPr/>
        <p:txBody>
          <a:bodyPr/>
          <a:lstStyle/>
          <a:p>
            <a:r>
              <a:rPr lang="en-US" dirty="0"/>
              <a:t>QXFA123 DR’s</a:t>
            </a:r>
          </a:p>
        </p:txBody>
      </p:sp>
      <p:graphicFrame>
        <p:nvGraphicFramePr>
          <p:cNvPr id="6" name="Content Placeholder 5">
            <a:extLst>
              <a:ext uri="{FF2B5EF4-FFF2-40B4-BE49-F238E27FC236}">
                <a16:creationId xmlns:a16="http://schemas.microsoft.com/office/drawing/2014/main" id="{BC7E103D-2334-4AC5-8B65-829E4EC34665}"/>
              </a:ext>
            </a:extLst>
          </p:cNvPr>
          <p:cNvGraphicFramePr>
            <a:graphicFrameLocks noGrp="1"/>
          </p:cNvGraphicFramePr>
          <p:nvPr>
            <p:ph idx="1"/>
            <p:extLst>
              <p:ext uri="{D42A27DB-BD31-4B8C-83A1-F6EECF244321}">
                <p14:modId xmlns:p14="http://schemas.microsoft.com/office/powerpoint/2010/main" val="2213226833"/>
              </p:ext>
            </p:extLst>
          </p:nvPr>
        </p:nvGraphicFramePr>
        <p:xfrm>
          <a:off x="612001" y="1268336"/>
          <a:ext cx="7920000" cy="4357860"/>
        </p:xfrm>
        <a:graphic>
          <a:graphicData uri="http://schemas.openxmlformats.org/drawingml/2006/table">
            <a:tbl>
              <a:tblPr/>
              <a:tblGrid>
                <a:gridCol w="1727751">
                  <a:extLst>
                    <a:ext uri="{9D8B030D-6E8A-4147-A177-3AD203B41FA5}">
                      <a16:colId xmlns:a16="http://schemas.microsoft.com/office/drawing/2014/main" val="1974350625"/>
                    </a:ext>
                  </a:extLst>
                </a:gridCol>
                <a:gridCol w="3552249">
                  <a:extLst>
                    <a:ext uri="{9D8B030D-6E8A-4147-A177-3AD203B41FA5}">
                      <a16:colId xmlns:a16="http://schemas.microsoft.com/office/drawing/2014/main" val="3967075062"/>
                    </a:ext>
                  </a:extLst>
                </a:gridCol>
                <a:gridCol w="2640000">
                  <a:extLst>
                    <a:ext uri="{9D8B030D-6E8A-4147-A177-3AD203B41FA5}">
                      <a16:colId xmlns:a16="http://schemas.microsoft.com/office/drawing/2014/main" val="4143090047"/>
                    </a:ext>
                  </a:extLst>
                </a:gridCol>
              </a:tblGrid>
              <a:tr h="115458">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978385337"/>
                  </a:ext>
                </a:extLst>
              </a:tr>
              <a:tr h="635019">
                <a:tc>
                  <a:txBody>
                    <a:bodyPr/>
                    <a:lstStyle/>
                    <a:p>
                      <a:r>
                        <a:rPr lang="en-US" sz="1400" dirty="0">
                          <a:hlinkClick r:id="rId2"/>
                        </a:rPr>
                        <a:t>12049</a:t>
                      </a:r>
                      <a:r>
                        <a:rPr lang="en-US" sz="1400" dirty="0"/>
                        <a:t> Reaction Traveler </a:t>
                      </a:r>
                    </a:p>
                  </a:txBody>
                  <a:tcPr marL="28864" marR="28864" marT="14432" marB="14432" anchor="ctr">
                    <a:lnL>
                      <a:noFill/>
                    </a:lnL>
                    <a:lnR>
                      <a:noFill/>
                    </a:lnR>
                    <a:lnT>
                      <a:noFill/>
                    </a:lnT>
                    <a:lnB>
                      <a:noFill/>
                    </a:lnB>
                  </a:tcPr>
                </a:tc>
                <a:tc>
                  <a:txBody>
                    <a:bodyPr/>
                    <a:lstStyle/>
                    <a:p>
                      <a:r>
                        <a:rPr lang="en-US" sz="1400" dirty="0"/>
                        <a:t>The statistical analysis of the reaction data (attached to this traveler step) show the following regarding individual T/C temperature measurements:</a:t>
                      </a:r>
                      <a:br>
                        <a:rPr lang="en-US" sz="1400" dirty="0"/>
                      </a:br>
                      <a:r>
                        <a:rPr lang="en-US" sz="1400" dirty="0"/>
                        <a:t>210C: 0.24% out of spec low</a:t>
                      </a:r>
                      <a:br>
                        <a:rPr lang="en-US" sz="1400" dirty="0"/>
                      </a:br>
                      <a:r>
                        <a:rPr lang="en-US" sz="1400" dirty="0"/>
                        <a:t>400C: 10% out of spec high</a:t>
                      </a:r>
                      <a:br>
                        <a:rPr lang="en-US" sz="1400" dirty="0"/>
                      </a:br>
                      <a:r>
                        <a:rPr lang="en-US" sz="1400" dirty="0"/>
                        <a:t>665C: 5.5% out of spec low</a:t>
                      </a:r>
                      <a:br>
                        <a:rPr lang="en-US" sz="1400" dirty="0"/>
                      </a:br>
                      <a:r>
                        <a:rPr lang="en-US" sz="1400" dirty="0"/>
                        <a:t>The averages are acceptable, but our specification is applied to individual measurements.</a:t>
                      </a:r>
                    </a:p>
                  </a:txBody>
                  <a:tcPr marL="28864" marR="28864" marT="14432" marB="14432" anchor="ctr">
                    <a:lnL>
                      <a:noFill/>
                    </a:lnL>
                    <a:lnR>
                      <a:noFill/>
                    </a:lnR>
                    <a:lnT>
                      <a:noFill/>
                    </a:lnT>
                    <a:lnB>
                      <a:noFill/>
                    </a:lnB>
                  </a:tcPr>
                </a:tc>
                <a:tc>
                  <a:txBody>
                    <a:bodyPr/>
                    <a:lstStyle/>
                    <a:p>
                      <a:r>
                        <a:rPr lang="en-US" sz="1400" dirty="0"/>
                        <a:t>Use witness sample test results to make final determination of the coil disposition for use in a magnet.</a:t>
                      </a:r>
                    </a:p>
                    <a:p>
                      <a:r>
                        <a:rPr lang="en-US" sz="1400" dirty="0"/>
                        <a:t>Note:</a:t>
                      </a:r>
                    </a:p>
                    <a:p>
                      <a:r>
                        <a:rPr lang="en-US" sz="1400" dirty="0"/>
                        <a:t>This is a continuation of the investigation started with coil 122, DR</a:t>
                      </a:r>
                      <a:r>
                        <a:rPr lang="en-US" sz="1400" dirty="0">
                          <a:hlinkClick r:id="rId3"/>
                        </a:rPr>
                        <a:t>12014</a:t>
                      </a:r>
                      <a:r>
                        <a:rPr lang="en-US" sz="1400" dirty="0"/>
                        <a:t>.</a:t>
                      </a:r>
                    </a:p>
                    <a:p>
                      <a:endParaRPr lang="en-US" sz="1400" dirty="0"/>
                    </a:p>
                    <a:p>
                      <a:endParaRPr lang="en-US" sz="1400" dirty="0"/>
                    </a:p>
                  </a:txBody>
                  <a:tcPr marL="28864" marR="28864" marT="14432" marB="14432" anchor="ctr">
                    <a:lnL>
                      <a:noFill/>
                    </a:lnL>
                    <a:lnR>
                      <a:noFill/>
                    </a:lnR>
                    <a:lnT>
                      <a:noFill/>
                    </a:lnT>
                    <a:lnB>
                      <a:noFill/>
                    </a:lnB>
                  </a:tcPr>
                </a:tc>
                <a:extLst>
                  <a:ext uri="{0D108BD9-81ED-4DB2-BD59-A6C34878D82A}">
                    <a16:rowId xmlns:a16="http://schemas.microsoft.com/office/drawing/2014/main" val="3550333594"/>
                  </a:ext>
                </a:extLst>
              </a:tr>
              <a:tr h="5484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4"/>
                        </a:rPr>
                        <a:t>12063</a:t>
                      </a:r>
                      <a:r>
                        <a:rPr lang="en-US" sz="1400" dirty="0"/>
                        <a:t> Electrical Testing (Prior to impregnation ID up)</a:t>
                      </a:r>
                    </a:p>
                    <a:p>
                      <a:endParaRPr lang="en-US" sz="1400" dirty="0"/>
                    </a:p>
                  </a:txBody>
                  <a:tcPr marL="28864" marR="28864" marT="14432" marB="14432" anchor="ctr">
                    <a:lnL>
                      <a:noFill/>
                    </a:lnL>
                    <a:lnR>
                      <a:noFill/>
                    </a:lnR>
                    <a:lnT>
                      <a:noFill/>
                    </a:lnT>
                    <a:lnB>
                      <a:noFill/>
                    </a:lnB>
                    <a:solidFill>
                      <a:srgbClr val="E8E8E8"/>
                    </a:solidFill>
                  </a:tcPr>
                </a:tc>
                <a:tc>
                  <a:txBody>
                    <a:bodyPr/>
                    <a:lstStyle/>
                    <a:p>
                      <a:r>
                        <a:rPr lang="en-US" sz="1400" dirty="0"/>
                        <a:t>Shorts found in multiple locations between the coil and tooling. They were measured using the Keithley multimeter to be ~1.5 </a:t>
                      </a:r>
                      <a:r>
                        <a:rPr lang="en-US" sz="1400" dirty="0" err="1"/>
                        <a:t>MOhms</a:t>
                      </a:r>
                      <a:r>
                        <a:rPr lang="en-US" sz="1400" dirty="0"/>
                        <a:t>. Based on the attached images the tooling is only able to make contact with the pole via pins attached to the modified form-blocks. With this information there all appears to be a short between the coil and pole also at ~1.5 </a:t>
                      </a:r>
                      <a:r>
                        <a:rPr lang="en-US" sz="1400" dirty="0" err="1"/>
                        <a:t>MOhms</a:t>
                      </a:r>
                      <a:r>
                        <a:rPr lang="en-US" sz="1400" dirty="0"/>
                        <a:t>.</a:t>
                      </a:r>
                    </a:p>
                  </a:txBody>
                  <a:tcPr marL="28864" marR="28864" marT="14432" marB="14432" anchor="ctr">
                    <a:lnL>
                      <a:noFill/>
                    </a:lnL>
                    <a:lnR>
                      <a:noFill/>
                    </a:lnR>
                    <a:lnT>
                      <a:noFill/>
                    </a:lnT>
                    <a:lnB>
                      <a:noFill/>
                    </a:lnB>
                    <a:solidFill>
                      <a:srgbClr val="E8E8E8"/>
                    </a:solidFill>
                  </a:tcPr>
                </a:tc>
                <a:tc>
                  <a:txBody>
                    <a:bodyPr/>
                    <a:lstStyle/>
                    <a:p>
                      <a:r>
                        <a:rPr lang="en-US" sz="1400" dirty="0"/>
                        <a:t>Continue with coil fabrication. </a:t>
                      </a:r>
                    </a:p>
                    <a:p>
                      <a:r>
                        <a:rPr lang="en-US" sz="1400" dirty="0"/>
                        <a:t>Note: same as DR 12021</a:t>
                      </a:r>
                    </a:p>
                  </a:txBody>
                  <a:tcPr marL="28864" marR="28864" marT="14432" marB="14432" anchor="ctr">
                    <a:lnL>
                      <a:noFill/>
                    </a:lnL>
                    <a:lnR>
                      <a:noFill/>
                    </a:lnR>
                    <a:lnT>
                      <a:noFill/>
                    </a:lnT>
                    <a:lnB>
                      <a:noFill/>
                    </a:lnB>
                    <a:solidFill>
                      <a:srgbClr val="E8E8E8"/>
                    </a:solidFill>
                  </a:tcPr>
                </a:tc>
                <a:extLst>
                  <a:ext uri="{0D108BD9-81ED-4DB2-BD59-A6C34878D82A}">
                    <a16:rowId xmlns:a16="http://schemas.microsoft.com/office/drawing/2014/main" val="498174292"/>
                  </a:ext>
                </a:extLst>
              </a:tr>
            </a:tbl>
          </a:graphicData>
        </a:graphic>
      </p:graphicFrame>
      <p:sp>
        <p:nvSpPr>
          <p:cNvPr id="4" name="Slide Number Placeholder 3">
            <a:extLst>
              <a:ext uri="{FF2B5EF4-FFF2-40B4-BE49-F238E27FC236}">
                <a16:creationId xmlns:a16="http://schemas.microsoft.com/office/drawing/2014/main" id="{507BFFC5-19C9-4F08-948A-0D1F96121CA9}"/>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5" name="Footer Placeholder 4">
            <a:extLst>
              <a:ext uri="{FF2B5EF4-FFF2-40B4-BE49-F238E27FC236}">
                <a16:creationId xmlns:a16="http://schemas.microsoft.com/office/drawing/2014/main" id="{F6BAFDA9-5474-4224-AD9B-8051789453EC}"/>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11" name="Table 7">
            <a:extLst>
              <a:ext uri="{FF2B5EF4-FFF2-40B4-BE49-F238E27FC236}">
                <a16:creationId xmlns:a16="http://schemas.microsoft.com/office/drawing/2014/main" id="{60AD98CE-E818-4C1E-AF22-ECE431418BFF}"/>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12" name="Rectangle 11">
            <a:extLst>
              <a:ext uri="{FF2B5EF4-FFF2-40B4-BE49-F238E27FC236}">
                <a16:creationId xmlns:a16="http://schemas.microsoft.com/office/drawing/2014/main" id="{52AEEDDA-580D-4371-B813-AAD9C5888613}"/>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11596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652C-D892-4470-97F7-31936B8F55C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D26EA3B-FBF9-48C8-9F38-DFE9595CE35B}"/>
              </a:ext>
            </a:extLst>
          </p:cNvPr>
          <p:cNvSpPr>
            <a:spLocks noGrp="1"/>
          </p:cNvSpPr>
          <p:nvPr>
            <p:ph idx="1"/>
          </p:nvPr>
        </p:nvSpPr>
        <p:spPr>
          <a:xfrm>
            <a:off x="612000" y="1219200"/>
            <a:ext cx="8208472" cy="4906963"/>
          </a:xfrm>
        </p:spPr>
        <p:txBody>
          <a:bodyPr>
            <a:normAutofit fontScale="92500" lnSpcReduction="10000"/>
          </a:bodyPr>
          <a:lstStyle/>
          <a:p>
            <a:r>
              <a:rPr lang="en-US" dirty="0"/>
              <a:t>Coil Specifications</a:t>
            </a:r>
          </a:p>
          <a:p>
            <a:pPr marL="0" indent="0">
              <a:buNone/>
            </a:pPr>
            <a:r>
              <a:rPr lang="en-US" sz="1600" dirty="0"/>
              <a:t>        (Conforms to QXFA Series Coil Production Specification, US-HiLumi-doc-2986)</a:t>
            </a:r>
          </a:p>
          <a:p>
            <a:pPr lvl="1"/>
            <a:r>
              <a:rPr lang="en-US" dirty="0"/>
              <a:t>MQXFA </a:t>
            </a:r>
            <a:r>
              <a:rPr lang="en-US" i="1" dirty="0"/>
              <a:t>Final Design Report</a:t>
            </a:r>
            <a:r>
              <a:rPr lang="en-US" dirty="0"/>
              <a:t>, US-HiLumi-doc-948</a:t>
            </a:r>
          </a:p>
          <a:p>
            <a:pPr lvl="1"/>
            <a:r>
              <a:rPr lang="en-US" i="1" dirty="0"/>
              <a:t>QXFA Coil Fabrication Electrical QA</a:t>
            </a:r>
            <a:r>
              <a:rPr lang="en-US" dirty="0"/>
              <a:t>, US-HiLumi-doc-521</a:t>
            </a:r>
          </a:p>
          <a:p>
            <a:pPr marL="0" indent="0">
              <a:buNone/>
            </a:pPr>
            <a:r>
              <a:rPr lang="en-US" sz="2400" dirty="0"/>
              <a:t>	</a:t>
            </a:r>
          </a:p>
          <a:p>
            <a:r>
              <a:rPr lang="en-US" dirty="0"/>
              <a:t>QXFA119, QXFA122, and QXFA123</a:t>
            </a:r>
          </a:p>
          <a:p>
            <a:pPr lvl="1"/>
            <a:r>
              <a:rPr lang="en-US" dirty="0"/>
              <a:t>Coil length results</a:t>
            </a:r>
          </a:p>
          <a:p>
            <a:pPr lvl="1"/>
            <a:r>
              <a:rPr lang="en-US" dirty="0"/>
              <a:t>Electrical measurement results</a:t>
            </a:r>
          </a:p>
          <a:p>
            <a:pPr lvl="1"/>
            <a:r>
              <a:rPr lang="en-US" dirty="0"/>
              <a:t>Discrepancy Reports</a:t>
            </a:r>
          </a:p>
          <a:p>
            <a:endParaRPr lang="en-US" dirty="0"/>
          </a:p>
          <a:p>
            <a:r>
              <a:rPr lang="en-US" dirty="0"/>
              <a:t>Recommendations addressed from MQXFA05 coil acceptance review</a:t>
            </a:r>
          </a:p>
        </p:txBody>
      </p:sp>
      <p:sp>
        <p:nvSpPr>
          <p:cNvPr id="4" name="Footer Placeholder 3">
            <a:extLst>
              <a:ext uri="{FF2B5EF4-FFF2-40B4-BE49-F238E27FC236}">
                <a16:creationId xmlns:a16="http://schemas.microsoft.com/office/drawing/2014/main" id="{634DC9F4-938C-4CE4-BF15-86628B35434C}"/>
              </a:ext>
            </a:extLst>
          </p:cNvPr>
          <p:cNvSpPr>
            <a:spLocks noGrp="1"/>
          </p:cNvSpPr>
          <p:nvPr>
            <p:ph type="ftr" sz="quarter" idx="3"/>
          </p:nvPr>
        </p:nvSpPr>
        <p:spPr/>
        <p:txBody>
          <a:bodyPr/>
          <a:lstStyle/>
          <a:p>
            <a:r>
              <a:rPr lang="en-US"/>
              <a:t>MQXFA06 Coils Acceptance Review  Review – September 25, 2020</a:t>
            </a:r>
            <a:endParaRPr lang="en-GB" dirty="0"/>
          </a:p>
        </p:txBody>
      </p:sp>
      <p:sp>
        <p:nvSpPr>
          <p:cNvPr id="5" name="Slide Number Placeholder 4">
            <a:extLst>
              <a:ext uri="{FF2B5EF4-FFF2-40B4-BE49-F238E27FC236}">
                <a16:creationId xmlns:a16="http://schemas.microsoft.com/office/drawing/2014/main" id="{E1F6A16F-B6D5-41DB-B970-56B0982D8EA0}"/>
              </a:ext>
            </a:extLst>
          </p:cNvPr>
          <p:cNvSpPr>
            <a:spLocks noGrp="1"/>
          </p:cNvSpPr>
          <p:nvPr>
            <p:ph type="sldNum" sz="quarter" idx="12"/>
          </p:nvPr>
        </p:nvSpPr>
        <p:spPr/>
        <p:txBody>
          <a:bodyPr/>
          <a:lstStyle/>
          <a:p>
            <a:fld id="{BFDCA1C4-9514-7B4F-976F-D92F7E296653}" type="slidenum">
              <a:rPr lang="fr-FR" smtClean="0"/>
              <a:pPr/>
              <a:t>2</a:t>
            </a:fld>
            <a:endParaRPr lang="fr-FR"/>
          </a:p>
        </p:txBody>
      </p:sp>
    </p:spTree>
    <p:extLst>
      <p:ext uri="{BB962C8B-B14F-4D97-AF65-F5344CB8AC3E}">
        <p14:creationId xmlns:p14="http://schemas.microsoft.com/office/powerpoint/2010/main" val="285264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6C45-C670-4B3E-9D5D-6CDE742F37DF}"/>
              </a:ext>
            </a:extLst>
          </p:cNvPr>
          <p:cNvSpPr>
            <a:spLocks noGrp="1"/>
          </p:cNvSpPr>
          <p:nvPr>
            <p:ph type="title"/>
          </p:nvPr>
        </p:nvSpPr>
        <p:spPr/>
        <p:txBody>
          <a:bodyPr/>
          <a:lstStyle/>
          <a:p>
            <a:r>
              <a:rPr lang="en-US" dirty="0"/>
              <a:t>QXFA123 DR’s</a:t>
            </a:r>
          </a:p>
        </p:txBody>
      </p:sp>
      <p:graphicFrame>
        <p:nvGraphicFramePr>
          <p:cNvPr id="6" name="Content Placeholder 5">
            <a:extLst>
              <a:ext uri="{FF2B5EF4-FFF2-40B4-BE49-F238E27FC236}">
                <a16:creationId xmlns:a16="http://schemas.microsoft.com/office/drawing/2014/main" id="{BC7E103D-2334-4AC5-8B65-829E4EC34665}"/>
              </a:ext>
            </a:extLst>
          </p:cNvPr>
          <p:cNvGraphicFramePr>
            <a:graphicFrameLocks noGrp="1"/>
          </p:cNvGraphicFramePr>
          <p:nvPr>
            <p:ph idx="1"/>
            <p:extLst>
              <p:ext uri="{D42A27DB-BD31-4B8C-83A1-F6EECF244321}">
                <p14:modId xmlns:p14="http://schemas.microsoft.com/office/powerpoint/2010/main" val="3438415307"/>
              </p:ext>
            </p:extLst>
          </p:nvPr>
        </p:nvGraphicFramePr>
        <p:xfrm>
          <a:off x="323528" y="1268336"/>
          <a:ext cx="8363271" cy="4784580"/>
        </p:xfrm>
        <a:graphic>
          <a:graphicData uri="http://schemas.openxmlformats.org/drawingml/2006/table">
            <a:tbl>
              <a:tblPr/>
              <a:tblGrid>
                <a:gridCol w="1824450">
                  <a:extLst>
                    <a:ext uri="{9D8B030D-6E8A-4147-A177-3AD203B41FA5}">
                      <a16:colId xmlns:a16="http://schemas.microsoft.com/office/drawing/2014/main" val="1974350625"/>
                    </a:ext>
                  </a:extLst>
                </a:gridCol>
                <a:gridCol w="3751064">
                  <a:extLst>
                    <a:ext uri="{9D8B030D-6E8A-4147-A177-3AD203B41FA5}">
                      <a16:colId xmlns:a16="http://schemas.microsoft.com/office/drawing/2014/main" val="3967075062"/>
                    </a:ext>
                  </a:extLst>
                </a:gridCol>
                <a:gridCol w="2787757">
                  <a:extLst>
                    <a:ext uri="{9D8B030D-6E8A-4147-A177-3AD203B41FA5}">
                      <a16:colId xmlns:a16="http://schemas.microsoft.com/office/drawing/2014/main" val="4143090047"/>
                    </a:ext>
                  </a:extLst>
                </a:gridCol>
              </a:tblGrid>
              <a:tr h="115458">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978385337"/>
                  </a:ext>
                </a:extLst>
              </a:tr>
              <a:tr h="461832">
                <a:tc>
                  <a:txBody>
                    <a:bodyPr/>
                    <a:lstStyle/>
                    <a:p>
                      <a:r>
                        <a:rPr lang="en-US" sz="1400" dirty="0">
                          <a:hlinkClick r:id="rId2"/>
                        </a:rPr>
                        <a:t>12068</a:t>
                      </a:r>
                      <a:r>
                        <a:rPr lang="en-US" sz="1400" dirty="0"/>
                        <a:t> Splice / Epoxy Impregnation </a:t>
                      </a:r>
                    </a:p>
                  </a:txBody>
                  <a:tcPr marL="28864" marR="28864" marT="14432" marB="14432" anchor="ctr">
                    <a:lnL>
                      <a:noFill/>
                    </a:lnL>
                    <a:lnR>
                      <a:noFill/>
                    </a:lnR>
                    <a:lnT>
                      <a:noFill/>
                    </a:lnT>
                    <a:lnB>
                      <a:noFill/>
                    </a:lnB>
                  </a:tcPr>
                </a:tc>
                <a:tc>
                  <a:txBody>
                    <a:bodyPr/>
                    <a:lstStyle/>
                    <a:p>
                      <a:r>
                        <a:rPr lang="en-US" sz="1400" dirty="0"/>
                        <a:t>As Technicians completed the potting the process ~ 22” of excess epoxy were measured inside of the outlet tube. When they arrived the next day 4” epoxy remained inside the tube. Epoxy could be seen dropping from the hose clamp that keeping the tube connected to the brass fitting (see image in attachments) onto the platform below. Given the ID of the hose is ~.778” and ~18” of epoxy were lost, this amounts to ~8.5 in2 of lost epoxy which can be seen on the platform below.</a:t>
                      </a:r>
                    </a:p>
                  </a:txBody>
                  <a:tcPr marL="28864" marR="28864" marT="14432" marB="14432" anchor="ctr">
                    <a:lnL>
                      <a:noFill/>
                    </a:lnL>
                    <a:lnR>
                      <a:noFill/>
                    </a:lnR>
                    <a:lnT>
                      <a:noFill/>
                    </a:lnT>
                    <a:lnB>
                      <a:noFill/>
                    </a:lnB>
                  </a:tcPr>
                </a:tc>
                <a:tc>
                  <a:txBody>
                    <a:bodyPr/>
                    <a:lstStyle/>
                    <a:p>
                      <a:r>
                        <a:rPr lang="en-US" sz="1400" dirty="0"/>
                        <a:t>Tighten hose clamp. Add epoxy to the overflow tube as outlined below. </a:t>
                      </a:r>
                    </a:p>
                    <a:p>
                      <a:r>
                        <a:rPr lang="en-US" sz="1400" dirty="0"/>
                        <a:t>Other:</a:t>
                      </a:r>
                      <a:br>
                        <a:rPr lang="en-US" sz="1400" dirty="0"/>
                      </a:br>
                      <a:r>
                        <a:rPr lang="en-US" sz="1400" dirty="0"/>
                        <a:t>We expect 1-4" of epoxy to flow from the overflow tube back into the coil during the 16 hour soak. We calculated about 140 ml of epoxy leaked onto the cardboard on the floor. Attached is a photo with 150 ml of water on cardboard and it looks similar. We conclude that the epoxy back flow into the coil is likely similar to other coils. Nevertheless, as an added precaution we elected to add additional epoxy to the overflow tube during coil gelling and curing.</a:t>
                      </a:r>
                    </a:p>
                  </a:txBody>
                  <a:tcPr marL="28864" marR="28864" marT="14432" marB="14432" anchor="ctr">
                    <a:lnL>
                      <a:noFill/>
                    </a:lnL>
                    <a:lnR>
                      <a:noFill/>
                    </a:lnR>
                    <a:lnT>
                      <a:noFill/>
                    </a:lnT>
                    <a:lnB>
                      <a:noFill/>
                    </a:lnB>
                  </a:tcPr>
                </a:tc>
                <a:extLst>
                  <a:ext uri="{0D108BD9-81ED-4DB2-BD59-A6C34878D82A}">
                    <a16:rowId xmlns:a16="http://schemas.microsoft.com/office/drawing/2014/main" val="1969503174"/>
                  </a:ext>
                </a:extLst>
              </a:tr>
              <a:tr h="548425">
                <a:tc>
                  <a:txBody>
                    <a:bodyPr/>
                    <a:lstStyle/>
                    <a:p>
                      <a:r>
                        <a:rPr lang="en-US" sz="1400" dirty="0">
                          <a:hlinkClick r:id="rId3"/>
                        </a:rPr>
                        <a:t>12101</a:t>
                      </a:r>
                      <a:r>
                        <a:rPr lang="en-US" sz="1400" dirty="0"/>
                        <a:t> Electrical Testing </a:t>
                      </a:r>
                    </a:p>
                  </a:txBody>
                  <a:tcPr marL="28864" marR="28864" marT="14432" marB="14432" anchor="ctr">
                    <a:lnL>
                      <a:noFill/>
                    </a:lnL>
                    <a:lnR>
                      <a:noFill/>
                    </a:lnR>
                    <a:lnT>
                      <a:noFill/>
                    </a:lnT>
                    <a:lnB>
                      <a:noFill/>
                    </a:lnB>
                    <a:solidFill>
                      <a:srgbClr val="E8E8E8"/>
                    </a:solidFill>
                  </a:tcPr>
                </a:tc>
                <a:tc>
                  <a:txBody>
                    <a:bodyPr/>
                    <a:lstStyle/>
                    <a:p>
                      <a:r>
                        <a:rPr lang="en-US" sz="1400" dirty="0"/>
                        <a:t>The Q value was measured lower than the set design specification.</a:t>
                      </a:r>
                    </a:p>
                  </a:txBody>
                  <a:tcPr marL="28864" marR="28864" marT="14432" marB="14432" anchor="ctr">
                    <a:lnL>
                      <a:noFill/>
                    </a:lnL>
                    <a:lnR>
                      <a:noFill/>
                    </a:lnR>
                    <a:lnT>
                      <a:noFill/>
                    </a:lnT>
                    <a:lnB>
                      <a:noFill/>
                    </a:lnB>
                    <a:solidFill>
                      <a:srgbClr val="E8E8E8"/>
                    </a:solidFill>
                  </a:tcPr>
                </a:tc>
                <a:tc>
                  <a:txBody>
                    <a:bodyPr/>
                    <a:lstStyle/>
                    <a:p>
                      <a:r>
                        <a:rPr lang="en-US" sz="1400" dirty="0"/>
                        <a:t>Review the current standing low limit tolerance to assess if this is too tight to be feasible.</a:t>
                      </a:r>
                    </a:p>
                  </a:txBody>
                  <a:tcPr marL="28864" marR="28864" marT="14432" marB="14432" anchor="ctr">
                    <a:lnL>
                      <a:noFill/>
                    </a:lnL>
                    <a:lnR>
                      <a:noFill/>
                    </a:lnR>
                    <a:lnT>
                      <a:noFill/>
                    </a:lnT>
                    <a:lnB>
                      <a:noFill/>
                    </a:lnB>
                    <a:solidFill>
                      <a:srgbClr val="E8E8E8"/>
                    </a:solidFill>
                  </a:tcPr>
                </a:tc>
                <a:extLst>
                  <a:ext uri="{0D108BD9-81ED-4DB2-BD59-A6C34878D82A}">
                    <a16:rowId xmlns:a16="http://schemas.microsoft.com/office/drawing/2014/main" val="988768776"/>
                  </a:ext>
                </a:extLst>
              </a:tr>
            </a:tbl>
          </a:graphicData>
        </a:graphic>
      </p:graphicFrame>
      <p:sp>
        <p:nvSpPr>
          <p:cNvPr id="4" name="Slide Number Placeholder 3">
            <a:extLst>
              <a:ext uri="{FF2B5EF4-FFF2-40B4-BE49-F238E27FC236}">
                <a16:creationId xmlns:a16="http://schemas.microsoft.com/office/drawing/2014/main" id="{507BFFC5-19C9-4F08-948A-0D1F96121CA9}"/>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5" name="Footer Placeholder 4">
            <a:extLst>
              <a:ext uri="{FF2B5EF4-FFF2-40B4-BE49-F238E27FC236}">
                <a16:creationId xmlns:a16="http://schemas.microsoft.com/office/drawing/2014/main" id="{F6BAFDA9-5474-4224-AD9B-8051789453EC}"/>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11" name="Table 7">
            <a:extLst>
              <a:ext uri="{FF2B5EF4-FFF2-40B4-BE49-F238E27FC236}">
                <a16:creationId xmlns:a16="http://schemas.microsoft.com/office/drawing/2014/main" id="{60AD98CE-E818-4C1E-AF22-ECE431418BFF}"/>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12" name="Rectangle 11">
            <a:extLst>
              <a:ext uri="{FF2B5EF4-FFF2-40B4-BE49-F238E27FC236}">
                <a16:creationId xmlns:a16="http://schemas.microsoft.com/office/drawing/2014/main" id="{52AEEDDA-580D-4371-B813-AAD9C5888613}"/>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305790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p:txBody>
          <a:bodyPr/>
          <a:lstStyle/>
          <a:p>
            <a:r>
              <a:rPr lang="en-US" dirty="0"/>
              <a:t>QXFA119 Hi-pot &amp; Electrical Checks</a:t>
            </a:r>
          </a:p>
        </p:txBody>
      </p:sp>
      <p:graphicFrame>
        <p:nvGraphicFramePr>
          <p:cNvPr id="6" name="Content Placeholder 5">
            <a:extLst>
              <a:ext uri="{FF2B5EF4-FFF2-40B4-BE49-F238E27FC236}">
                <a16:creationId xmlns:a16="http://schemas.microsoft.com/office/drawing/2014/main" id="{8C1ABF20-994A-4F0C-ABB1-9995D13136A0}"/>
              </a:ext>
            </a:extLst>
          </p:cNvPr>
          <p:cNvGraphicFramePr>
            <a:graphicFrameLocks noGrp="1"/>
          </p:cNvGraphicFramePr>
          <p:nvPr>
            <p:ph idx="1"/>
            <p:extLst>
              <p:ext uri="{D42A27DB-BD31-4B8C-83A1-F6EECF244321}">
                <p14:modId xmlns:p14="http://schemas.microsoft.com/office/powerpoint/2010/main" val="3149843105"/>
              </p:ext>
            </p:extLst>
          </p:nvPr>
        </p:nvGraphicFramePr>
        <p:xfrm>
          <a:off x="467544" y="1340768"/>
          <a:ext cx="3167137" cy="3721965"/>
        </p:xfrm>
        <a:graphic>
          <a:graphicData uri="http://schemas.openxmlformats.org/drawingml/2006/table">
            <a:tbl>
              <a:tblPr/>
              <a:tblGrid>
                <a:gridCol w="2116429">
                  <a:extLst>
                    <a:ext uri="{9D8B030D-6E8A-4147-A177-3AD203B41FA5}">
                      <a16:colId xmlns:a16="http://schemas.microsoft.com/office/drawing/2014/main" val="85720252"/>
                    </a:ext>
                  </a:extLst>
                </a:gridCol>
                <a:gridCol w="1050708">
                  <a:extLst>
                    <a:ext uri="{9D8B030D-6E8A-4147-A177-3AD203B41FA5}">
                      <a16:colId xmlns:a16="http://schemas.microsoft.com/office/drawing/2014/main" val="1766393396"/>
                    </a:ext>
                  </a:extLst>
                </a:gridCol>
              </a:tblGrid>
              <a:tr h="400893">
                <a:tc>
                  <a:txBody>
                    <a:bodyPr/>
                    <a:lstStyle/>
                    <a:p>
                      <a:pPr algn="ctr" fontAlgn="b"/>
                      <a:r>
                        <a:rPr lang="en-US" sz="18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QXFA119</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39763"/>
                  </a:ext>
                </a:extLst>
              </a:tr>
              <a:tr h="431672">
                <a:tc>
                  <a:txBody>
                    <a:bodyPr/>
                    <a:lstStyle/>
                    <a:p>
                      <a:pPr algn="ctr" fontAlgn="ctr"/>
                      <a:r>
                        <a:rPr lang="en-US" sz="1800" b="1" i="0" u="none" strike="noStrike" dirty="0">
                          <a:solidFill>
                            <a:srgbClr val="000000"/>
                          </a:solidFill>
                          <a:effectLst/>
                          <a:latin typeface="Calibri" panose="020F0502020204030204" pitchFamily="34" charset="0"/>
                        </a:rPr>
                        <a:t>Hi-Pot </a:t>
                      </a:r>
                      <a:r>
                        <a:rPr lang="en-US" sz="1800" b="0" i="0" u="none" strike="noStrike" dirty="0">
                          <a:solidFill>
                            <a:srgbClr val="000000"/>
                          </a:solidFill>
                          <a:effectLst/>
                          <a:latin typeface="Calibri" panose="020F0502020204030204" pitchFamily="34" charset="0"/>
                        </a:rPr>
                        <a:t>(&lt;1µA Leakage)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462347"/>
                  </a:ext>
                </a:extLst>
              </a:tr>
              <a:tr h="353729">
                <a:tc>
                  <a:txBody>
                    <a:bodyPr/>
                    <a:lstStyle/>
                    <a:p>
                      <a:pPr algn="ctr" fontAlgn="ctr"/>
                      <a:r>
                        <a:rPr lang="en-US" sz="1800" b="0" i="0" u="none" strike="noStrike">
                          <a:solidFill>
                            <a:srgbClr val="000000"/>
                          </a:solidFill>
                          <a:effectLst/>
                          <a:latin typeface="Calibri" panose="020F0502020204030204" pitchFamily="34" charset="0"/>
                        </a:rPr>
                        <a:t>Coil to Pole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100/100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746363076"/>
                  </a:ext>
                </a:extLst>
              </a:tr>
              <a:tr h="431672">
                <a:tc>
                  <a:txBody>
                    <a:bodyPr/>
                    <a:lstStyle/>
                    <a:p>
                      <a:pPr algn="ctr" fontAlgn="ctr"/>
                      <a:r>
                        <a:rPr lang="en-US" sz="1800" b="0" i="0" u="none" strike="noStrike" dirty="0">
                          <a:solidFill>
                            <a:srgbClr val="000000"/>
                          </a:solidFill>
                          <a:effectLst/>
                          <a:latin typeface="Calibri" panose="020F0502020204030204" pitchFamily="34" charset="0"/>
                        </a:rPr>
                        <a:t>QH to Coil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chemeClr val="tx1"/>
                          </a:solidFill>
                          <a:effectLst/>
                          <a:latin typeface="Calibri" panose="020F0502020204030204" pitchFamily="34" charset="0"/>
                        </a:rPr>
                        <a:t>3680/3680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4101926536"/>
                  </a:ext>
                </a:extLst>
              </a:tr>
              <a:tr h="431672">
                <a:tc>
                  <a:txBody>
                    <a:bodyPr/>
                    <a:lstStyle/>
                    <a:p>
                      <a:pPr algn="ctr" fontAlgn="ctr"/>
                      <a:r>
                        <a:rPr lang="en-US" sz="1800" b="0" i="0" u="none" strike="noStrike" dirty="0">
                          <a:solidFill>
                            <a:srgbClr val="000000"/>
                          </a:solidFill>
                          <a:effectLst/>
                          <a:latin typeface="Calibri" panose="020F0502020204030204" pitchFamily="34" charset="0"/>
                        </a:rPr>
                        <a:t>Coil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2631561562"/>
                  </a:ext>
                </a:extLst>
              </a:tr>
              <a:tr h="431672">
                <a:tc>
                  <a:txBody>
                    <a:bodyPr/>
                    <a:lstStyle/>
                    <a:p>
                      <a:pPr algn="ctr" fontAlgn="ctr"/>
                      <a:r>
                        <a:rPr lang="en-US" sz="1800" b="0" i="0" u="none" strike="noStrike">
                          <a:solidFill>
                            <a:srgbClr val="000000"/>
                          </a:solidFill>
                          <a:effectLst/>
                          <a:latin typeface="Calibri" panose="020F0502020204030204" pitchFamily="34" charset="0"/>
                        </a:rPr>
                        <a:t>QH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2500/2500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670399742"/>
                  </a:ext>
                </a:extLst>
              </a:tr>
              <a:tr h="431672">
                <a:tc>
                  <a:txBody>
                    <a:bodyPr/>
                    <a:lstStyle/>
                    <a:p>
                      <a:pPr algn="ctr" fontAlgn="ctr"/>
                      <a:r>
                        <a:rPr lang="en-US" sz="1800" b="0" i="0" u="none" strike="noStrike" dirty="0">
                          <a:solidFill>
                            <a:srgbClr val="000000"/>
                          </a:solidFill>
                          <a:effectLst/>
                          <a:latin typeface="Calibri" panose="020F0502020204030204" pitchFamily="34" charset="0"/>
                        </a:rPr>
                        <a:t>Saddle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1000/1000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847163"/>
                  </a:ext>
                </a:extLst>
              </a:tr>
              <a:tr h="377311">
                <a:tc>
                  <a:txBody>
                    <a:bodyPr/>
                    <a:lstStyle/>
                    <a:p>
                      <a:pPr algn="ctr" fontAlgn="ctr"/>
                      <a:r>
                        <a:rPr lang="en-US" sz="1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207076"/>
                  </a:ext>
                </a:extLst>
              </a:tr>
              <a:tr h="431672">
                <a:tc>
                  <a:txBody>
                    <a:bodyPr/>
                    <a:lstStyle/>
                    <a:p>
                      <a:pPr algn="ctr" fontAlgn="ctr"/>
                      <a:r>
                        <a:rPr lang="en-US" sz="1800" b="1" i="0" u="none" strike="noStrike" dirty="0">
                          <a:solidFill>
                            <a:srgbClr val="000000"/>
                          </a:solidFill>
                          <a:effectLst/>
                          <a:latin typeface="Calibri" panose="020F0502020204030204" pitchFamily="34" charset="0"/>
                        </a:rPr>
                        <a:t>Impulse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2500/2500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86516"/>
                  </a:ext>
                </a:extLst>
              </a:tr>
            </a:tbl>
          </a:graphicData>
        </a:graphic>
      </p:graphicFrame>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21</a:t>
            </a:fld>
            <a:endParaRPr lang="fr-FR"/>
          </a:p>
        </p:txBody>
      </p:sp>
      <p:graphicFrame>
        <p:nvGraphicFramePr>
          <p:cNvPr id="7" name="Content Placeholder 5">
            <a:extLst>
              <a:ext uri="{FF2B5EF4-FFF2-40B4-BE49-F238E27FC236}">
                <a16:creationId xmlns:a16="http://schemas.microsoft.com/office/drawing/2014/main" id="{C6C157BF-370E-42CE-BA3B-B9FC0396A953}"/>
              </a:ext>
            </a:extLst>
          </p:cNvPr>
          <p:cNvGraphicFramePr>
            <a:graphicFrameLocks/>
          </p:cNvGraphicFramePr>
          <p:nvPr/>
        </p:nvGraphicFramePr>
        <p:xfrm>
          <a:off x="3811815" y="980728"/>
          <a:ext cx="4957431" cy="5145105"/>
        </p:xfrm>
        <a:graphic>
          <a:graphicData uri="http://schemas.openxmlformats.org/drawingml/2006/table">
            <a:tbl>
              <a:tblPr/>
              <a:tblGrid>
                <a:gridCol w="1009989">
                  <a:extLst>
                    <a:ext uri="{9D8B030D-6E8A-4147-A177-3AD203B41FA5}">
                      <a16:colId xmlns:a16="http://schemas.microsoft.com/office/drawing/2014/main" val="3501141890"/>
                    </a:ext>
                  </a:extLst>
                </a:gridCol>
                <a:gridCol w="657907">
                  <a:extLst>
                    <a:ext uri="{9D8B030D-6E8A-4147-A177-3AD203B41FA5}">
                      <a16:colId xmlns:a16="http://schemas.microsoft.com/office/drawing/2014/main" val="4122150668"/>
                    </a:ext>
                  </a:extLst>
                </a:gridCol>
                <a:gridCol w="657907">
                  <a:extLst>
                    <a:ext uri="{9D8B030D-6E8A-4147-A177-3AD203B41FA5}">
                      <a16:colId xmlns:a16="http://schemas.microsoft.com/office/drawing/2014/main" val="3588975718"/>
                    </a:ext>
                  </a:extLst>
                </a:gridCol>
                <a:gridCol w="657907">
                  <a:extLst>
                    <a:ext uri="{9D8B030D-6E8A-4147-A177-3AD203B41FA5}">
                      <a16:colId xmlns:a16="http://schemas.microsoft.com/office/drawing/2014/main" val="4002162663"/>
                    </a:ext>
                  </a:extLst>
                </a:gridCol>
                <a:gridCol w="657907">
                  <a:extLst>
                    <a:ext uri="{9D8B030D-6E8A-4147-A177-3AD203B41FA5}">
                      <a16:colId xmlns:a16="http://schemas.microsoft.com/office/drawing/2014/main" val="1802875761"/>
                    </a:ext>
                  </a:extLst>
                </a:gridCol>
                <a:gridCol w="657907">
                  <a:extLst>
                    <a:ext uri="{9D8B030D-6E8A-4147-A177-3AD203B41FA5}">
                      <a16:colId xmlns:a16="http://schemas.microsoft.com/office/drawing/2014/main" val="3827445290"/>
                    </a:ext>
                  </a:extLst>
                </a:gridCol>
                <a:gridCol w="657907">
                  <a:extLst>
                    <a:ext uri="{9D8B030D-6E8A-4147-A177-3AD203B41FA5}">
                      <a16:colId xmlns:a16="http://schemas.microsoft.com/office/drawing/2014/main" val="1681818142"/>
                    </a:ext>
                  </a:extLst>
                </a:gridCol>
              </a:tblGrid>
              <a:tr h="195326">
                <a:tc>
                  <a:txBody>
                    <a:bodyPr/>
                    <a:lstStyle/>
                    <a:p>
                      <a:pPr algn="ctr" rtl="0" fontAlgn="b"/>
                      <a:r>
                        <a:rPr lang="en-US" sz="800" b="1" i="0" u="none" strike="noStrike" dirty="0">
                          <a:solidFill>
                            <a:srgbClr val="000000"/>
                          </a:solidFill>
                          <a:effectLst/>
                          <a:latin typeface="Calibri" panose="020F0502020204030204" pitchFamily="34" charset="0"/>
                        </a:rPr>
                        <a:t>Measurement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QXFA119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Avg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StDev</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StDev/Avg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Min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Max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564687"/>
                  </a:ext>
                </a:extLst>
              </a:tr>
              <a:tr h="195326">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220919"/>
                  </a:ext>
                </a:extLst>
              </a:tr>
              <a:tr h="172345">
                <a:tc>
                  <a:txBody>
                    <a:bodyPr/>
                    <a:lstStyle/>
                    <a:p>
                      <a:pPr algn="ctr" rtl="0" fontAlgn="b"/>
                      <a:r>
                        <a:rPr lang="en-US" sz="800" b="0" i="0" u="none" strike="noStrike">
                          <a:solidFill>
                            <a:srgbClr val="000000"/>
                          </a:solidFill>
                          <a:effectLst/>
                          <a:latin typeface="Calibri" panose="020F0502020204030204" pitchFamily="34" charset="0"/>
                        </a:rPr>
                        <a:t>Coil R @1 A (m</a:t>
                      </a:r>
                      <a:r>
                        <a:rPr lang="el-GR" sz="800" b="0" i="0" u="none" strike="noStrike">
                          <a:solidFill>
                            <a:srgbClr val="000000"/>
                          </a:solidFill>
                          <a:effectLst/>
                          <a:latin typeface="Calibri" panose="020F0502020204030204" pitchFamily="34" charset="0"/>
                        </a:rPr>
                        <a:t>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599.74</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605.77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5.08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2080196"/>
                  </a:ext>
                </a:extLst>
              </a:tr>
              <a:tr h="172345">
                <a:tc>
                  <a:txBody>
                    <a:bodyPr/>
                    <a:lstStyle/>
                    <a:p>
                      <a:pPr algn="ctr" rtl="0" fontAlgn="b"/>
                      <a:r>
                        <a:rPr lang="en-US" sz="800" b="0" i="0" u="none" strike="noStrike">
                          <a:solidFill>
                            <a:srgbClr val="000000"/>
                          </a:solidFill>
                          <a:effectLst/>
                          <a:latin typeface="Calibri" panose="020F0502020204030204" pitchFamily="34" charset="0"/>
                        </a:rPr>
                        <a:t>Ls @ 20 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4.87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4.79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4.97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1427898"/>
                  </a:ext>
                </a:extLst>
              </a:tr>
              <a:tr h="17234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0.79</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0.78</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0.81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8194974"/>
                  </a:ext>
                </a:extLst>
              </a:tr>
              <a:tr h="172345">
                <a:tc>
                  <a:txBody>
                    <a:bodyPr/>
                    <a:lstStyle/>
                    <a:p>
                      <a:pPr algn="ctr" rtl="0" fontAlgn="b"/>
                      <a:r>
                        <a:rPr lang="en-US" sz="800" b="0" i="0" u="none" strike="noStrike">
                          <a:solidFill>
                            <a:srgbClr val="000000"/>
                          </a:solidFill>
                          <a:effectLst/>
                          <a:latin typeface="Calibri" panose="020F0502020204030204" pitchFamily="34" charset="0"/>
                        </a:rPr>
                        <a:t>Ls @ 100 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3.33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3.30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3.48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2985948"/>
                  </a:ext>
                </a:extLst>
              </a:tr>
              <a:tr h="17234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dirty="0">
                          <a:solidFill>
                            <a:srgbClr val="000000"/>
                          </a:solidFill>
                          <a:effectLst/>
                          <a:latin typeface="Calibri" panose="020F0502020204030204" pitchFamily="34" charset="0"/>
                        </a:rPr>
                        <a:t>1.59</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1.57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556207"/>
                  </a:ext>
                </a:extLst>
              </a:tr>
              <a:tr h="172345">
                <a:tc>
                  <a:txBody>
                    <a:bodyPr/>
                    <a:lstStyle/>
                    <a:p>
                      <a:pPr algn="ctr" rtl="0" fontAlgn="b"/>
                      <a:r>
                        <a:rPr lang="en-US" sz="800" b="0" i="0" u="none" strike="noStrike">
                          <a:solidFill>
                            <a:srgbClr val="000000"/>
                          </a:solidFill>
                          <a:effectLst/>
                          <a:latin typeface="Calibri" panose="020F0502020204030204" pitchFamily="34" charset="0"/>
                        </a:rPr>
                        <a:t>Ls @ 1 kHz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1.88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1.89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1193223"/>
                  </a:ext>
                </a:extLst>
              </a:tr>
              <a:tr h="18383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2.04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2.04</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2.15</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769081"/>
                  </a:ext>
                </a:extLst>
              </a:tr>
              <a:tr h="172345">
                <a:tc>
                  <a:txBody>
                    <a:bodyPr/>
                    <a:lstStyle/>
                    <a:p>
                      <a:pPr algn="ctr" rtl="0" fontAlgn="b"/>
                      <a:r>
                        <a:rPr lang="en-US" sz="800" b="0" i="0" u="none" strike="noStrike">
                          <a:solidFill>
                            <a:srgbClr val="000000"/>
                          </a:solidFill>
                          <a:effectLst/>
                          <a:latin typeface="Calibri" panose="020F0502020204030204" pitchFamily="34" charset="0"/>
                        </a:rPr>
                        <a:t>VTA1 (m</a:t>
                      </a:r>
                      <a:r>
                        <a:rPr lang="el-GR" sz="800" b="0" i="0" u="none" strike="noStrike">
                          <a:solidFill>
                            <a:srgbClr val="000000"/>
                          </a:solidFill>
                          <a:effectLst/>
                          <a:latin typeface="Calibri" panose="020F0502020204030204" pitchFamily="34" charset="0"/>
                        </a:rPr>
                        <a:t>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0.50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0.26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0.83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5553586"/>
                  </a:ext>
                </a:extLst>
              </a:tr>
              <a:tr h="172345">
                <a:tc>
                  <a:txBody>
                    <a:bodyPr/>
                    <a:lstStyle/>
                    <a:p>
                      <a:pPr algn="ctr" rtl="0" fontAlgn="b"/>
                      <a:r>
                        <a:rPr lang="en-US" sz="800" b="0" i="0" u="none" strike="noStrike">
                          <a:solidFill>
                            <a:srgbClr val="000000"/>
                          </a:solidFill>
                          <a:effectLst/>
                          <a:latin typeface="Calibri" panose="020F0502020204030204" pitchFamily="34" charset="0"/>
                        </a:rPr>
                        <a:t>VTA2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0.50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0.35</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0.83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6885293"/>
                  </a:ext>
                </a:extLst>
              </a:tr>
              <a:tr h="172345">
                <a:tc>
                  <a:txBody>
                    <a:bodyPr/>
                    <a:lstStyle/>
                    <a:p>
                      <a:pPr algn="ctr" rtl="0" fontAlgn="b"/>
                      <a:r>
                        <a:rPr lang="en-US" sz="800" b="0" i="0" u="none" strike="noStrike">
                          <a:solidFill>
                            <a:srgbClr val="000000"/>
                          </a:solidFill>
                          <a:effectLst/>
                          <a:latin typeface="Calibri" panose="020F0502020204030204" pitchFamily="34" charset="0"/>
                        </a:rPr>
                        <a:t>VTA3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192.08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195.28</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1.79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192.08</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198.50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0228248"/>
                  </a:ext>
                </a:extLst>
              </a:tr>
              <a:tr h="172345">
                <a:tc>
                  <a:txBody>
                    <a:bodyPr/>
                    <a:lstStyle/>
                    <a:p>
                      <a:pPr algn="ctr" rtl="0" fontAlgn="b"/>
                      <a:r>
                        <a:rPr lang="en-US" sz="800" b="0" i="0" u="none" strike="noStrike">
                          <a:solidFill>
                            <a:srgbClr val="000000"/>
                          </a:solidFill>
                          <a:effectLst/>
                          <a:latin typeface="Calibri" panose="020F0502020204030204" pitchFamily="34" charset="0"/>
                        </a:rPr>
                        <a:t>VTA4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251.01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254.44</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2.24</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250.52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258.60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9212769"/>
                  </a:ext>
                </a:extLst>
              </a:tr>
              <a:tr h="172345">
                <a:tc>
                  <a:txBody>
                    <a:bodyPr/>
                    <a:lstStyle/>
                    <a:p>
                      <a:pPr algn="ctr" rtl="0" fontAlgn="b"/>
                      <a:r>
                        <a:rPr lang="en-US" sz="800" b="0" i="0" u="none" strike="noStrike">
                          <a:solidFill>
                            <a:srgbClr val="000000"/>
                          </a:solidFill>
                          <a:effectLst/>
                          <a:latin typeface="Calibri" panose="020F0502020204030204" pitchFamily="34" charset="0"/>
                        </a:rPr>
                        <a:t>VTA5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251.18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254.64</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250.74</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258.80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5208632"/>
                  </a:ext>
                </a:extLst>
              </a:tr>
              <a:tr h="172345">
                <a:tc>
                  <a:txBody>
                    <a:bodyPr/>
                    <a:lstStyle/>
                    <a:p>
                      <a:pPr algn="ctr" rtl="0" fontAlgn="b"/>
                      <a:r>
                        <a:rPr lang="en-US" sz="800" b="0" i="0" u="none" strike="noStrike">
                          <a:solidFill>
                            <a:srgbClr val="000000"/>
                          </a:solidFill>
                          <a:effectLst/>
                          <a:latin typeface="Calibri" panose="020F0502020204030204" pitchFamily="34" charset="0"/>
                        </a:rPr>
                        <a:t>VTA6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256.54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260.26</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2.31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256.38</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264.60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2200949"/>
                  </a:ext>
                </a:extLst>
              </a:tr>
              <a:tr h="172345">
                <a:tc>
                  <a:txBody>
                    <a:bodyPr/>
                    <a:lstStyle/>
                    <a:p>
                      <a:pPr algn="ctr" rtl="0" fontAlgn="b"/>
                      <a:r>
                        <a:rPr lang="en-US" sz="800" b="0" i="0" u="none" strike="noStrike">
                          <a:solidFill>
                            <a:srgbClr val="000000"/>
                          </a:solidFill>
                          <a:effectLst/>
                          <a:latin typeface="Calibri" panose="020F0502020204030204" pitchFamily="34" charset="0"/>
                        </a:rPr>
                        <a:t>VTA7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256.72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260.50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256.54</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264.80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579362"/>
                  </a:ext>
                </a:extLst>
              </a:tr>
              <a:tr h="172345">
                <a:tc>
                  <a:txBody>
                    <a:bodyPr/>
                    <a:lstStyle/>
                    <a:p>
                      <a:pPr algn="ctr" rtl="0" fontAlgn="b"/>
                      <a:r>
                        <a:rPr lang="en-US" sz="800" b="0" i="0" u="none" strike="noStrike">
                          <a:solidFill>
                            <a:srgbClr val="000000"/>
                          </a:solidFill>
                          <a:effectLst/>
                          <a:latin typeface="Calibri" panose="020F0502020204030204" pitchFamily="34" charset="0"/>
                        </a:rPr>
                        <a:t>VTA8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263.07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265.89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261.71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270.10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1098460"/>
                  </a:ext>
                </a:extLst>
              </a:tr>
              <a:tr h="172345">
                <a:tc>
                  <a:txBody>
                    <a:bodyPr/>
                    <a:lstStyle/>
                    <a:p>
                      <a:pPr algn="ctr" rtl="0" fontAlgn="b"/>
                      <a:r>
                        <a:rPr lang="en-US" sz="800" b="0" i="0" u="none" strike="noStrike">
                          <a:solidFill>
                            <a:srgbClr val="000000"/>
                          </a:solidFill>
                          <a:effectLst/>
                          <a:latin typeface="Calibri" panose="020F0502020204030204" pitchFamily="34" charset="0"/>
                        </a:rPr>
                        <a:t>VTB8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263.85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266.21</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262.11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270.50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0106532"/>
                  </a:ext>
                </a:extLst>
              </a:tr>
              <a:tr h="172345">
                <a:tc>
                  <a:txBody>
                    <a:bodyPr/>
                    <a:lstStyle/>
                    <a:p>
                      <a:pPr algn="ctr" rtl="0" fontAlgn="b"/>
                      <a:r>
                        <a:rPr lang="en-US" sz="800" b="0" i="0" u="none" strike="noStrike">
                          <a:solidFill>
                            <a:srgbClr val="000000"/>
                          </a:solidFill>
                          <a:effectLst/>
                          <a:latin typeface="Calibri" panose="020F0502020204030204" pitchFamily="34" charset="0"/>
                        </a:rPr>
                        <a:t>VTB7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264.44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267.16</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3.47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262.37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277.42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53249"/>
                  </a:ext>
                </a:extLst>
              </a:tr>
              <a:tr h="172345">
                <a:tc>
                  <a:txBody>
                    <a:bodyPr/>
                    <a:lstStyle/>
                    <a:p>
                      <a:pPr algn="ctr" rtl="0" fontAlgn="b"/>
                      <a:r>
                        <a:rPr lang="en-US" sz="800" b="0" i="0" u="none" strike="noStrike">
                          <a:solidFill>
                            <a:srgbClr val="000000"/>
                          </a:solidFill>
                          <a:effectLst/>
                          <a:latin typeface="Calibri" panose="020F0502020204030204" pitchFamily="34" charset="0"/>
                        </a:rPr>
                        <a:t>VTB6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269.82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271.93</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2.35</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267.91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276.40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0724924"/>
                  </a:ext>
                </a:extLst>
              </a:tr>
              <a:tr h="150494">
                <a:tc>
                  <a:txBody>
                    <a:bodyPr/>
                    <a:lstStyle/>
                    <a:p>
                      <a:pPr algn="ctr" rtl="0" fontAlgn="b"/>
                      <a:r>
                        <a:rPr lang="en-US" sz="800" b="0" i="0" u="none" strike="noStrike">
                          <a:solidFill>
                            <a:srgbClr val="000000"/>
                          </a:solidFill>
                          <a:effectLst/>
                          <a:latin typeface="Calibri" panose="020F0502020204030204" pitchFamily="34" charset="0"/>
                        </a:rPr>
                        <a:t>VTB5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270.35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272.40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2.31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268.19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276.80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9479038"/>
                  </a:ext>
                </a:extLst>
              </a:tr>
              <a:tr h="172345">
                <a:tc>
                  <a:txBody>
                    <a:bodyPr/>
                    <a:lstStyle/>
                    <a:p>
                      <a:pPr algn="ctr" rtl="0" fontAlgn="b"/>
                      <a:r>
                        <a:rPr lang="en-US" sz="800" b="0" i="0" u="none" strike="noStrike">
                          <a:solidFill>
                            <a:srgbClr val="000000"/>
                          </a:solidFill>
                          <a:effectLst/>
                          <a:latin typeface="Calibri" panose="020F0502020204030204" pitchFamily="34" charset="0"/>
                        </a:rPr>
                        <a:t>VTB4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274.48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277.92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2.46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273.62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282.40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731066"/>
                  </a:ext>
                </a:extLst>
              </a:tr>
              <a:tr h="172345">
                <a:tc>
                  <a:txBody>
                    <a:bodyPr/>
                    <a:lstStyle/>
                    <a:p>
                      <a:pPr algn="ctr" rtl="0" fontAlgn="b"/>
                      <a:r>
                        <a:rPr lang="en-US" sz="800" b="0" i="0" u="none" strike="noStrike">
                          <a:solidFill>
                            <a:srgbClr val="000000"/>
                          </a:solidFill>
                          <a:effectLst/>
                          <a:latin typeface="Calibri" panose="020F0502020204030204" pitchFamily="34" charset="0"/>
                        </a:rPr>
                        <a:t>VTB3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416.32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420.30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3.60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413.86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427.10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0091359"/>
                  </a:ext>
                </a:extLst>
              </a:tr>
              <a:tr h="172345">
                <a:tc>
                  <a:txBody>
                    <a:bodyPr/>
                    <a:lstStyle/>
                    <a:p>
                      <a:pPr algn="ctr" rtl="0" fontAlgn="b"/>
                      <a:r>
                        <a:rPr lang="en-US" sz="800" b="0" i="0" u="none" strike="noStrike">
                          <a:solidFill>
                            <a:srgbClr val="000000"/>
                          </a:solidFill>
                          <a:effectLst/>
                          <a:latin typeface="Calibri" panose="020F0502020204030204" pitchFamily="34" charset="0"/>
                        </a:rPr>
                        <a:t>VTB2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598.40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604.22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5.56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0143"/>
                  </a:ext>
                </a:extLst>
              </a:tr>
              <a:tr h="183835">
                <a:tc>
                  <a:txBody>
                    <a:bodyPr/>
                    <a:lstStyle/>
                    <a:p>
                      <a:pPr algn="ctr" rtl="0" fontAlgn="b"/>
                      <a:r>
                        <a:rPr lang="en-US" sz="800" b="0" i="0" u="none" strike="noStrike">
                          <a:solidFill>
                            <a:srgbClr val="000000"/>
                          </a:solidFill>
                          <a:effectLst/>
                          <a:latin typeface="Calibri" panose="020F0502020204030204" pitchFamily="34" charset="0"/>
                        </a:rPr>
                        <a:t>VTB1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598.60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604.85</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4.76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389408"/>
                  </a:ext>
                </a:extLst>
              </a:tr>
              <a:tr h="172345">
                <a:tc>
                  <a:txBody>
                    <a:bodyPr/>
                    <a:lstStyle/>
                    <a:p>
                      <a:pPr algn="ctr" rtl="0" fontAlgn="b"/>
                      <a:r>
                        <a:rPr lang="en-US" sz="800" b="0" i="0" u="none" strike="noStrike">
                          <a:solidFill>
                            <a:srgbClr val="000000"/>
                          </a:solidFill>
                          <a:effectLst/>
                          <a:latin typeface="Calibri" panose="020F0502020204030204" pitchFamily="34" charset="0"/>
                        </a:rPr>
                        <a:t>QHB1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1.91</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2.13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3189967"/>
                  </a:ext>
                </a:extLst>
              </a:tr>
              <a:tr h="172345">
                <a:tc>
                  <a:txBody>
                    <a:bodyPr/>
                    <a:lstStyle/>
                    <a:p>
                      <a:pPr algn="ctr" rtl="0" fontAlgn="b"/>
                      <a:r>
                        <a:rPr lang="en-US" sz="800" b="0" i="0" u="none" strike="noStrike">
                          <a:solidFill>
                            <a:srgbClr val="000000"/>
                          </a:solidFill>
                          <a:effectLst/>
                          <a:latin typeface="Calibri" panose="020F0502020204030204" pitchFamily="34" charset="0"/>
                        </a:rPr>
                        <a:t>QHB2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1.93</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1850061"/>
                  </a:ext>
                </a:extLst>
              </a:tr>
              <a:tr h="172345">
                <a:tc>
                  <a:txBody>
                    <a:bodyPr/>
                    <a:lstStyle/>
                    <a:p>
                      <a:pPr algn="ctr" rtl="0" fontAlgn="b"/>
                      <a:r>
                        <a:rPr lang="en-US" sz="800" b="0" i="0" u="none" strike="noStrike">
                          <a:solidFill>
                            <a:srgbClr val="000000"/>
                          </a:solidFill>
                          <a:effectLst/>
                          <a:latin typeface="Calibri" panose="020F0502020204030204" pitchFamily="34" charset="0"/>
                        </a:rPr>
                        <a:t>QHB3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5324461"/>
                  </a:ext>
                </a:extLst>
              </a:tr>
              <a:tr h="183835">
                <a:tc>
                  <a:txBody>
                    <a:bodyPr/>
                    <a:lstStyle/>
                    <a:p>
                      <a:pPr algn="ctr" rtl="0" fontAlgn="b"/>
                      <a:r>
                        <a:rPr lang="en-US" sz="800" b="0" i="0" u="none" strike="noStrike">
                          <a:solidFill>
                            <a:srgbClr val="000000"/>
                          </a:solidFill>
                          <a:effectLst/>
                          <a:latin typeface="Calibri" panose="020F0502020204030204" pitchFamily="34" charset="0"/>
                        </a:rPr>
                        <a:t>QHB4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1.90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1.90</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dirty="0">
                          <a:solidFill>
                            <a:srgbClr val="000000"/>
                          </a:solidFill>
                          <a:effectLst/>
                          <a:latin typeface="Calibri" panose="020F0502020204030204" pitchFamily="34" charset="0"/>
                        </a:rPr>
                        <a:t>2.10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303998"/>
                  </a:ext>
                </a:extLst>
              </a:tr>
            </a:tbl>
          </a:graphicData>
        </a:graphic>
      </p:graphicFrame>
      <p:sp>
        <p:nvSpPr>
          <p:cNvPr id="8" name="Footer Placeholder 4">
            <a:extLst>
              <a:ext uri="{FF2B5EF4-FFF2-40B4-BE49-F238E27FC236}">
                <a16:creationId xmlns:a16="http://schemas.microsoft.com/office/drawing/2014/main" id="{93270F43-4539-684F-96E6-D18E3F3DC2D2}"/>
              </a:ext>
            </a:extLst>
          </p:cNvPr>
          <p:cNvSpPr>
            <a:spLocks noGrp="1"/>
          </p:cNvSpPr>
          <p:nvPr>
            <p:ph type="ftr" sz="quarter" idx="3"/>
          </p:nvPr>
        </p:nvSpPr>
        <p:spPr>
          <a:xfrm>
            <a:off x="1981200" y="6356350"/>
            <a:ext cx="6550800" cy="360000"/>
          </a:xfrm>
        </p:spPr>
        <p:txBody>
          <a:bodyPr/>
          <a:lstStyle/>
          <a:p>
            <a:r>
              <a:rPr lang="en-US" dirty="0"/>
              <a:t>MQXFA06 Coils Acceptance Review  Review – September 25, 2020</a:t>
            </a:r>
            <a:endParaRPr lang="en-GB" dirty="0"/>
          </a:p>
        </p:txBody>
      </p:sp>
    </p:spTree>
    <p:extLst>
      <p:ext uri="{BB962C8B-B14F-4D97-AF65-F5344CB8AC3E}">
        <p14:creationId xmlns:p14="http://schemas.microsoft.com/office/powerpoint/2010/main" val="283390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a:xfrm>
            <a:off x="612000" y="180000"/>
            <a:ext cx="7920000" cy="720000"/>
          </a:xfrm>
        </p:spPr>
        <p:txBody>
          <a:bodyPr anchor="ctr">
            <a:normAutofit/>
          </a:bodyPr>
          <a:lstStyle/>
          <a:p>
            <a:r>
              <a:rPr lang="en-US" dirty="0"/>
              <a:t>QXFA119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a:xfrm>
            <a:off x="8686800" y="6356350"/>
            <a:ext cx="360000" cy="360000"/>
          </a:xfrm>
        </p:spPr>
        <p:txBody>
          <a:bodyPr anchor="b">
            <a:normAutofit/>
          </a:bodyPr>
          <a:lstStyle/>
          <a:p>
            <a:pPr>
              <a:spcAft>
                <a:spcPts val="600"/>
              </a:spcAft>
            </a:pPr>
            <a:fld id="{BFDCA1C4-9514-7B4F-976F-D92F7E296653}" type="slidenum">
              <a:rPr lang="fr-FR" smtClean="0"/>
              <a:pPr>
                <a:spcAft>
                  <a:spcPts val="600"/>
                </a:spcAft>
              </a:pPr>
              <a:t>22</a:t>
            </a:fld>
            <a:endParaRPr lang="fr-FR"/>
          </a:p>
        </p:txBody>
      </p:sp>
      <p:pic>
        <p:nvPicPr>
          <p:cNvPr id="6" name="Picture 5" descr="A close up of a map&#10;&#10;Description automatically generated">
            <a:extLst>
              <a:ext uri="{FF2B5EF4-FFF2-40B4-BE49-F238E27FC236}">
                <a16:creationId xmlns:a16="http://schemas.microsoft.com/office/drawing/2014/main" id="{248B6699-346C-5044-A877-CC13B2F1E757}"/>
              </a:ext>
            </a:extLst>
          </p:cNvPr>
          <p:cNvPicPr>
            <a:picLocks noChangeAspect="1"/>
          </p:cNvPicPr>
          <p:nvPr/>
        </p:nvPicPr>
        <p:blipFill>
          <a:blip r:embed="rId2"/>
          <a:stretch>
            <a:fillRect/>
          </a:stretch>
        </p:blipFill>
        <p:spPr>
          <a:xfrm>
            <a:off x="323527" y="1890613"/>
            <a:ext cx="4171897" cy="3076773"/>
          </a:xfrm>
          <a:prstGeom prst="rect">
            <a:avLst/>
          </a:prstGeom>
          <a:noFill/>
        </p:spPr>
      </p:pic>
      <p:pic>
        <p:nvPicPr>
          <p:cNvPr id="8" name="Picture 7" descr="A close up of a map&#10;&#10;Description automatically generated">
            <a:extLst>
              <a:ext uri="{FF2B5EF4-FFF2-40B4-BE49-F238E27FC236}">
                <a16:creationId xmlns:a16="http://schemas.microsoft.com/office/drawing/2014/main" id="{DC2D1115-4A27-3B45-AA9F-44FAA2825F24}"/>
              </a:ext>
            </a:extLst>
          </p:cNvPr>
          <p:cNvPicPr>
            <a:picLocks noChangeAspect="1"/>
          </p:cNvPicPr>
          <p:nvPr/>
        </p:nvPicPr>
        <p:blipFill>
          <a:blip r:embed="rId3"/>
          <a:stretch>
            <a:fillRect/>
          </a:stretch>
        </p:blipFill>
        <p:spPr>
          <a:xfrm>
            <a:off x="4495424" y="1890613"/>
            <a:ext cx="4171897" cy="3072762"/>
          </a:xfrm>
          <a:prstGeom prst="rect">
            <a:avLst/>
          </a:prstGeom>
        </p:spPr>
      </p:pic>
      <p:sp>
        <p:nvSpPr>
          <p:cNvPr id="11" name="Footer Placeholder 4">
            <a:extLst>
              <a:ext uri="{FF2B5EF4-FFF2-40B4-BE49-F238E27FC236}">
                <a16:creationId xmlns:a16="http://schemas.microsoft.com/office/drawing/2014/main" id="{210D3314-1A51-4D44-9FA1-83E6BC71849E}"/>
              </a:ext>
            </a:extLst>
          </p:cNvPr>
          <p:cNvSpPr>
            <a:spLocks noGrp="1"/>
          </p:cNvSpPr>
          <p:nvPr>
            <p:ph type="ftr" sz="quarter" idx="3"/>
          </p:nvPr>
        </p:nvSpPr>
        <p:spPr>
          <a:xfrm>
            <a:off x="1981200" y="6356350"/>
            <a:ext cx="6550800" cy="360000"/>
          </a:xfrm>
        </p:spPr>
        <p:txBody>
          <a:bodyPr/>
          <a:lstStyle/>
          <a:p>
            <a:r>
              <a:rPr lang="en-US" dirty="0"/>
              <a:t>MQXFA06 Coils Acceptance Review  Review – September 25, 2020</a:t>
            </a:r>
            <a:endParaRPr lang="en-GB" dirty="0"/>
          </a:p>
        </p:txBody>
      </p:sp>
    </p:spTree>
    <p:extLst>
      <p:ext uri="{BB962C8B-B14F-4D97-AF65-F5344CB8AC3E}">
        <p14:creationId xmlns:p14="http://schemas.microsoft.com/office/powerpoint/2010/main" val="98970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p:txBody>
          <a:bodyPr/>
          <a:lstStyle/>
          <a:p>
            <a:r>
              <a:rPr lang="en-US" dirty="0"/>
              <a:t>QXFA122 Hi-pot &amp; Electrical Checks</a:t>
            </a:r>
          </a:p>
        </p:txBody>
      </p:sp>
      <p:graphicFrame>
        <p:nvGraphicFramePr>
          <p:cNvPr id="6" name="Content Placeholder 5">
            <a:extLst>
              <a:ext uri="{FF2B5EF4-FFF2-40B4-BE49-F238E27FC236}">
                <a16:creationId xmlns:a16="http://schemas.microsoft.com/office/drawing/2014/main" id="{8C1ABF20-994A-4F0C-ABB1-9995D13136A0}"/>
              </a:ext>
            </a:extLst>
          </p:cNvPr>
          <p:cNvGraphicFramePr>
            <a:graphicFrameLocks noGrp="1"/>
          </p:cNvGraphicFramePr>
          <p:nvPr>
            <p:ph idx="1"/>
            <p:extLst>
              <p:ext uri="{D42A27DB-BD31-4B8C-83A1-F6EECF244321}">
                <p14:modId xmlns:p14="http://schemas.microsoft.com/office/powerpoint/2010/main" val="3849798562"/>
              </p:ext>
            </p:extLst>
          </p:nvPr>
        </p:nvGraphicFramePr>
        <p:xfrm>
          <a:off x="467544" y="1340768"/>
          <a:ext cx="3167137" cy="3721965"/>
        </p:xfrm>
        <a:graphic>
          <a:graphicData uri="http://schemas.openxmlformats.org/drawingml/2006/table">
            <a:tbl>
              <a:tblPr/>
              <a:tblGrid>
                <a:gridCol w="2116429">
                  <a:extLst>
                    <a:ext uri="{9D8B030D-6E8A-4147-A177-3AD203B41FA5}">
                      <a16:colId xmlns:a16="http://schemas.microsoft.com/office/drawing/2014/main" val="85720252"/>
                    </a:ext>
                  </a:extLst>
                </a:gridCol>
                <a:gridCol w="1050708">
                  <a:extLst>
                    <a:ext uri="{9D8B030D-6E8A-4147-A177-3AD203B41FA5}">
                      <a16:colId xmlns:a16="http://schemas.microsoft.com/office/drawing/2014/main" val="1766393396"/>
                    </a:ext>
                  </a:extLst>
                </a:gridCol>
              </a:tblGrid>
              <a:tr h="400893">
                <a:tc>
                  <a:txBody>
                    <a:bodyPr/>
                    <a:lstStyle/>
                    <a:p>
                      <a:pPr algn="ctr" fontAlgn="b"/>
                      <a:r>
                        <a:rPr lang="en-US" sz="18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QXFA122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39763"/>
                  </a:ext>
                </a:extLst>
              </a:tr>
              <a:tr h="431672">
                <a:tc>
                  <a:txBody>
                    <a:bodyPr/>
                    <a:lstStyle/>
                    <a:p>
                      <a:pPr algn="ctr" fontAlgn="ctr"/>
                      <a:r>
                        <a:rPr lang="en-US" sz="1800" b="1" i="0" u="none" strike="noStrike" dirty="0">
                          <a:solidFill>
                            <a:srgbClr val="000000"/>
                          </a:solidFill>
                          <a:effectLst/>
                          <a:latin typeface="Calibri" panose="020F0502020204030204" pitchFamily="34" charset="0"/>
                        </a:rPr>
                        <a:t>Hi-Pot </a:t>
                      </a:r>
                      <a:r>
                        <a:rPr lang="en-US" sz="1800" b="0" i="0" u="none" strike="noStrike" dirty="0">
                          <a:solidFill>
                            <a:srgbClr val="000000"/>
                          </a:solidFill>
                          <a:effectLst/>
                          <a:latin typeface="Calibri" panose="020F0502020204030204" pitchFamily="34" charset="0"/>
                        </a:rPr>
                        <a:t>(&lt;1µA Leakage)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462347"/>
                  </a:ext>
                </a:extLst>
              </a:tr>
              <a:tr h="353729">
                <a:tc>
                  <a:txBody>
                    <a:bodyPr/>
                    <a:lstStyle/>
                    <a:p>
                      <a:pPr algn="ctr" fontAlgn="ctr"/>
                      <a:r>
                        <a:rPr lang="en-US" sz="1800" b="0" i="0" u="none" strike="noStrike">
                          <a:solidFill>
                            <a:srgbClr val="000000"/>
                          </a:solidFill>
                          <a:effectLst/>
                          <a:latin typeface="Calibri" panose="020F0502020204030204" pitchFamily="34" charset="0"/>
                        </a:rPr>
                        <a:t>Coil to Pole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100/100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746363076"/>
                  </a:ext>
                </a:extLst>
              </a:tr>
              <a:tr h="431672">
                <a:tc>
                  <a:txBody>
                    <a:bodyPr/>
                    <a:lstStyle/>
                    <a:p>
                      <a:pPr algn="ctr" fontAlgn="ctr"/>
                      <a:r>
                        <a:rPr lang="en-US" sz="1800" b="0" i="0" u="none" strike="noStrike" dirty="0">
                          <a:solidFill>
                            <a:srgbClr val="000000"/>
                          </a:solidFill>
                          <a:effectLst/>
                          <a:latin typeface="Calibri" panose="020F0502020204030204" pitchFamily="34" charset="0"/>
                        </a:rPr>
                        <a:t>QH to Coil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chemeClr val="tx1"/>
                          </a:solidFill>
                          <a:effectLst/>
                          <a:latin typeface="Calibri" panose="020F0502020204030204" pitchFamily="34" charset="0"/>
                        </a:rPr>
                        <a:t>3680/3680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4101926536"/>
                  </a:ext>
                </a:extLst>
              </a:tr>
              <a:tr h="431672">
                <a:tc>
                  <a:txBody>
                    <a:bodyPr/>
                    <a:lstStyle/>
                    <a:p>
                      <a:pPr algn="ctr" fontAlgn="ctr"/>
                      <a:r>
                        <a:rPr lang="en-US" sz="1800" b="0" i="0" u="none" strike="noStrike" dirty="0">
                          <a:solidFill>
                            <a:srgbClr val="000000"/>
                          </a:solidFill>
                          <a:effectLst/>
                          <a:latin typeface="Calibri" panose="020F0502020204030204" pitchFamily="34" charset="0"/>
                        </a:rPr>
                        <a:t>Coil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2631561562"/>
                  </a:ext>
                </a:extLst>
              </a:tr>
              <a:tr h="431672">
                <a:tc>
                  <a:txBody>
                    <a:bodyPr/>
                    <a:lstStyle/>
                    <a:p>
                      <a:pPr algn="ctr" fontAlgn="ctr"/>
                      <a:r>
                        <a:rPr lang="en-US" sz="1800" b="0" i="0" u="none" strike="noStrike">
                          <a:solidFill>
                            <a:srgbClr val="000000"/>
                          </a:solidFill>
                          <a:effectLst/>
                          <a:latin typeface="Calibri" panose="020F0502020204030204" pitchFamily="34" charset="0"/>
                        </a:rPr>
                        <a:t>QH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2500/2500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670399742"/>
                  </a:ext>
                </a:extLst>
              </a:tr>
              <a:tr h="431672">
                <a:tc>
                  <a:txBody>
                    <a:bodyPr/>
                    <a:lstStyle/>
                    <a:p>
                      <a:pPr algn="ctr" fontAlgn="ctr"/>
                      <a:r>
                        <a:rPr lang="en-US" sz="1800" b="0" i="0" u="none" strike="noStrike" dirty="0">
                          <a:solidFill>
                            <a:srgbClr val="000000"/>
                          </a:solidFill>
                          <a:effectLst/>
                          <a:latin typeface="Calibri" panose="020F0502020204030204" pitchFamily="34" charset="0"/>
                        </a:rPr>
                        <a:t>Saddle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1000/1000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847163"/>
                  </a:ext>
                </a:extLst>
              </a:tr>
              <a:tr h="377311">
                <a:tc>
                  <a:txBody>
                    <a:bodyPr/>
                    <a:lstStyle/>
                    <a:p>
                      <a:pPr algn="ctr" fontAlgn="ctr"/>
                      <a:r>
                        <a:rPr lang="en-US" sz="1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207076"/>
                  </a:ext>
                </a:extLst>
              </a:tr>
              <a:tr h="431672">
                <a:tc>
                  <a:txBody>
                    <a:bodyPr/>
                    <a:lstStyle/>
                    <a:p>
                      <a:pPr algn="ctr" fontAlgn="ctr"/>
                      <a:r>
                        <a:rPr lang="en-US" sz="1800" b="1" i="0" u="none" strike="noStrike" dirty="0">
                          <a:solidFill>
                            <a:srgbClr val="000000"/>
                          </a:solidFill>
                          <a:effectLst/>
                          <a:latin typeface="Calibri" panose="020F0502020204030204" pitchFamily="34" charset="0"/>
                        </a:rPr>
                        <a:t>Impulse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2500/2500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86516"/>
                  </a:ext>
                </a:extLst>
              </a:tr>
            </a:tbl>
          </a:graphicData>
        </a:graphic>
      </p:graphicFrame>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23</a:t>
            </a:fld>
            <a:endParaRPr lang="fr-FR"/>
          </a:p>
        </p:txBody>
      </p:sp>
      <p:graphicFrame>
        <p:nvGraphicFramePr>
          <p:cNvPr id="7" name="Content Placeholder 5">
            <a:extLst>
              <a:ext uri="{FF2B5EF4-FFF2-40B4-BE49-F238E27FC236}">
                <a16:creationId xmlns:a16="http://schemas.microsoft.com/office/drawing/2014/main" id="{C6C157BF-370E-42CE-BA3B-B9FC0396A953}"/>
              </a:ext>
            </a:extLst>
          </p:cNvPr>
          <p:cNvGraphicFramePr>
            <a:graphicFrameLocks/>
          </p:cNvGraphicFramePr>
          <p:nvPr/>
        </p:nvGraphicFramePr>
        <p:xfrm>
          <a:off x="3811815" y="980728"/>
          <a:ext cx="4957431" cy="5145105"/>
        </p:xfrm>
        <a:graphic>
          <a:graphicData uri="http://schemas.openxmlformats.org/drawingml/2006/table">
            <a:tbl>
              <a:tblPr/>
              <a:tblGrid>
                <a:gridCol w="1009989">
                  <a:extLst>
                    <a:ext uri="{9D8B030D-6E8A-4147-A177-3AD203B41FA5}">
                      <a16:colId xmlns:a16="http://schemas.microsoft.com/office/drawing/2014/main" val="3501141890"/>
                    </a:ext>
                  </a:extLst>
                </a:gridCol>
                <a:gridCol w="657907">
                  <a:extLst>
                    <a:ext uri="{9D8B030D-6E8A-4147-A177-3AD203B41FA5}">
                      <a16:colId xmlns:a16="http://schemas.microsoft.com/office/drawing/2014/main" val="4122150668"/>
                    </a:ext>
                  </a:extLst>
                </a:gridCol>
                <a:gridCol w="657907">
                  <a:extLst>
                    <a:ext uri="{9D8B030D-6E8A-4147-A177-3AD203B41FA5}">
                      <a16:colId xmlns:a16="http://schemas.microsoft.com/office/drawing/2014/main" val="3588975718"/>
                    </a:ext>
                  </a:extLst>
                </a:gridCol>
                <a:gridCol w="657907">
                  <a:extLst>
                    <a:ext uri="{9D8B030D-6E8A-4147-A177-3AD203B41FA5}">
                      <a16:colId xmlns:a16="http://schemas.microsoft.com/office/drawing/2014/main" val="4002162663"/>
                    </a:ext>
                  </a:extLst>
                </a:gridCol>
                <a:gridCol w="657907">
                  <a:extLst>
                    <a:ext uri="{9D8B030D-6E8A-4147-A177-3AD203B41FA5}">
                      <a16:colId xmlns:a16="http://schemas.microsoft.com/office/drawing/2014/main" val="1802875761"/>
                    </a:ext>
                  </a:extLst>
                </a:gridCol>
                <a:gridCol w="657907">
                  <a:extLst>
                    <a:ext uri="{9D8B030D-6E8A-4147-A177-3AD203B41FA5}">
                      <a16:colId xmlns:a16="http://schemas.microsoft.com/office/drawing/2014/main" val="3827445290"/>
                    </a:ext>
                  </a:extLst>
                </a:gridCol>
                <a:gridCol w="657907">
                  <a:extLst>
                    <a:ext uri="{9D8B030D-6E8A-4147-A177-3AD203B41FA5}">
                      <a16:colId xmlns:a16="http://schemas.microsoft.com/office/drawing/2014/main" val="1681818142"/>
                    </a:ext>
                  </a:extLst>
                </a:gridCol>
              </a:tblGrid>
              <a:tr h="195326">
                <a:tc>
                  <a:txBody>
                    <a:bodyPr/>
                    <a:lstStyle/>
                    <a:p>
                      <a:pPr algn="ctr" rtl="0" fontAlgn="b"/>
                      <a:r>
                        <a:rPr lang="en-US" sz="800" b="1" i="0" u="none" strike="noStrike" dirty="0">
                          <a:solidFill>
                            <a:srgbClr val="000000"/>
                          </a:solidFill>
                          <a:effectLst/>
                          <a:latin typeface="Calibri" panose="020F0502020204030204" pitchFamily="34" charset="0"/>
                        </a:rPr>
                        <a:t>Measurement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QXFA122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Avg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StDev</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StDev/Avg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Min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Max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564687"/>
                  </a:ext>
                </a:extLst>
              </a:tr>
              <a:tr h="195326">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220919"/>
                  </a:ext>
                </a:extLst>
              </a:tr>
              <a:tr h="172345">
                <a:tc>
                  <a:txBody>
                    <a:bodyPr/>
                    <a:lstStyle/>
                    <a:p>
                      <a:pPr algn="ctr" rtl="0" fontAlgn="b"/>
                      <a:r>
                        <a:rPr lang="en-US" sz="800" b="0" i="0" u="none" strike="noStrike">
                          <a:solidFill>
                            <a:srgbClr val="000000"/>
                          </a:solidFill>
                          <a:effectLst/>
                          <a:latin typeface="Calibri" panose="020F0502020204030204" pitchFamily="34" charset="0"/>
                        </a:rPr>
                        <a:t>Coil R @1 A (m</a:t>
                      </a:r>
                      <a:r>
                        <a:rPr lang="el-GR" sz="800" b="0" i="0" u="none" strike="noStrike">
                          <a:solidFill>
                            <a:srgbClr val="000000"/>
                          </a:solidFill>
                          <a:effectLst/>
                          <a:latin typeface="Calibri" panose="020F0502020204030204" pitchFamily="34" charset="0"/>
                        </a:rPr>
                        <a:t>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609.44</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605.77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5.08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2080196"/>
                  </a:ext>
                </a:extLst>
              </a:tr>
              <a:tr h="172345">
                <a:tc>
                  <a:txBody>
                    <a:bodyPr/>
                    <a:lstStyle/>
                    <a:p>
                      <a:pPr algn="ctr" rtl="0" fontAlgn="b"/>
                      <a:r>
                        <a:rPr lang="en-US" sz="800" b="0" i="0" u="none" strike="noStrike">
                          <a:solidFill>
                            <a:srgbClr val="000000"/>
                          </a:solidFill>
                          <a:effectLst/>
                          <a:latin typeface="Calibri" panose="020F0502020204030204" pitchFamily="34" charset="0"/>
                        </a:rPr>
                        <a:t>Ls @ 20 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4.80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4.79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4.97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1427898"/>
                  </a:ext>
                </a:extLst>
              </a:tr>
              <a:tr h="17234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0.76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0.78</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0.81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8194974"/>
                  </a:ext>
                </a:extLst>
              </a:tr>
              <a:tr h="172345">
                <a:tc>
                  <a:txBody>
                    <a:bodyPr/>
                    <a:lstStyle/>
                    <a:p>
                      <a:pPr algn="ctr" rtl="0" fontAlgn="b"/>
                      <a:r>
                        <a:rPr lang="en-US" sz="800" b="0" i="0" u="none" strike="noStrike">
                          <a:solidFill>
                            <a:srgbClr val="000000"/>
                          </a:solidFill>
                          <a:effectLst/>
                          <a:latin typeface="Calibri" panose="020F0502020204030204" pitchFamily="34" charset="0"/>
                        </a:rPr>
                        <a:t>Ls @ 100 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3.29</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3.30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3.48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2985948"/>
                  </a:ext>
                </a:extLst>
              </a:tr>
              <a:tr h="17234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1.58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1.57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556207"/>
                  </a:ext>
                </a:extLst>
              </a:tr>
              <a:tr h="172345">
                <a:tc>
                  <a:txBody>
                    <a:bodyPr/>
                    <a:lstStyle/>
                    <a:p>
                      <a:pPr algn="ctr" rtl="0" fontAlgn="b"/>
                      <a:r>
                        <a:rPr lang="en-US" sz="800" b="0" i="0" u="none" strike="noStrike">
                          <a:solidFill>
                            <a:srgbClr val="000000"/>
                          </a:solidFill>
                          <a:effectLst/>
                          <a:latin typeface="Calibri" panose="020F0502020204030204" pitchFamily="34" charset="0"/>
                        </a:rPr>
                        <a:t>Ls @ 1 kHz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1.88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1.89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1193223"/>
                  </a:ext>
                </a:extLst>
              </a:tr>
              <a:tr h="18383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2.06</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2.04</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2.15</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769081"/>
                  </a:ext>
                </a:extLst>
              </a:tr>
              <a:tr h="172345">
                <a:tc>
                  <a:txBody>
                    <a:bodyPr/>
                    <a:lstStyle/>
                    <a:p>
                      <a:pPr algn="ctr" rtl="0" fontAlgn="b"/>
                      <a:r>
                        <a:rPr lang="en-US" sz="800" b="0" i="0" u="none" strike="noStrike">
                          <a:solidFill>
                            <a:srgbClr val="000000"/>
                          </a:solidFill>
                          <a:effectLst/>
                          <a:latin typeface="Calibri" panose="020F0502020204030204" pitchFamily="34" charset="0"/>
                        </a:rPr>
                        <a:t>VTA1 (m</a:t>
                      </a:r>
                      <a:r>
                        <a:rPr lang="el-GR" sz="800" b="0" i="0" u="none" strike="noStrike">
                          <a:solidFill>
                            <a:srgbClr val="000000"/>
                          </a:solidFill>
                          <a:effectLst/>
                          <a:latin typeface="Calibri" panose="020F0502020204030204" pitchFamily="34" charset="0"/>
                        </a:rPr>
                        <a:t>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0.40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0.26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0.83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5553586"/>
                  </a:ext>
                </a:extLst>
              </a:tr>
              <a:tr h="172345">
                <a:tc>
                  <a:txBody>
                    <a:bodyPr/>
                    <a:lstStyle/>
                    <a:p>
                      <a:pPr algn="ctr" rtl="0" fontAlgn="b"/>
                      <a:r>
                        <a:rPr lang="en-US" sz="800" b="0" i="0" u="none" strike="noStrike">
                          <a:solidFill>
                            <a:srgbClr val="000000"/>
                          </a:solidFill>
                          <a:effectLst/>
                          <a:latin typeface="Calibri" panose="020F0502020204030204" pitchFamily="34" charset="0"/>
                        </a:rPr>
                        <a:t>VTA2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0.35</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0.83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6885293"/>
                  </a:ext>
                </a:extLst>
              </a:tr>
              <a:tr h="172345">
                <a:tc>
                  <a:txBody>
                    <a:bodyPr/>
                    <a:lstStyle/>
                    <a:p>
                      <a:pPr algn="ctr" rtl="0" fontAlgn="b"/>
                      <a:r>
                        <a:rPr lang="en-US" sz="800" b="0" i="0" u="none" strike="noStrike">
                          <a:solidFill>
                            <a:srgbClr val="000000"/>
                          </a:solidFill>
                          <a:effectLst/>
                          <a:latin typeface="Calibri" panose="020F0502020204030204" pitchFamily="34" charset="0"/>
                        </a:rPr>
                        <a:t>VTA3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195.13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195.28</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1.79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192.08</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198.50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0228248"/>
                  </a:ext>
                </a:extLst>
              </a:tr>
              <a:tr h="172345">
                <a:tc>
                  <a:txBody>
                    <a:bodyPr/>
                    <a:lstStyle/>
                    <a:p>
                      <a:pPr algn="ctr" rtl="0" fontAlgn="b"/>
                      <a:r>
                        <a:rPr lang="en-US" sz="800" b="0" i="0" u="none" strike="noStrike">
                          <a:solidFill>
                            <a:srgbClr val="000000"/>
                          </a:solidFill>
                          <a:effectLst/>
                          <a:latin typeface="Calibri" panose="020F0502020204030204" pitchFamily="34" charset="0"/>
                        </a:rPr>
                        <a:t>VTA4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254.62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254.44</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2.24</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250.52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258.60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9212769"/>
                  </a:ext>
                </a:extLst>
              </a:tr>
              <a:tr h="172345">
                <a:tc>
                  <a:txBody>
                    <a:bodyPr/>
                    <a:lstStyle/>
                    <a:p>
                      <a:pPr algn="ctr" rtl="0" fontAlgn="b"/>
                      <a:r>
                        <a:rPr lang="en-US" sz="800" b="0" i="0" u="none" strike="noStrike">
                          <a:solidFill>
                            <a:srgbClr val="000000"/>
                          </a:solidFill>
                          <a:effectLst/>
                          <a:latin typeface="Calibri" panose="020F0502020204030204" pitchFamily="34" charset="0"/>
                        </a:rPr>
                        <a:t>VTA5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254.64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254.64</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250.74</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258.80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5208632"/>
                  </a:ext>
                </a:extLst>
              </a:tr>
              <a:tr h="172345">
                <a:tc>
                  <a:txBody>
                    <a:bodyPr/>
                    <a:lstStyle/>
                    <a:p>
                      <a:pPr algn="ctr" rtl="0" fontAlgn="b"/>
                      <a:r>
                        <a:rPr lang="en-US" sz="800" b="0" i="0" u="none" strike="noStrike">
                          <a:solidFill>
                            <a:srgbClr val="000000"/>
                          </a:solidFill>
                          <a:effectLst/>
                          <a:latin typeface="Calibri" panose="020F0502020204030204" pitchFamily="34" charset="0"/>
                        </a:rPr>
                        <a:t>VTA6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260.21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260.26</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2.31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256.38</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264.60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2200949"/>
                  </a:ext>
                </a:extLst>
              </a:tr>
              <a:tr h="172345">
                <a:tc>
                  <a:txBody>
                    <a:bodyPr/>
                    <a:lstStyle/>
                    <a:p>
                      <a:pPr algn="ctr" rtl="0" fontAlgn="b"/>
                      <a:r>
                        <a:rPr lang="en-US" sz="800" b="0" i="0" u="none" strike="noStrike">
                          <a:solidFill>
                            <a:srgbClr val="000000"/>
                          </a:solidFill>
                          <a:effectLst/>
                          <a:latin typeface="Calibri" panose="020F0502020204030204" pitchFamily="34" charset="0"/>
                        </a:rPr>
                        <a:t>VTA7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260.45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260.50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256.54</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264.80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579362"/>
                  </a:ext>
                </a:extLst>
              </a:tr>
              <a:tr h="172345">
                <a:tc>
                  <a:txBody>
                    <a:bodyPr/>
                    <a:lstStyle/>
                    <a:p>
                      <a:pPr algn="ctr" rtl="0" fontAlgn="b"/>
                      <a:r>
                        <a:rPr lang="en-US" sz="800" b="0" i="0" u="none" strike="noStrike">
                          <a:solidFill>
                            <a:srgbClr val="000000"/>
                          </a:solidFill>
                          <a:effectLst/>
                          <a:latin typeface="Calibri" panose="020F0502020204030204" pitchFamily="34" charset="0"/>
                        </a:rPr>
                        <a:t>VTA8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266.64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265.89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261.71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270.10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1098460"/>
                  </a:ext>
                </a:extLst>
              </a:tr>
              <a:tr h="172345">
                <a:tc>
                  <a:txBody>
                    <a:bodyPr/>
                    <a:lstStyle/>
                    <a:p>
                      <a:pPr algn="ctr" rtl="0" fontAlgn="b"/>
                      <a:r>
                        <a:rPr lang="en-US" sz="800" b="0" i="0" u="none" strike="noStrike">
                          <a:solidFill>
                            <a:srgbClr val="000000"/>
                          </a:solidFill>
                          <a:effectLst/>
                          <a:latin typeface="Calibri" panose="020F0502020204030204" pitchFamily="34" charset="0"/>
                        </a:rPr>
                        <a:t>VTB8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266.25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266.21</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2.26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262.11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270.50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0106532"/>
                  </a:ext>
                </a:extLst>
              </a:tr>
              <a:tr h="172345">
                <a:tc>
                  <a:txBody>
                    <a:bodyPr/>
                    <a:lstStyle/>
                    <a:p>
                      <a:pPr algn="ctr" rtl="0" fontAlgn="b"/>
                      <a:r>
                        <a:rPr lang="en-US" sz="800" b="0" i="0" u="none" strike="noStrike">
                          <a:solidFill>
                            <a:srgbClr val="000000"/>
                          </a:solidFill>
                          <a:effectLst/>
                          <a:latin typeface="Calibri" panose="020F0502020204030204" pitchFamily="34" charset="0"/>
                        </a:rPr>
                        <a:t>VTB7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277.42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267.16</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3.47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262.37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277.42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53249"/>
                  </a:ext>
                </a:extLst>
              </a:tr>
              <a:tr h="172345">
                <a:tc>
                  <a:txBody>
                    <a:bodyPr/>
                    <a:lstStyle/>
                    <a:p>
                      <a:pPr algn="ctr" rtl="0" fontAlgn="b"/>
                      <a:r>
                        <a:rPr lang="en-US" sz="800" b="0" i="0" u="none" strike="noStrike">
                          <a:solidFill>
                            <a:srgbClr val="000000"/>
                          </a:solidFill>
                          <a:effectLst/>
                          <a:latin typeface="Calibri" panose="020F0502020204030204" pitchFamily="34" charset="0"/>
                        </a:rPr>
                        <a:t>VTB6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272.21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271.93</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2.35</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267.91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276.40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0724924"/>
                  </a:ext>
                </a:extLst>
              </a:tr>
              <a:tr h="150494">
                <a:tc>
                  <a:txBody>
                    <a:bodyPr/>
                    <a:lstStyle/>
                    <a:p>
                      <a:pPr algn="ctr" rtl="0" fontAlgn="b"/>
                      <a:r>
                        <a:rPr lang="en-US" sz="800" b="0" i="0" u="none" strike="noStrike">
                          <a:solidFill>
                            <a:srgbClr val="000000"/>
                          </a:solidFill>
                          <a:effectLst/>
                          <a:latin typeface="Calibri" panose="020F0502020204030204" pitchFamily="34" charset="0"/>
                        </a:rPr>
                        <a:t>VTB5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272.90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272.40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2.31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268.19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276.80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9479038"/>
                  </a:ext>
                </a:extLst>
              </a:tr>
              <a:tr h="172345">
                <a:tc>
                  <a:txBody>
                    <a:bodyPr/>
                    <a:lstStyle/>
                    <a:p>
                      <a:pPr algn="ctr" rtl="0" fontAlgn="b"/>
                      <a:r>
                        <a:rPr lang="en-US" sz="800" b="0" i="0" u="none" strike="noStrike">
                          <a:solidFill>
                            <a:srgbClr val="000000"/>
                          </a:solidFill>
                          <a:effectLst/>
                          <a:latin typeface="Calibri" panose="020F0502020204030204" pitchFamily="34" charset="0"/>
                        </a:rPr>
                        <a:t>VTB4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279.15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277.92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2.46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273.62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282.40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731066"/>
                  </a:ext>
                </a:extLst>
              </a:tr>
              <a:tr h="172345">
                <a:tc>
                  <a:txBody>
                    <a:bodyPr/>
                    <a:lstStyle/>
                    <a:p>
                      <a:pPr algn="ctr" rtl="0" fontAlgn="b"/>
                      <a:r>
                        <a:rPr lang="en-US" sz="800" b="0" i="0" u="none" strike="noStrike">
                          <a:solidFill>
                            <a:srgbClr val="000000"/>
                          </a:solidFill>
                          <a:effectLst/>
                          <a:latin typeface="Calibri" panose="020F0502020204030204" pitchFamily="34" charset="0"/>
                        </a:rPr>
                        <a:t>VTB3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421.69</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420.30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3.60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413.86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427.10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0091359"/>
                  </a:ext>
                </a:extLst>
              </a:tr>
              <a:tr h="172345">
                <a:tc>
                  <a:txBody>
                    <a:bodyPr/>
                    <a:lstStyle/>
                    <a:p>
                      <a:pPr algn="ctr" rtl="0" fontAlgn="b"/>
                      <a:r>
                        <a:rPr lang="en-US" sz="800" b="0" i="0" u="none" strike="noStrike">
                          <a:solidFill>
                            <a:srgbClr val="000000"/>
                          </a:solidFill>
                          <a:effectLst/>
                          <a:latin typeface="Calibri" panose="020F0502020204030204" pitchFamily="34" charset="0"/>
                        </a:rPr>
                        <a:t>VTB2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608.50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604.22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5.56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0143"/>
                  </a:ext>
                </a:extLst>
              </a:tr>
              <a:tr h="183835">
                <a:tc>
                  <a:txBody>
                    <a:bodyPr/>
                    <a:lstStyle/>
                    <a:p>
                      <a:pPr algn="ctr" rtl="0" fontAlgn="b"/>
                      <a:r>
                        <a:rPr lang="en-US" sz="800" b="0" i="0" u="none" strike="noStrike">
                          <a:solidFill>
                            <a:srgbClr val="000000"/>
                          </a:solidFill>
                          <a:effectLst/>
                          <a:latin typeface="Calibri" panose="020F0502020204030204" pitchFamily="34" charset="0"/>
                        </a:rPr>
                        <a:t>VTB1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609.40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604.85</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4.76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389408"/>
                  </a:ext>
                </a:extLst>
              </a:tr>
              <a:tr h="172345">
                <a:tc>
                  <a:txBody>
                    <a:bodyPr/>
                    <a:lstStyle/>
                    <a:p>
                      <a:pPr algn="ctr" rtl="0" fontAlgn="b"/>
                      <a:r>
                        <a:rPr lang="en-US" sz="800" b="0" i="0" u="none" strike="noStrike">
                          <a:solidFill>
                            <a:srgbClr val="000000"/>
                          </a:solidFill>
                          <a:effectLst/>
                          <a:latin typeface="Calibri" panose="020F0502020204030204" pitchFamily="34" charset="0"/>
                        </a:rPr>
                        <a:t>QHB1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1.88</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2.13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3189967"/>
                  </a:ext>
                </a:extLst>
              </a:tr>
              <a:tr h="172345">
                <a:tc>
                  <a:txBody>
                    <a:bodyPr/>
                    <a:lstStyle/>
                    <a:p>
                      <a:pPr algn="ctr" rtl="0" fontAlgn="b"/>
                      <a:r>
                        <a:rPr lang="en-US" sz="800" b="0" i="0" u="none" strike="noStrike">
                          <a:solidFill>
                            <a:srgbClr val="000000"/>
                          </a:solidFill>
                          <a:effectLst/>
                          <a:latin typeface="Calibri" panose="020F0502020204030204" pitchFamily="34" charset="0"/>
                        </a:rPr>
                        <a:t>QHB2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1.93</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1850061"/>
                  </a:ext>
                </a:extLst>
              </a:tr>
              <a:tr h="172345">
                <a:tc>
                  <a:txBody>
                    <a:bodyPr/>
                    <a:lstStyle/>
                    <a:p>
                      <a:pPr algn="ctr" rtl="0" fontAlgn="b"/>
                      <a:r>
                        <a:rPr lang="en-US" sz="800" b="0" i="0" u="none" strike="noStrike">
                          <a:solidFill>
                            <a:srgbClr val="000000"/>
                          </a:solidFill>
                          <a:effectLst/>
                          <a:latin typeface="Calibri" panose="020F0502020204030204" pitchFamily="34" charset="0"/>
                        </a:rPr>
                        <a:t>QHB3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5324461"/>
                  </a:ext>
                </a:extLst>
              </a:tr>
              <a:tr h="183835">
                <a:tc>
                  <a:txBody>
                    <a:bodyPr/>
                    <a:lstStyle/>
                    <a:p>
                      <a:pPr algn="ctr" rtl="0" fontAlgn="b"/>
                      <a:r>
                        <a:rPr lang="en-US" sz="800" b="0" i="0" u="none" strike="noStrike">
                          <a:solidFill>
                            <a:srgbClr val="000000"/>
                          </a:solidFill>
                          <a:effectLst/>
                          <a:latin typeface="Calibri" panose="020F0502020204030204" pitchFamily="34" charset="0"/>
                        </a:rPr>
                        <a:t>QHB4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1.88</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1.90</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dirty="0">
                          <a:solidFill>
                            <a:srgbClr val="000000"/>
                          </a:solidFill>
                          <a:effectLst/>
                          <a:latin typeface="Calibri" panose="020F0502020204030204" pitchFamily="34" charset="0"/>
                        </a:rPr>
                        <a:t>2.10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303998"/>
                  </a:ext>
                </a:extLst>
              </a:tr>
            </a:tbl>
          </a:graphicData>
        </a:graphic>
      </p:graphicFrame>
      <p:sp>
        <p:nvSpPr>
          <p:cNvPr id="8" name="Footer Placeholder 4">
            <a:extLst>
              <a:ext uri="{FF2B5EF4-FFF2-40B4-BE49-F238E27FC236}">
                <a16:creationId xmlns:a16="http://schemas.microsoft.com/office/drawing/2014/main" id="{0DFF6FD1-F1DD-0A40-A993-BB1F35775505}"/>
              </a:ext>
            </a:extLst>
          </p:cNvPr>
          <p:cNvSpPr>
            <a:spLocks noGrp="1"/>
          </p:cNvSpPr>
          <p:nvPr>
            <p:ph type="ftr" sz="quarter" idx="3"/>
          </p:nvPr>
        </p:nvSpPr>
        <p:spPr>
          <a:xfrm>
            <a:off x="1981200" y="6356350"/>
            <a:ext cx="6550800" cy="360000"/>
          </a:xfrm>
        </p:spPr>
        <p:txBody>
          <a:bodyPr/>
          <a:lstStyle/>
          <a:p>
            <a:r>
              <a:rPr lang="en-US" dirty="0"/>
              <a:t>MQXFA06 Coils Acceptance Review  Review – September 25, 2020</a:t>
            </a:r>
            <a:endParaRPr lang="en-GB" dirty="0"/>
          </a:p>
        </p:txBody>
      </p:sp>
    </p:spTree>
    <p:extLst>
      <p:ext uri="{BB962C8B-B14F-4D97-AF65-F5344CB8AC3E}">
        <p14:creationId xmlns:p14="http://schemas.microsoft.com/office/powerpoint/2010/main" val="130822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p:txBody>
          <a:bodyPr/>
          <a:lstStyle/>
          <a:p>
            <a:r>
              <a:rPr lang="en-US" dirty="0"/>
              <a:t>QXFA122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p:txBody>
          <a:bodyPr/>
          <a:lstStyle/>
          <a:p>
            <a:fld id="{BFDCA1C4-9514-7B4F-976F-D92F7E296653}" type="slidenum">
              <a:rPr lang="fr-FR" smtClean="0"/>
              <a:pPr/>
              <a:t>24</a:t>
            </a:fld>
            <a:endParaRPr lang="fr-FR"/>
          </a:p>
        </p:txBody>
      </p:sp>
      <p:pic>
        <p:nvPicPr>
          <p:cNvPr id="6" name="Picture 5" descr="A close up of a map&#10;&#10;Description automatically generated">
            <a:extLst>
              <a:ext uri="{FF2B5EF4-FFF2-40B4-BE49-F238E27FC236}">
                <a16:creationId xmlns:a16="http://schemas.microsoft.com/office/drawing/2014/main" id="{26026875-619C-B947-963A-66CACA15A4A8}"/>
              </a:ext>
            </a:extLst>
          </p:cNvPr>
          <p:cNvPicPr>
            <a:picLocks noChangeAspect="1"/>
          </p:cNvPicPr>
          <p:nvPr/>
        </p:nvPicPr>
        <p:blipFill>
          <a:blip r:embed="rId2"/>
          <a:stretch>
            <a:fillRect/>
          </a:stretch>
        </p:blipFill>
        <p:spPr>
          <a:xfrm>
            <a:off x="402336" y="1901184"/>
            <a:ext cx="4169664" cy="3055631"/>
          </a:xfrm>
          <a:prstGeom prst="rect">
            <a:avLst/>
          </a:prstGeom>
        </p:spPr>
      </p:pic>
      <p:pic>
        <p:nvPicPr>
          <p:cNvPr id="8" name="Picture 7" descr="A close up of a piece of paper&#10;&#10;Description automatically generated">
            <a:extLst>
              <a:ext uri="{FF2B5EF4-FFF2-40B4-BE49-F238E27FC236}">
                <a16:creationId xmlns:a16="http://schemas.microsoft.com/office/drawing/2014/main" id="{A67612D7-21FF-7C46-AF11-992C0CD93436}"/>
              </a:ext>
            </a:extLst>
          </p:cNvPr>
          <p:cNvPicPr>
            <a:picLocks/>
          </p:cNvPicPr>
          <p:nvPr/>
        </p:nvPicPr>
        <p:blipFill>
          <a:blip r:embed="rId3"/>
          <a:stretch>
            <a:fillRect/>
          </a:stretch>
        </p:blipFill>
        <p:spPr>
          <a:xfrm>
            <a:off x="4572000" y="1901184"/>
            <a:ext cx="4169664" cy="3055631"/>
          </a:xfrm>
          <a:prstGeom prst="rect">
            <a:avLst/>
          </a:prstGeom>
        </p:spPr>
      </p:pic>
      <p:sp>
        <p:nvSpPr>
          <p:cNvPr id="10" name="Footer Placeholder 4">
            <a:extLst>
              <a:ext uri="{FF2B5EF4-FFF2-40B4-BE49-F238E27FC236}">
                <a16:creationId xmlns:a16="http://schemas.microsoft.com/office/drawing/2014/main" id="{1A8D0348-4805-E34A-9298-630985488FE6}"/>
              </a:ext>
            </a:extLst>
          </p:cNvPr>
          <p:cNvSpPr>
            <a:spLocks noGrp="1"/>
          </p:cNvSpPr>
          <p:nvPr>
            <p:ph type="ftr" sz="quarter" idx="3"/>
          </p:nvPr>
        </p:nvSpPr>
        <p:spPr>
          <a:xfrm>
            <a:off x="1981200" y="6356350"/>
            <a:ext cx="6550800" cy="360000"/>
          </a:xfrm>
        </p:spPr>
        <p:txBody>
          <a:bodyPr/>
          <a:lstStyle/>
          <a:p>
            <a:r>
              <a:rPr lang="en-US" dirty="0"/>
              <a:t>MQXFA06 Coils Acceptance Review  Review – September 25, 2020</a:t>
            </a:r>
            <a:endParaRPr lang="en-GB" dirty="0"/>
          </a:p>
        </p:txBody>
      </p:sp>
    </p:spTree>
    <p:extLst>
      <p:ext uri="{BB962C8B-B14F-4D97-AF65-F5344CB8AC3E}">
        <p14:creationId xmlns:p14="http://schemas.microsoft.com/office/powerpoint/2010/main" val="130822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a:xfrm>
            <a:off x="612000" y="258476"/>
            <a:ext cx="7920000" cy="720000"/>
          </a:xfrm>
        </p:spPr>
        <p:txBody>
          <a:bodyPr/>
          <a:lstStyle/>
          <a:p>
            <a:r>
              <a:rPr lang="en-US" dirty="0"/>
              <a:t>QXFA123 Hi-pot &amp; Electrical Checks</a:t>
            </a:r>
          </a:p>
        </p:txBody>
      </p:sp>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25</a:t>
            </a:fld>
            <a:endParaRPr lang="fr-FR"/>
          </a:p>
        </p:txBody>
      </p:sp>
      <p:graphicFrame>
        <p:nvGraphicFramePr>
          <p:cNvPr id="8" name="Content Placeholder 5">
            <a:extLst>
              <a:ext uri="{FF2B5EF4-FFF2-40B4-BE49-F238E27FC236}">
                <a16:creationId xmlns:a16="http://schemas.microsoft.com/office/drawing/2014/main" id="{39C20935-259B-4A48-88E1-E7919CF74985}"/>
              </a:ext>
            </a:extLst>
          </p:cNvPr>
          <p:cNvGraphicFramePr>
            <a:graphicFrameLocks/>
          </p:cNvGraphicFramePr>
          <p:nvPr>
            <p:extLst>
              <p:ext uri="{D42A27DB-BD31-4B8C-83A1-F6EECF244321}">
                <p14:modId xmlns:p14="http://schemas.microsoft.com/office/powerpoint/2010/main" val="62597914"/>
              </p:ext>
            </p:extLst>
          </p:nvPr>
        </p:nvGraphicFramePr>
        <p:xfrm>
          <a:off x="3851920" y="978476"/>
          <a:ext cx="4957431" cy="5145105"/>
        </p:xfrm>
        <a:graphic>
          <a:graphicData uri="http://schemas.openxmlformats.org/drawingml/2006/table">
            <a:tbl>
              <a:tblPr/>
              <a:tblGrid>
                <a:gridCol w="1009989">
                  <a:extLst>
                    <a:ext uri="{9D8B030D-6E8A-4147-A177-3AD203B41FA5}">
                      <a16:colId xmlns:a16="http://schemas.microsoft.com/office/drawing/2014/main" val="3501141890"/>
                    </a:ext>
                  </a:extLst>
                </a:gridCol>
                <a:gridCol w="657907">
                  <a:extLst>
                    <a:ext uri="{9D8B030D-6E8A-4147-A177-3AD203B41FA5}">
                      <a16:colId xmlns:a16="http://schemas.microsoft.com/office/drawing/2014/main" val="2875017120"/>
                    </a:ext>
                  </a:extLst>
                </a:gridCol>
                <a:gridCol w="657907">
                  <a:extLst>
                    <a:ext uri="{9D8B030D-6E8A-4147-A177-3AD203B41FA5}">
                      <a16:colId xmlns:a16="http://schemas.microsoft.com/office/drawing/2014/main" val="3588975718"/>
                    </a:ext>
                  </a:extLst>
                </a:gridCol>
                <a:gridCol w="657907">
                  <a:extLst>
                    <a:ext uri="{9D8B030D-6E8A-4147-A177-3AD203B41FA5}">
                      <a16:colId xmlns:a16="http://schemas.microsoft.com/office/drawing/2014/main" val="4002162663"/>
                    </a:ext>
                  </a:extLst>
                </a:gridCol>
                <a:gridCol w="657907">
                  <a:extLst>
                    <a:ext uri="{9D8B030D-6E8A-4147-A177-3AD203B41FA5}">
                      <a16:colId xmlns:a16="http://schemas.microsoft.com/office/drawing/2014/main" val="1802875761"/>
                    </a:ext>
                  </a:extLst>
                </a:gridCol>
                <a:gridCol w="657907">
                  <a:extLst>
                    <a:ext uri="{9D8B030D-6E8A-4147-A177-3AD203B41FA5}">
                      <a16:colId xmlns:a16="http://schemas.microsoft.com/office/drawing/2014/main" val="3827445290"/>
                    </a:ext>
                  </a:extLst>
                </a:gridCol>
                <a:gridCol w="657907">
                  <a:extLst>
                    <a:ext uri="{9D8B030D-6E8A-4147-A177-3AD203B41FA5}">
                      <a16:colId xmlns:a16="http://schemas.microsoft.com/office/drawing/2014/main" val="1681818142"/>
                    </a:ext>
                  </a:extLst>
                </a:gridCol>
              </a:tblGrid>
              <a:tr h="195326">
                <a:tc>
                  <a:txBody>
                    <a:bodyPr/>
                    <a:lstStyle/>
                    <a:p>
                      <a:pPr algn="ctr" rtl="0" fontAlgn="b"/>
                      <a:r>
                        <a:rPr lang="en-US" sz="800" b="1" i="0" u="none" strike="noStrike" dirty="0">
                          <a:solidFill>
                            <a:srgbClr val="000000"/>
                          </a:solidFill>
                          <a:effectLst/>
                          <a:latin typeface="Calibri" panose="020F0502020204030204" pitchFamily="34" charset="0"/>
                        </a:rPr>
                        <a:t>Measurement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QXFA123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Avg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StDev</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StDev/Avg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Min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alibri" panose="020F0502020204030204" pitchFamily="34" charset="0"/>
                        </a:rPr>
                        <a:t>Max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564687"/>
                  </a:ext>
                </a:extLst>
              </a:tr>
              <a:tr h="195326">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220919"/>
                  </a:ext>
                </a:extLst>
              </a:tr>
              <a:tr h="172345">
                <a:tc>
                  <a:txBody>
                    <a:bodyPr/>
                    <a:lstStyle/>
                    <a:p>
                      <a:pPr algn="ctr" rtl="0" fontAlgn="b"/>
                      <a:r>
                        <a:rPr lang="en-US" sz="800" b="0" i="0" u="none" strike="noStrike">
                          <a:solidFill>
                            <a:srgbClr val="000000"/>
                          </a:solidFill>
                          <a:effectLst/>
                          <a:latin typeface="Calibri" panose="020F0502020204030204" pitchFamily="34" charset="0"/>
                        </a:rPr>
                        <a:t>Coil R @1 A (m</a:t>
                      </a:r>
                      <a:r>
                        <a:rPr lang="el-GR" sz="800" b="0" i="0" u="none" strike="noStrike">
                          <a:solidFill>
                            <a:srgbClr val="000000"/>
                          </a:solidFill>
                          <a:effectLst/>
                          <a:latin typeface="Calibri" panose="020F0502020204030204" pitchFamily="34" charset="0"/>
                        </a:rPr>
                        <a:t>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608.25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605.77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5.08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2080196"/>
                  </a:ext>
                </a:extLst>
              </a:tr>
              <a:tr h="172345">
                <a:tc>
                  <a:txBody>
                    <a:bodyPr/>
                    <a:lstStyle/>
                    <a:p>
                      <a:pPr algn="ctr" rtl="0" fontAlgn="b"/>
                      <a:r>
                        <a:rPr lang="en-US" sz="800" b="0" i="0" u="none" strike="noStrike">
                          <a:solidFill>
                            <a:srgbClr val="000000"/>
                          </a:solidFill>
                          <a:effectLst/>
                          <a:latin typeface="Calibri" panose="020F0502020204030204" pitchFamily="34" charset="0"/>
                        </a:rPr>
                        <a:t>Ls @ 20 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4.97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4.79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4.97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1427898"/>
                  </a:ext>
                </a:extLst>
              </a:tr>
              <a:tr h="17234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0.81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0.78</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0.81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8194974"/>
                  </a:ext>
                </a:extLst>
              </a:tr>
              <a:tr h="172345">
                <a:tc>
                  <a:txBody>
                    <a:bodyPr/>
                    <a:lstStyle/>
                    <a:p>
                      <a:pPr algn="ctr" rtl="0" fontAlgn="b"/>
                      <a:r>
                        <a:rPr lang="en-US" sz="800" b="0" i="0" u="none" strike="noStrike">
                          <a:solidFill>
                            <a:srgbClr val="000000"/>
                          </a:solidFill>
                          <a:effectLst/>
                          <a:latin typeface="Calibri" panose="020F0502020204030204" pitchFamily="34" charset="0"/>
                        </a:rPr>
                        <a:t>Ls @ 100 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3.48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3.30</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3.48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2985948"/>
                  </a:ext>
                </a:extLst>
              </a:tr>
              <a:tr h="17234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1.66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1.57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556207"/>
                  </a:ext>
                </a:extLst>
              </a:tr>
              <a:tr h="172345">
                <a:tc>
                  <a:txBody>
                    <a:bodyPr/>
                    <a:lstStyle/>
                    <a:p>
                      <a:pPr algn="ctr" rtl="0" fontAlgn="b"/>
                      <a:r>
                        <a:rPr lang="en-US" sz="800" b="0" i="0" u="none" strike="noStrike">
                          <a:solidFill>
                            <a:srgbClr val="000000"/>
                          </a:solidFill>
                          <a:effectLst/>
                          <a:latin typeface="Calibri" panose="020F0502020204030204" pitchFamily="34" charset="0"/>
                        </a:rPr>
                        <a:t>Ls @ 1 kHz (mH)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1.95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1.89</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1.95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1193223"/>
                  </a:ext>
                </a:extLst>
              </a:tr>
              <a:tr h="183835">
                <a:tc>
                  <a:txBody>
                    <a:bodyPr/>
                    <a:lstStyle/>
                    <a:p>
                      <a:pPr algn="ctr" rtl="0" fontAlgn="b"/>
                      <a:r>
                        <a:rPr lang="en-US" sz="800" b="0" i="0" u="none" strike="noStrike">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1.95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2.04</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2.15</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769081"/>
                  </a:ext>
                </a:extLst>
              </a:tr>
              <a:tr h="172345">
                <a:tc>
                  <a:txBody>
                    <a:bodyPr/>
                    <a:lstStyle/>
                    <a:p>
                      <a:pPr algn="ctr" rtl="0" fontAlgn="b"/>
                      <a:r>
                        <a:rPr lang="en-US" sz="800" b="0" i="0" u="none" strike="noStrike">
                          <a:solidFill>
                            <a:srgbClr val="000000"/>
                          </a:solidFill>
                          <a:effectLst/>
                          <a:latin typeface="Calibri" panose="020F0502020204030204" pitchFamily="34" charset="0"/>
                        </a:rPr>
                        <a:t>VTA1 (m</a:t>
                      </a:r>
                      <a:r>
                        <a:rPr lang="el-GR" sz="800" b="0" i="0" u="none" strike="noStrike">
                          <a:solidFill>
                            <a:srgbClr val="000000"/>
                          </a:solidFill>
                          <a:effectLst/>
                          <a:latin typeface="Calibri" panose="020F0502020204030204" pitchFamily="34" charset="0"/>
                        </a:rPr>
                        <a:t>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0.83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0.26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0.83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5553586"/>
                  </a:ext>
                </a:extLst>
              </a:tr>
              <a:tr h="172345">
                <a:tc>
                  <a:txBody>
                    <a:bodyPr/>
                    <a:lstStyle/>
                    <a:p>
                      <a:pPr algn="ctr" rtl="0" fontAlgn="b"/>
                      <a:r>
                        <a:rPr lang="en-US" sz="800" b="0" i="0" u="none" strike="noStrike">
                          <a:solidFill>
                            <a:srgbClr val="000000"/>
                          </a:solidFill>
                          <a:effectLst/>
                          <a:latin typeface="Calibri" panose="020F0502020204030204" pitchFamily="34" charset="0"/>
                        </a:rPr>
                        <a:t>VTA2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0.93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0.35</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0.83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6885293"/>
                  </a:ext>
                </a:extLst>
              </a:tr>
              <a:tr h="172345">
                <a:tc>
                  <a:txBody>
                    <a:bodyPr/>
                    <a:lstStyle/>
                    <a:p>
                      <a:pPr algn="ctr" rtl="0" fontAlgn="b"/>
                      <a:r>
                        <a:rPr lang="en-US" sz="800" b="0" i="0" u="none" strike="noStrike">
                          <a:solidFill>
                            <a:srgbClr val="000000"/>
                          </a:solidFill>
                          <a:effectLst/>
                          <a:latin typeface="Calibri" panose="020F0502020204030204" pitchFamily="34" charset="0"/>
                        </a:rPr>
                        <a:t>VTA3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0228248"/>
                  </a:ext>
                </a:extLst>
              </a:tr>
              <a:tr h="172345">
                <a:tc>
                  <a:txBody>
                    <a:bodyPr/>
                    <a:lstStyle/>
                    <a:p>
                      <a:pPr algn="ctr" rtl="0" fontAlgn="b"/>
                      <a:r>
                        <a:rPr lang="en-US" sz="800" b="0" i="0" u="none" strike="noStrike">
                          <a:solidFill>
                            <a:srgbClr val="000000"/>
                          </a:solidFill>
                          <a:effectLst/>
                          <a:latin typeface="Calibri" panose="020F0502020204030204" pitchFamily="34" charset="0"/>
                        </a:rPr>
                        <a:t>VTA4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9212769"/>
                  </a:ext>
                </a:extLst>
              </a:tr>
              <a:tr h="172345">
                <a:tc>
                  <a:txBody>
                    <a:bodyPr/>
                    <a:lstStyle/>
                    <a:p>
                      <a:pPr algn="ctr" rtl="0" fontAlgn="b"/>
                      <a:r>
                        <a:rPr lang="en-US" sz="800" b="0" i="0" u="none" strike="noStrike">
                          <a:solidFill>
                            <a:srgbClr val="000000"/>
                          </a:solidFill>
                          <a:effectLst/>
                          <a:latin typeface="Calibri" panose="020F0502020204030204" pitchFamily="34" charset="0"/>
                        </a:rPr>
                        <a:t>VTA5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5208632"/>
                  </a:ext>
                </a:extLst>
              </a:tr>
              <a:tr h="172345">
                <a:tc>
                  <a:txBody>
                    <a:bodyPr/>
                    <a:lstStyle/>
                    <a:p>
                      <a:pPr algn="ctr" rtl="0" fontAlgn="b"/>
                      <a:r>
                        <a:rPr lang="en-US" sz="800" b="0" i="0" u="none" strike="noStrike">
                          <a:solidFill>
                            <a:srgbClr val="000000"/>
                          </a:solidFill>
                          <a:effectLst/>
                          <a:latin typeface="Calibri" panose="020F0502020204030204" pitchFamily="34" charset="0"/>
                        </a:rPr>
                        <a:t>VTA6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2200949"/>
                  </a:ext>
                </a:extLst>
              </a:tr>
              <a:tr h="172345">
                <a:tc>
                  <a:txBody>
                    <a:bodyPr/>
                    <a:lstStyle/>
                    <a:p>
                      <a:pPr algn="ctr" rtl="0" fontAlgn="b"/>
                      <a:r>
                        <a:rPr lang="en-US" sz="800" b="0" i="0" u="none" strike="noStrike">
                          <a:solidFill>
                            <a:srgbClr val="000000"/>
                          </a:solidFill>
                          <a:effectLst/>
                          <a:latin typeface="Calibri" panose="020F0502020204030204" pitchFamily="34" charset="0"/>
                        </a:rPr>
                        <a:t>VTA7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579362"/>
                  </a:ext>
                </a:extLst>
              </a:tr>
              <a:tr h="172345">
                <a:tc>
                  <a:txBody>
                    <a:bodyPr/>
                    <a:lstStyle/>
                    <a:p>
                      <a:pPr algn="ctr" rtl="0" fontAlgn="b"/>
                      <a:r>
                        <a:rPr lang="en-US" sz="800" b="0" i="0" u="none" strike="noStrike">
                          <a:solidFill>
                            <a:srgbClr val="000000"/>
                          </a:solidFill>
                          <a:effectLst/>
                          <a:latin typeface="Calibri" panose="020F0502020204030204" pitchFamily="34" charset="0"/>
                        </a:rPr>
                        <a:t>VTA8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1098460"/>
                  </a:ext>
                </a:extLst>
              </a:tr>
              <a:tr h="172345">
                <a:tc>
                  <a:txBody>
                    <a:bodyPr/>
                    <a:lstStyle/>
                    <a:p>
                      <a:pPr algn="ctr" rtl="0" fontAlgn="b"/>
                      <a:r>
                        <a:rPr lang="en-US" sz="800" b="0" i="0" u="none" strike="noStrike">
                          <a:solidFill>
                            <a:srgbClr val="000000"/>
                          </a:solidFill>
                          <a:effectLst/>
                          <a:latin typeface="Calibri" panose="020F0502020204030204" pitchFamily="34" charset="0"/>
                        </a:rPr>
                        <a:t>VTB8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0106532"/>
                  </a:ext>
                </a:extLst>
              </a:tr>
              <a:tr h="172345">
                <a:tc>
                  <a:txBody>
                    <a:bodyPr/>
                    <a:lstStyle/>
                    <a:p>
                      <a:pPr algn="ctr" rtl="0" fontAlgn="b"/>
                      <a:r>
                        <a:rPr lang="en-US" sz="800" b="0" i="0" u="none" strike="noStrike">
                          <a:solidFill>
                            <a:srgbClr val="000000"/>
                          </a:solidFill>
                          <a:effectLst/>
                          <a:latin typeface="Calibri" panose="020F0502020204030204" pitchFamily="34" charset="0"/>
                        </a:rPr>
                        <a:t>VTB7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53249"/>
                  </a:ext>
                </a:extLst>
              </a:tr>
              <a:tr h="172345">
                <a:tc>
                  <a:txBody>
                    <a:bodyPr/>
                    <a:lstStyle/>
                    <a:p>
                      <a:pPr algn="ctr" rtl="0" fontAlgn="b"/>
                      <a:r>
                        <a:rPr lang="en-US" sz="800" b="0" i="0" u="none" strike="noStrike">
                          <a:solidFill>
                            <a:srgbClr val="000000"/>
                          </a:solidFill>
                          <a:effectLst/>
                          <a:latin typeface="Calibri" panose="020F0502020204030204" pitchFamily="34" charset="0"/>
                        </a:rPr>
                        <a:t>VTB6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0724924"/>
                  </a:ext>
                </a:extLst>
              </a:tr>
              <a:tr h="150494">
                <a:tc>
                  <a:txBody>
                    <a:bodyPr/>
                    <a:lstStyle/>
                    <a:p>
                      <a:pPr algn="ctr" rtl="0" fontAlgn="b"/>
                      <a:r>
                        <a:rPr lang="en-US" sz="800" b="0" i="0" u="none" strike="noStrike">
                          <a:solidFill>
                            <a:srgbClr val="000000"/>
                          </a:solidFill>
                          <a:effectLst/>
                          <a:latin typeface="Calibri" panose="020F0502020204030204" pitchFamily="34" charset="0"/>
                        </a:rPr>
                        <a:t>VTB5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9479038"/>
                  </a:ext>
                </a:extLst>
              </a:tr>
              <a:tr h="172345">
                <a:tc>
                  <a:txBody>
                    <a:bodyPr/>
                    <a:lstStyle/>
                    <a:p>
                      <a:pPr algn="ctr" rtl="0" fontAlgn="b"/>
                      <a:r>
                        <a:rPr lang="en-US" sz="800" b="0" i="0" u="none" strike="noStrike">
                          <a:solidFill>
                            <a:srgbClr val="000000"/>
                          </a:solidFill>
                          <a:effectLst/>
                          <a:latin typeface="Calibri" panose="020F0502020204030204" pitchFamily="34" charset="0"/>
                        </a:rPr>
                        <a:t>VTB4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731066"/>
                  </a:ext>
                </a:extLst>
              </a:tr>
              <a:tr h="172345">
                <a:tc>
                  <a:txBody>
                    <a:bodyPr/>
                    <a:lstStyle/>
                    <a:p>
                      <a:pPr algn="ctr" rtl="0" fontAlgn="b"/>
                      <a:r>
                        <a:rPr lang="en-US" sz="800" b="0" i="0" u="none" strike="noStrike">
                          <a:solidFill>
                            <a:srgbClr val="000000"/>
                          </a:solidFill>
                          <a:effectLst/>
                          <a:latin typeface="Calibri" panose="020F0502020204030204" pitchFamily="34" charset="0"/>
                        </a:rPr>
                        <a:t>VTB3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endParaRPr lang="en-US" sz="800" b="1"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0091359"/>
                  </a:ext>
                </a:extLst>
              </a:tr>
              <a:tr h="172345">
                <a:tc>
                  <a:txBody>
                    <a:bodyPr/>
                    <a:lstStyle/>
                    <a:p>
                      <a:pPr algn="ctr" rtl="0" fontAlgn="b"/>
                      <a:r>
                        <a:rPr lang="en-US" sz="800" b="0" i="0" u="none" strike="noStrike">
                          <a:solidFill>
                            <a:srgbClr val="000000"/>
                          </a:solidFill>
                          <a:effectLst/>
                          <a:latin typeface="Calibri" panose="020F0502020204030204" pitchFamily="34" charset="0"/>
                        </a:rPr>
                        <a:t>VTB2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604.80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604.22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5.56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1" i="0" u="none" strike="noStrike" dirty="0">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1" i="0" u="none" strike="noStrike" dirty="0">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0143"/>
                  </a:ext>
                </a:extLst>
              </a:tr>
              <a:tr h="183835">
                <a:tc>
                  <a:txBody>
                    <a:bodyPr/>
                    <a:lstStyle/>
                    <a:p>
                      <a:pPr algn="ctr" rtl="0" fontAlgn="b"/>
                      <a:r>
                        <a:rPr lang="en-US" sz="800" b="0" i="0" u="none" strike="noStrike">
                          <a:solidFill>
                            <a:srgbClr val="000000"/>
                          </a:solidFill>
                          <a:effectLst/>
                          <a:latin typeface="Calibri" panose="020F0502020204030204" pitchFamily="34" charset="0"/>
                        </a:rPr>
                        <a:t>VTB1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605.30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604.85</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4.76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389408"/>
                  </a:ext>
                </a:extLst>
              </a:tr>
              <a:tr h="172345">
                <a:tc>
                  <a:txBody>
                    <a:bodyPr/>
                    <a:lstStyle/>
                    <a:p>
                      <a:pPr algn="ctr" rtl="0" fontAlgn="b"/>
                      <a:r>
                        <a:rPr lang="en-US" sz="800" b="0" i="0" u="none" strike="noStrike">
                          <a:solidFill>
                            <a:srgbClr val="000000"/>
                          </a:solidFill>
                          <a:effectLst/>
                          <a:latin typeface="Calibri" panose="020F0502020204030204" pitchFamily="34" charset="0"/>
                        </a:rPr>
                        <a:t>QHB1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2.13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2.13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3189967"/>
                  </a:ext>
                </a:extLst>
              </a:tr>
              <a:tr h="172345">
                <a:tc>
                  <a:txBody>
                    <a:bodyPr/>
                    <a:lstStyle/>
                    <a:p>
                      <a:pPr algn="ctr" rtl="0" fontAlgn="b"/>
                      <a:r>
                        <a:rPr lang="en-US" sz="800" b="0" i="0" u="none" strike="noStrike">
                          <a:solidFill>
                            <a:srgbClr val="000000"/>
                          </a:solidFill>
                          <a:effectLst/>
                          <a:latin typeface="Calibri" panose="020F0502020204030204" pitchFamily="34" charset="0"/>
                        </a:rPr>
                        <a:t>QHB2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2.12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1.93</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1850061"/>
                  </a:ext>
                </a:extLst>
              </a:tr>
              <a:tr h="172345">
                <a:tc>
                  <a:txBody>
                    <a:bodyPr/>
                    <a:lstStyle/>
                    <a:p>
                      <a:pPr algn="ctr" rtl="0" fontAlgn="b"/>
                      <a:r>
                        <a:rPr lang="en-US" sz="800" b="0" i="0" u="none" strike="noStrike">
                          <a:solidFill>
                            <a:srgbClr val="000000"/>
                          </a:solidFill>
                          <a:effectLst/>
                          <a:latin typeface="Calibri" panose="020F0502020204030204" pitchFamily="34" charset="0"/>
                        </a:rPr>
                        <a:t>QHB3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alibri" panose="020F0502020204030204" pitchFamily="34" charset="0"/>
                        </a:rPr>
                        <a:t>2.12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1.92</a:t>
                      </a:r>
                    </a:p>
                  </a:txBody>
                  <a:tcPr marL="9525" marR="9525" marT="9525" marB="0" anchor="ctr">
                    <a:lnL w="12700" cap="flat" cmpd="sng" algn="ctr">
                      <a:noFill/>
                      <a:prstDash val="solid"/>
                      <a:round/>
                      <a:headEnd type="none" w="med" len="med"/>
                      <a:tailEnd type="none" w="med" len="med"/>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1" i="0" u="none" strike="noStrike">
                          <a:solidFill>
                            <a:srgbClr val="000000"/>
                          </a:solidFill>
                          <a:effectLst/>
                          <a:latin typeface="Calibri" panose="020F0502020204030204" pitchFamily="34" charset="0"/>
                        </a:rPr>
                        <a:t>2.12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5324461"/>
                  </a:ext>
                </a:extLst>
              </a:tr>
              <a:tr h="183835">
                <a:tc>
                  <a:txBody>
                    <a:bodyPr/>
                    <a:lstStyle/>
                    <a:p>
                      <a:pPr algn="ctr" rtl="0" fontAlgn="b"/>
                      <a:r>
                        <a:rPr lang="en-US" sz="800" b="0" i="0" u="none" strike="noStrike">
                          <a:solidFill>
                            <a:srgbClr val="000000"/>
                          </a:solidFill>
                          <a:effectLst/>
                          <a:latin typeface="Calibri" panose="020F0502020204030204" pitchFamily="34" charset="0"/>
                        </a:rPr>
                        <a:t>QHB4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panose="020F0502020204030204" pitchFamily="34" charset="0"/>
                        </a:rPr>
                        <a:t>2.10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n-US" sz="800" b="1" i="0" u="none" strike="noStrike">
                          <a:solidFill>
                            <a:srgbClr val="000000"/>
                          </a:solidFill>
                          <a:effectLst/>
                          <a:latin typeface="Calibri" panose="020F0502020204030204" pitchFamily="34" charset="0"/>
                        </a:rPr>
                        <a:t>1.90</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1" i="0" u="none" strike="noStrike" dirty="0">
                          <a:solidFill>
                            <a:srgbClr val="000000"/>
                          </a:solidFill>
                          <a:effectLst/>
                          <a:latin typeface="Calibri" panose="020F0502020204030204" pitchFamily="34" charset="0"/>
                        </a:rPr>
                        <a:t>2.10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303998"/>
                  </a:ext>
                </a:extLst>
              </a:tr>
            </a:tbl>
          </a:graphicData>
        </a:graphic>
      </p:graphicFrame>
      <p:graphicFrame>
        <p:nvGraphicFramePr>
          <p:cNvPr id="9" name="Content Placeholder 19">
            <a:extLst>
              <a:ext uri="{FF2B5EF4-FFF2-40B4-BE49-F238E27FC236}">
                <a16:creationId xmlns:a16="http://schemas.microsoft.com/office/drawing/2014/main" id="{7CB351AC-F043-4D4F-9E3A-73377174752D}"/>
              </a:ext>
            </a:extLst>
          </p:cNvPr>
          <p:cNvGraphicFramePr>
            <a:graphicFrameLocks/>
          </p:cNvGraphicFramePr>
          <p:nvPr>
            <p:extLst>
              <p:ext uri="{D42A27DB-BD31-4B8C-83A1-F6EECF244321}">
                <p14:modId xmlns:p14="http://schemas.microsoft.com/office/powerpoint/2010/main" val="4056568520"/>
              </p:ext>
            </p:extLst>
          </p:nvPr>
        </p:nvGraphicFramePr>
        <p:xfrm>
          <a:off x="334649" y="1340768"/>
          <a:ext cx="3373255" cy="3888434"/>
        </p:xfrm>
        <a:graphic>
          <a:graphicData uri="http://schemas.openxmlformats.org/drawingml/2006/table">
            <a:tbl>
              <a:tblPr/>
              <a:tblGrid>
                <a:gridCol w="2254166">
                  <a:extLst>
                    <a:ext uri="{9D8B030D-6E8A-4147-A177-3AD203B41FA5}">
                      <a16:colId xmlns:a16="http://schemas.microsoft.com/office/drawing/2014/main" val="2427503547"/>
                    </a:ext>
                  </a:extLst>
                </a:gridCol>
                <a:gridCol w="1119089">
                  <a:extLst>
                    <a:ext uri="{9D8B030D-6E8A-4147-A177-3AD203B41FA5}">
                      <a16:colId xmlns:a16="http://schemas.microsoft.com/office/drawing/2014/main" val="791073406"/>
                    </a:ext>
                  </a:extLst>
                </a:gridCol>
              </a:tblGrid>
              <a:tr h="468818">
                <a:tc>
                  <a:txBody>
                    <a:bodyPr/>
                    <a:lstStyle/>
                    <a:p>
                      <a:pPr algn="ctr" fontAlgn="b"/>
                      <a:r>
                        <a:rPr lang="en-US" sz="18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QXFA123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100692"/>
                  </a:ext>
                </a:extLst>
              </a:tr>
              <a:tr h="441241">
                <a:tc>
                  <a:txBody>
                    <a:bodyPr/>
                    <a:lstStyle/>
                    <a:p>
                      <a:pPr algn="ctr" fontAlgn="ctr"/>
                      <a:r>
                        <a:rPr lang="en-US" sz="1800" b="1" i="0" u="none" strike="noStrike" dirty="0">
                          <a:solidFill>
                            <a:srgbClr val="000000"/>
                          </a:solidFill>
                          <a:effectLst/>
                          <a:latin typeface="Calibri" panose="020F0502020204030204" pitchFamily="34" charset="0"/>
                        </a:rPr>
                        <a:t>Hi-Pot </a:t>
                      </a:r>
                      <a:r>
                        <a:rPr lang="en-US" sz="1800" b="0" i="0" u="none" strike="noStrike" dirty="0">
                          <a:solidFill>
                            <a:srgbClr val="000000"/>
                          </a:solidFill>
                          <a:effectLst/>
                          <a:latin typeface="Calibri" panose="020F0502020204030204" pitchFamily="34" charset="0"/>
                        </a:rPr>
                        <a:t>(&lt;1µA Leakage)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626122"/>
                  </a:ext>
                </a:extLst>
              </a:tr>
              <a:tr h="413663">
                <a:tc>
                  <a:txBody>
                    <a:bodyPr/>
                    <a:lstStyle/>
                    <a:p>
                      <a:pPr algn="ctr" fontAlgn="ctr"/>
                      <a:r>
                        <a:rPr lang="en-US" sz="1800" b="0" i="0" u="none" strike="noStrike" dirty="0">
                          <a:solidFill>
                            <a:srgbClr val="000000"/>
                          </a:solidFill>
                          <a:effectLst/>
                          <a:latin typeface="Calibri" panose="020F0502020204030204" pitchFamily="34" charset="0"/>
                        </a:rPr>
                        <a:t>Coil to Pole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221165684"/>
                  </a:ext>
                </a:extLst>
              </a:tr>
              <a:tr h="413663">
                <a:tc>
                  <a:txBody>
                    <a:bodyPr/>
                    <a:lstStyle/>
                    <a:p>
                      <a:pPr algn="ctr" fontAlgn="ctr"/>
                      <a:r>
                        <a:rPr lang="en-US" sz="1800" b="0" i="0" u="none" strike="noStrike" dirty="0">
                          <a:solidFill>
                            <a:srgbClr val="000000"/>
                          </a:solidFill>
                          <a:effectLst/>
                          <a:latin typeface="Calibri" panose="020F0502020204030204" pitchFamily="34" charset="0"/>
                        </a:rPr>
                        <a:t>QH to Coil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chemeClr val="tx1"/>
                          </a:solidFill>
                          <a:effectLst/>
                          <a:latin typeface="Calibri" panose="020F0502020204030204" pitchFamily="34" charset="0"/>
                        </a:rPr>
                        <a:t>3680/3680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2281956008"/>
                  </a:ext>
                </a:extLst>
              </a:tr>
              <a:tr h="413663">
                <a:tc>
                  <a:txBody>
                    <a:bodyPr/>
                    <a:lstStyle/>
                    <a:p>
                      <a:pPr algn="ctr" fontAlgn="ctr"/>
                      <a:r>
                        <a:rPr lang="en-US" sz="1800" b="0" i="0" u="none" strike="noStrike" dirty="0">
                          <a:solidFill>
                            <a:srgbClr val="000000"/>
                          </a:solidFill>
                          <a:effectLst/>
                          <a:latin typeface="Calibri" panose="020F0502020204030204" pitchFamily="34" charset="0"/>
                        </a:rPr>
                        <a:t>Coil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710831648"/>
                  </a:ext>
                </a:extLst>
              </a:tr>
              <a:tr h="413663">
                <a:tc>
                  <a:txBody>
                    <a:bodyPr/>
                    <a:lstStyle/>
                    <a:p>
                      <a:pPr algn="ctr" fontAlgn="ctr"/>
                      <a:r>
                        <a:rPr lang="en-US" sz="1800" b="0" i="0" u="none" strike="noStrike">
                          <a:solidFill>
                            <a:srgbClr val="000000"/>
                          </a:solidFill>
                          <a:effectLst/>
                          <a:latin typeface="Calibri" panose="020F0502020204030204" pitchFamily="34" charset="0"/>
                        </a:rPr>
                        <a:t>QH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2500/2500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806014436"/>
                  </a:ext>
                </a:extLst>
              </a:tr>
              <a:tr h="441241">
                <a:tc>
                  <a:txBody>
                    <a:bodyPr/>
                    <a:lstStyle/>
                    <a:p>
                      <a:pPr algn="ctr" fontAlgn="ctr"/>
                      <a:r>
                        <a:rPr lang="en-US" sz="1800" b="0" i="0" u="none" strike="noStrike">
                          <a:solidFill>
                            <a:srgbClr val="000000"/>
                          </a:solidFill>
                          <a:effectLst/>
                          <a:latin typeface="Calibri" panose="020F0502020204030204" pitchFamily="34" charset="0"/>
                        </a:rPr>
                        <a:t>Saddle to Saddle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1000/1000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6770091"/>
                  </a:ext>
                </a:extLst>
              </a:tr>
              <a:tr h="441241">
                <a:tc>
                  <a:txBody>
                    <a:bodyPr/>
                    <a:lstStyle/>
                    <a:p>
                      <a:pPr algn="ctr" fontAlgn="ctr"/>
                      <a:r>
                        <a:rPr lang="en-US" sz="1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575821"/>
                  </a:ext>
                </a:extLst>
              </a:tr>
              <a:tr h="441241">
                <a:tc>
                  <a:txBody>
                    <a:bodyPr/>
                    <a:lstStyle/>
                    <a:p>
                      <a:pPr algn="ctr" fontAlgn="ctr"/>
                      <a:r>
                        <a:rPr lang="en-US" sz="1800" b="1" i="0" u="none" strike="noStrike" dirty="0">
                          <a:solidFill>
                            <a:srgbClr val="000000"/>
                          </a:solidFill>
                          <a:effectLst/>
                          <a:latin typeface="Calibri" panose="020F0502020204030204" pitchFamily="34" charset="0"/>
                        </a:rPr>
                        <a:t>Impulse (V)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2500/2500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706365"/>
                  </a:ext>
                </a:extLst>
              </a:tr>
            </a:tbl>
          </a:graphicData>
        </a:graphic>
      </p:graphicFrame>
      <p:sp>
        <p:nvSpPr>
          <p:cNvPr id="7" name="Footer Placeholder 4">
            <a:extLst>
              <a:ext uri="{FF2B5EF4-FFF2-40B4-BE49-F238E27FC236}">
                <a16:creationId xmlns:a16="http://schemas.microsoft.com/office/drawing/2014/main" id="{1CDA3AED-C7E6-AD41-8101-2CCBB9AF59F4}"/>
              </a:ext>
            </a:extLst>
          </p:cNvPr>
          <p:cNvSpPr>
            <a:spLocks noGrp="1"/>
          </p:cNvSpPr>
          <p:nvPr>
            <p:ph type="ftr" sz="quarter" idx="3"/>
          </p:nvPr>
        </p:nvSpPr>
        <p:spPr>
          <a:xfrm>
            <a:off x="1981200" y="6356350"/>
            <a:ext cx="6550800" cy="360000"/>
          </a:xfrm>
        </p:spPr>
        <p:txBody>
          <a:bodyPr/>
          <a:lstStyle/>
          <a:p>
            <a:r>
              <a:rPr lang="en-US" dirty="0"/>
              <a:t>MQXFA06 Coils Acceptance Review  Review – September 25, 2020</a:t>
            </a:r>
            <a:endParaRPr lang="en-GB" dirty="0"/>
          </a:p>
        </p:txBody>
      </p:sp>
      <p:sp>
        <p:nvSpPr>
          <p:cNvPr id="3" name="TextBox 2">
            <a:extLst>
              <a:ext uri="{FF2B5EF4-FFF2-40B4-BE49-F238E27FC236}">
                <a16:creationId xmlns:a16="http://schemas.microsoft.com/office/drawing/2014/main" id="{C5638900-3CE0-43C3-A8AF-5B9DA9A2669B}"/>
              </a:ext>
            </a:extLst>
          </p:cNvPr>
          <p:cNvSpPr txBox="1"/>
          <p:nvPr/>
        </p:nvSpPr>
        <p:spPr>
          <a:xfrm>
            <a:off x="5084497" y="3789040"/>
            <a:ext cx="3455944" cy="369332"/>
          </a:xfrm>
          <a:prstGeom prst="rect">
            <a:avLst/>
          </a:prstGeom>
          <a:noFill/>
        </p:spPr>
        <p:txBody>
          <a:bodyPr wrap="square" rtlCol="0">
            <a:spAutoFit/>
          </a:bodyPr>
          <a:lstStyle/>
          <a:p>
            <a:r>
              <a:rPr lang="en-US" dirty="0"/>
              <a:t>Series coil, no voltage tap trace.</a:t>
            </a:r>
          </a:p>
        </p:txBody>
      </p:sp>
    </p:spTree>
    <p:extLst>
      <p:ext uri="{BB962C8B-B14F-4D97-AF65-F5344CB8AC3E}">
        <p14:creationId xmlns:p14="http://schemas.microsoft.com/office/powerpoint/2010/main" val="398962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p:txBody>
          <a:bodyPr/>
          <a:lstStyle/>
          <a:p>
            <a:r>
              <a:rPr lang="en-US" dirty="0"/>
              <a:t>QXFA123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p:txBody>
          <a:bodyPr/>
          <a:lstStyle/>
          <a:p>
            <a:fld id="{BFDCA1C4-9514-7B4F-976F-D92F7E296653}" type="slidenum">
              <a:rPr lang="fr-FR" smtClean="0"/>
              <a:pPr/>
              <a:t>26</a:t>
            </a:fld>
            <a:endParaRPr lang="fr-FR"/>
          </a:p>
        </p:txBody>
      </p:sp>
      <p:sp>
        <p:nvSpPr>
          <p:cNvPr id="5" name="Footer Placeholder 4">
            <a:extLst>
              <a:ext uri="{FF2B5EF4-FFF2-40B4-BE49-F238E27FC236}">
                <a16:creationId xmlns:a16="http://schemas.microsoft.com/office/drawing/2014/main" id="{288558CF-AF55-455B-8F43-8A61D8806D07}"/>
              </a:ext>
            </a:extLst>
          </p:cNvPr>
          <p:cNvSpPr>
            <a:spLocks noGrp="1"/>
          </p:cNvSpPr>
          <p:nvPr>
            <p:ph type="ftr" sz="quarter" idx="3"/>
          </p:nvPr>
        </p:nvSpPr>
        <p:spPr/>
        <p:txBody>
          <a:bodyPr/>
          <a:lstStyle/>
          <a:p>
            <a:r>
              <a:rPr lang="en-US" dirty="0"/>
              <a:t>MQXFA06 Coils Acceptance Review  Review – September 25, 2020</a:t>
            </a:r>
            <a:endParaRPr lang="en-GB" dirty="0"/>
          </a:p>
        </p:txBody>
      </p:sp>
      <p:pic>
        <p:nvPicPr>
          <p:cNvPr id="7" name="Picture 6" descr="A close up of a map&#10;&#10;Description automatically generated">
            <a:extLst>
              <a:ext uri="{FF2B5EF4-FFF2-40B4-BE49-F238E27FC236}">
                <a16:creationId xmlns:a16="http://schemas.microsoft.com/office/drawing/2014/main" id="{7762520D-B954-C84D-AE28-F8E4F81F19A0}"/>
              </a:ext>
            </a:extLst>
          </p:cNvPr>
          <p:cNvPicPr>
            <a:picLocks noChangeAspect="1"/>
          </p:cNvPicPr>
          <p:nvPr/>
        </p:nvPicPr>
        <p:blipFill>
          <a:blip r:embed="rId2"/>
          <a:stretch>
            <a:fillRect/>
          </a:stretch>
        </p:blipFill>
        <p:spPr>
          <a:xfrm>
            <a:off x="402336" y="1892386"/>
            <a:ext cx="4169664" cy="3073227"/>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056DA8D0-D219-754E-B043-882303C53D71}"/>
              </a:ext>
            </a:extLst>
          </p:cNvPr>
          <p:cNvPicPr>
            <a:picLocks/>
          </p:cNvPicPr>
          <p:nvPr/>
        </p:nvPicPr>
        <p:blipFill>
          <a:blip r:embed="rId3"/>
          <a:stretch>
            <a:fillRect/>
          </a:stretch>
        </p:blipFill>
        <p:spPr>
          <a:xfrm>
            <a:off x="4572000" y="1892386"/>
            <a:ext cx="4169664" cy="3081528"/>
          </a:xfrm>
          <a:prstGeom prst="rect">
            <a:avLst/>
          </a:prstGeom>
        </p:spPr>
      </p:pic>
    </p:spTree>
    <p:extLst>
      <p:ext uri="{BB962C8B-B14F-4D97-AF65-F5344CB8AC3E}">
        <p14:creationId xmlns:p14="http://schemas.microsoft.com/office/powerpoint/2010/main" val="310009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FBF0-3B10-4366-8F61-421F326E83A7}"/>
              </a:ext>
            </a:extLst>
          </p:cNvPr>
          <p:cNvSpPr>
            <a:spLocks noGrp="1"/>
          </p:cNvSpPr>
          <p:nvPr>
            <p:ph type="title"/>
          </p:nvPr>
        </p:nvSpPr>
        <p:spPr/>
        <p:txBody>
          <a:bodyPr>
            <a:noAutofit/>
          </a:bodyPr>
          <a:lstStyle/>
          <a:p>
            <a:r>
              <a:rPr lang="en-US" dirty="0"/>
              <a:t>Recommendations from </a:t>
            </a:r>
            <a:br>
              <a:rPr lang="en-US" dirty="0"/>
            </a:br>
            <a:r>
              <a:rPr lang="en-US" dirty="0"/>
              <a:t>MQXFA05 Coil Acceptance Review</a:t>
            </a:r>
          </a:p>
        </p:txBody>
      </p:sp>
      <p:sp>
        <p:nvSpPr>
          <p:cNvPr id="3" name="Content Placeholder 2">
            <a:extLst>
              <a:ext uri="{FF2B5EF4-FFF2-40B4-BE49-F238E27FC236}">
                <a16:creationId xmlns:a16="http://schemas.microsoft.com/office/drawing/2014/main" id="{6CE7323A-B15A-4CC4-BD2A-485DB996F9F9}"/>
              </a:ext>
            </a:extLst>
          </p:cNvPr>
          <p:cNvSpPr>
            <a:spLocks noGrp="1"/>
          </p:cNvSpPr>
          <p:nvPr>
            <p:ph idx="1"/>
          </p:nvPr>
        </p:nvSpPr>
        <p:spPr/>
        <p:txBody>
          <a:bodyPr>
            <a:normAutofit fontScale="77500" lnSpcReduction="20000"/>
          </a:bodyPr>
          <a:lstStyle/>
          <a:p>
            <a:pPr>
              <a:buClr>
                <a:srgbClr val="FB963C"/>
              </a:buClr>
              <a:tabLst>
                <a:tab pos="341313" algn="l"/>
              </a:tabLst>
            </a:pPr>
            <a:r>
              <a:rPr lang="en-US" sz="2400" dirty="0">
                <a:solidFill>
                  <a:srgbClr val="5A5A5A"/>
                </a:solidFill>
                <a:ea typeface="Calibri" panose="020F0502020204030204" pitchFamily="34" charset="0"/>
              </a:rPr>
              <a:t>Data was lost during the reaction of one coil in FNAL (117) and one coil in BNL (209). We recommend studying the reliability of the system and implement a backup data storage if it is considered necessary.</a:t>
            </a:r>
          </a:p>
          <a:p>
            <a:pPr marL="914400" lvl="1" indent="-457200">
              <a:buClr>
                <a:srgbClr val="FB963C"/>
              </a:buClr>
              <a:buFont typeface="+mj-lt"/>
              <a:buAutoNum type="arabicPeriod"/>
            </a:pPr>
            <a:r>
              <a:rPr lang="en-US" sz="2000" dirty="0">
                <a:solidFill>
                  <a:srgbClr val="5A5A5A"/>
                </a:solidFill>
                <a:ea typeface="Times New Roman" panose="02020603050405020304" pitchFamily="18" charset="0"/>
              </a:rPr>
              <a:t>The SpecView software and PC reliability has had 1 spontaneous system crash in 14 years. A 2</a:t>
            </a:r>
            <a:r>
              <a:rPr lang="en-US" sz="2000" baseline="30000" dirty="0">
                <a:solidFill>
                  <a:srgbClr val="5A5A5A"/>
                </a:solidFill>
                <a:ea typeface="Times New Roman" panose="02020603050405020304" pitchFamily="18" charset="0"/>
              </a:rPr>
              <a:t>nd</a:t>
            </a:r>
            <a:r>
              <a:rPr lang="en-US" sz="2000" dirty="0">
                <a:solidFill>
                  <a:srgbClr val="5A5A5A"/>
                </a:solidFill>
                <a:ea typeface="Times New Roman" panose="02020603050405020304" pitchFamily="18" charset="0"/>
              </a:rPr>
              <a:t> PC with software is available as a backup. </a:t>
            </a:r>
          </a:p>
          <a:p>
            <a:pPr marL="914400" lvl="1" indent="-457200">
              <a:buClr>
                <a:srgbClr val="FB963C"/>
              </a:buClr>
              <a:buFont typeface="+mj-lt"/>
              <a:buAutoNum type="arabicPeriod"/>
            </a:pPr>
            <a:r>
              <a:rPr lang="en-US" sz="2000" dirty="0">
                <a:solidFill>
                  <a:srgbClr val="5A5A5A"/>
                </a:solidFill>
                <a:ea typeface="Times New Roman" panose="02020603050405020304" pitchFamily="18" charset="0"/>
              </a:rPr>
              <a:t>A group was formed to examine a variety of backup data recording systems. It was determined that any system selected would require rework or preplacement of the furnace PLCs at significant cost and time. No further action was taken.</a:t>
            </a:r>
          </a:p>
          <a:p>
            <a:pPr lvl="0">
              <a:buClr>
                <a:srgbClr val="FB963C"/>
              </a:buClr>
            </a:pPr>
            <a:r>
              <a:rPr lang="en-US" sz="2400" dirty="0">
                <a:solidFill>
                  <a:srgbClr val="5A5A5A"/>
                </a:solidFill>
                <a:ea typeface="Times New Roman" panose="02020603050405020304" pitchFamily="18" charset="0"/>
              </a:rPr>
              <a:t>Some of the reported dwell times appear to be out of specs. We recommend adjusting the reaction cycle to meet specifications or modify acceptance criteria. Otherwise a DR shall be issued.</a:t>
            </a:r>
          </a:p>
          <a:p>
            <a:pPr marL="914400" lvl="1" indent="-457200">
              <a:buClr>
                <a:srgbClr val="FB963C"/>
              </a:buClr>
              <a:buFont typeface="+mj-lt"/>
              <a:buAutoNum type="arabicPeriod"/>
            </a:pPr>
            <a:r>
              <a:rPr lang="en-US" sz="2000" dirty="0">
                <a:solidFill>
                  <a:srgbClr val="5A5A5A"/>
                </a:solidFill>
                <a:ea typeface="Times New Roman" panose="02020603050405020304" pitchFamily="18" charset="0"/>
              </a:rPr>
              <a:t>Furnace trouble shooting is in progress to resolve the out of spec issues. </a:t>
            </a:r>
          </a:p>
          <a:p>
            <a:pPr marL="914400" lvl="1" indent="-457200">
              <a:buClr>
                <a:srgbClr val="FB963C"/>
              </a:buClr>
              <a:buFont typeface="+mj-lt"/>
              <a:buAutoNum type="arabicPeriod"/>
            </a:pPr>
            <a:r>
              <a:rPr lang="en-US" sz="2000" dirty="0">
                <a:solidFill>
                  <a:srgbClr val="5A5A5A"/>
                </a:solidFill>
                <a:ea typeface="Times New Roman" panose="02020603050405020304" pitchFamily="18" charset="0"/>
              </a:rPr>
              <a:t>DR’s are written when parameters are out of spec.</a:t>
            </a:r>
          </a:p>
          <a:p>
            <a:pPr lvl="0">
              <a:buClr>
                <a:srgbClr val="FB963C"/>
              </a:buClr>
            </a:pPr>
            <a:r>
              <a:rPr lang="en-US" sz="2400" dirty="0">
                <a:solidFill>
                  <a:srgbClr val="5A5A5A"/>
                </a:solidFill>
                <a:ea typeface="Times New Roman" panose="02020603050405020304" pitchFamily="18" charset="0"/>
              </a:rPr>
              <a:t>Define and follow a consistent DR classification process as critical/non-critical at all Labs. For future coil reviews, access to DR records should be provided for coils fabricated at both Labs.</a:t>
            </a:r>
          </a:p>
          <a:p>
            <a:pPr marL="914400" lvl="1" indent="-457200">
              <a:buClr>
                <a:srgbClr val="FB963C"/>
              </a:buClr>
              <a:buFont typeface="+mj-lt"/>
              <a:buAutoNum type="arabicPeriod"/>
            </a:pPr>
            <a:r>
              <a:rPr lang="en-US" sz="2000" dirty="0">
                <a:solidFill>
                  <a:srgbClr val="5A5A5A"/>
                </a:solidFill>
                <a:ea typeface="Times New Roman" panose="02020603050405020304" pitchFamily="18" charset="0"/>
              </a:rPr>
              <a:t>Critical DR’s are those that effect coil form, fit, or function and require L2 notification.</a:t>
            </a:r>
          </a:p>
          <a:p>
            <a:pPr marL="914400" lvl="1" indent="-457200">
              <a:buClr>
                <a:srgbClr val="FB963C"/>
              </a:buClr>
              <a:buFont typeface="+mj-lt"/>
              <a:buAutoNum type="arabicPeriod"/>
            </a:pPr>
            <a:r>
              <a:rPr lang="en-US" sz="2000" dirty="0">
                <a:solidFill>
                  <a:srgbClr val="5A5A5A"/>
                </a:solidFill>
                <a:ea typeface="Times New Roman" panose="02020603050405020304" pitchFamily="18" charset="0"/>
              </a:rPr>
              <a:t>Non-critical DR’s are nonconformities during coil fabrication written against a specific step in the traveler that don’t effect coil form, fit, or function.</a:t>
            </a:r>
          </a:p>
          <a:p>
            <a:pPr lvl="0">
              <a:buClr>
                <a:srgbClr val="FB963C"/>
              </a:buClr>
            </a:pPr>
            <a:endParaRPr lang="en-US" dirty="0"/>
          </a:p>
        </p:txBody>
      </p:sp>
      <p:sp>
        <p:nvSpPr>
          <p:cNvPr id="4" name="Slide Number Placeholder 3">
            <a:extLst>
              <a:ext uri="{FF2B5EF4-FFF2-40B4-BE49-F238E27FC236}">
                <a16:creationId xmlns:a16="http://schemas.microsoft.com/office/drawing/2014/main" id="{723762FC-FFD1-4ACF-85AD-3EC9926B2DFC}"/>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5" name="Footer Placeholder 4">
            <a:extLst>
              <a:ext uri="{FF2B5EF4-FFF2-40B4-BE49-F238E27FC236}">
                <a16:creationId xmlns:a16="http://schemas.microsoft.com/office/drawing/2014/main" id="{B97B44D2-51E3-49B7-8DF6-CB8F64F5B14A}"/>
              </a:ext>
            </a:extLst>
          </p:cNvPr>
          <p:cNvSpPr>
            <a:spLocks noGrp="1"/>
          </p:cNvSpPr>
          <p:nvPr>
            <p:ph type="ftr" sz="quarter" idx="3"/>
          </p:nvPr>
        </p:nvSpPr>
        <p:spPr/>
        <p:txBody>
          <a:bodyPr/>
          <a:lstStyle/>
          <a:p>
            <a:r>
              <a:rPr lang="en-US"/>
              <a:t>MQXFA06 Coils Acceptance Review  Review – September 25, 2020</a:t>
            </a:r>
            <a:endParaRPr lang="en-GB" dirty="0"/>
          </a:p>
        </p:txBody>
      </p:sp>
    </p:spTree>
    <p:extLst>
      <p:ext uri="{BB962C8B-B14F-4D97-AF65-F5344CB8AC3E}">
        <p14:creationId xmlns:p14="http://schemas.microsoft.com/office/powerpoint/2010/main" val="307801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12B0-AD1F-4CCE-A3C7-C54E38C0614D}"/>
              </a:ext>
            </a:extLst>
          </p:cNvPr>
          <p:cNvSpPr>
            <a:spLocks noGrp="1"/>
          </p:cNvSpPr>
          <p:nvPr>
            <p:ph type="title"/>
          </p:nvPr>
        </p:nvSpPr>
        <p:spPr/>
        <p:txBody>
          <a:bodyPr/>
          <a:lstStyle/>
          <a:p>
            <a:r>
              <a:rPr lang="en-US" dirty="0"/>
              <a:t>Coil Dimensional Specifications</a:t>
            </a:r>
          </a:p>
        </p:txBody>
      </p:sp>
      <p:graphicFrame>
        <p:nvGraphicFramePr>
          <p:cNvPr id="6" name="Content Placeholder 5">
            <a:extLst>
              <a:ext uri="{FF2B5EF4-FFF2-40B4-BE49-F238E27FC236}">
                <a16:creationId xmlns:a16="http://schemas.microsoft.com/office/drawing/2014/main" id="{E677B1EF-FDA8-4799-8E71-3A1C2B5E83BB}"/>
              </a:ext>
            </a:extLst>
          </p:cNvPr>
          <p:cNvGraphicFramePr>
            <a:graphicFrameLocks noGrp="1"/>
          </p:cNvGraphicFramePr>
          <p:nvPr>
            <p:ph idx="1"/>
            <p:extLst>
              <p:ext uri="{D42A27DB-BD31-4B8C-83A1-F6EECF244321}">
                <p14:modId xmlns:p14="http://schemas.microsoft.com/office/powerpoint/2010/main" val="2427368085"/>
              </p:ext>
            </p:extLst>
          </p:nvPr>
        </p:nvGraphicFramePr>
        <p:xfrm>
          <a:off x="1835696" y="1330315"/>
          <a:ext cx="5142438" cy="1602905"/>
        </p:xfrm>
        <a:graphic>
          <a:graphicData uri="http://schemas.openxmlformats.org/drawingml/2006/table">
            <a:tbl>
              <a:tblPr firstRow="1" firstCol="1" bandRow="1">
                <a:tableStyleId>{5C22544A-7EE6-4342-B048-85BDC9FD1C3A}</a:tableStyleId>
              </a:tblPr>
              <a:tblGrid>
                <a:gridCol w="1943135">
                  <a:extLst>
                    <a:ext uri="{9D8B030D-6E8A-4147-A177-3AD203B41FA5}">
                      <a16:colId xmlns:a16="http://schemas.microsoft.com/office/drawing/2014/main" val="1322527199"/>
                    </a:ext>
                  </a:extLst>
                </a:gridCol>
                <a:gridCol w="1638015">
                  <a:extLst>
                    <a:ext uri="{9D8B030D-6E8A-4147-A177-3AD203B41FA5}">
                      <a16:colId xmlns:a16="http://schemas.microsoft.com/office/drawing/2014/main" val="3069392504"/>
                    </a:ext>
                  </a:extLst>
                </a:gridCol>
                <a:gridCol w="1561288">
                  <a:extLst>
                    <a:ext uri="{9D8B030D-6E8A-4147-A177-3AD203B41FA5}">
                      <a16:colId xmlns:a16="http://schemas.microsoft.com/office/drawing/2014/main" val="2886097699"/>
                    </a:ext>
                  </a:extLst>
                </a:gridCol>
              </a:tblGrid>
              <a:tr h="388859">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Dimension (mm)</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Tolerance (mm)</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4297972"/>
                  </a:ext>
                </a:extLst>
              </a:tr>
              <a:tr h="231282">
                <a:tc>
                  <a:txBody>
                    <a:bodyPr/>
                    <a:lstStyle/>
                    <a:p>
                      <a:pPr marL="0" marR="0" algn="ctr">
                        <a:spcBef>
                          <a:spcPts val="0"/>
                        </a:spcBef>
                        <a:spcAft>
                          <a:spcPts val="600"/>
                        </a:spcAft>
                      </a:pPr>
                      <a:r>
                        <a:rPr lang="en-US" sz="1400">
                          <a:effectLst/>
                        </a:rPr>
                        <a:t>Inner radius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a:effectLst/>
                        </a:rPr>
                        <a:t>74.750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 0.250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9106670"/>
                  </a:ext>
                </a:extLst>
              </a:tr>
              <a:tr h="231282">
                <a:tc>
                  <a:txBody>
                    <a:bodyPr/>
                    <a:lstStyle/>
                    <a:p>
                      <a:pPr marL="0" marR="0" algn="ctr">
                        <a:spcBef>
                          <a:spcPts val="0"/>
                        </a:spcBef>
                        <a:spcAft>
                          <a:spcPts val="600"/>
                        </a:spcAft>
                      </a:pPr>
                      <a:r>
                        <a:rPr lang="en-US" sz="1400">
                          <a:effectLst/>
                        </a:rPr>
                        <a:t>Outer radius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113.376</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 0.250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75887440"/>
                  </a:ext>
                </a:extLst>
              </a:tr>
              <a:tr h="260100">
                <a:tc>
                  <a:txBody>
                    <a:bodyPr/>
                    <a:lstStyle/>
                    <a:p>
                      <a:pPr marL="0" marR="0" algn="ctr">
                        <a:spcBef>
                          <a:spcPts val="0"/>
                        </a:spcBef>
                        <a:spcAft>
                          <a:spcPts val="600"/>
                        </a:spcAft>
                      </a:pPr>
                      <a:r>
                        <a:rPr lang="en-US" sz="1400" dirty="0">
                          <a:effectLst/>
                        </a:rPr>
                        <a:t>Coil to midplane gap</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0.125</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 0.050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53750475"/>
                  </a:ext>
                </a:extLst>
              </a:tr>
              <a:tr h="260100">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400" dirty="0">
                          <a:effectLst/>
                        </a:rPr>
                        <a:t>Keyway width</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14.00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400" dirty="0">
                          <a:effectLst/>
                        </a:rPr>
                        <a:t>± 0.25</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9918313"/>
                  </a:ext>
                </a:extLst>
              </a:tr>
              <a:tr h="231282">
                <a:tc>
                  <a:txBody>
                    <a:bodyPr/>
                    <a:lstStyle/>
                    <a:p>
                      <a:pPr marL="0" marR="0" algn="ctr">
                        <a:spcBef>
                          <a:spcPts val="0"/>
                        </a:spcBef>
                        <a:spcAft>
                          <a:spcPts val="600"/>
                        </a:spcAft>
                      </a:pPr>
                      <a:r>
                        <a:rPr lang="en-US" sz="1400" dirty="0">
                          <a:effectLst/>
                        </a:rPr>
                        <a:t>Coil length</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4529</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 5</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3298180"/>
                  </a:ext>
                </a:extLst>
              </a:tr>
            </a:tbl>
          </a:graphicData>
        </a:graphic>
      </p:graphicFrame>
      <p:sp>
        <p:nvSpPr>
          <p:cNvPr id="4" name="Slide Number Placeholder 3">
            <a:extLst>
              <a:ext uri="{FF2B5EF4-FFF2-40B4-BE49-F238E27FC236}">
                <a16:creationId xmlns:a16="http://schemas.microsoft.com/office/drawing/2014/main" id="{9EC136FD-7A93-4CEF-BA1B-8C5291E89784}"/>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5" name="Footer Placeholder 4">
            <a:extLst>
              <a:ext uri="{FF2B5EF4-FFF2-40B4-BE49-F238E27FC236}">
                <a16:creationId xmlns:a16="http://schemas.microsoft.com/office/drawing/2014/main" id="{E5F46E18-80C7-4559-A1E6-756C6B05EB60}"/>
              </a:ext>
            </a:extLst>
          </p:cNvPr>
          <p:cNvSpPr>
            <a:spLocks noGrp="1"/>
          </p:cNvSpPr>
          <p:nvPr>
            <p:ph type="ftr" sz="quarter" idx="3"/>
          </p:nvPr>
        </p:nvSpPr>
        <p:spPr/>
        <p:txBody>
          <a:bodyPr/>
          <a:lstStyle/>
          <a:p>
            <a:r>
              <a:rPr lang="en-US" dirty="0"/>
              <a:t>MQXFA06 Coils Acceptance Review  </a:t>
            </a:r>
            <a:r>
              <a:rPr lang="en-US" dirty="0" err="1"/>
              <a:t>Review</a:t>
            </a:r>
            <a:r>
              <a:rPr lang="en-US" dirty="0"/>
              <a:t> – September 25, 2020</a:t>
            </a:r>
            <a:endParaRPr lang="en-GB" dirty="0"/>
          </a:p>
        </p:txBody>
      </p:sp>
      <p:pic>
        <p:nvPicPr>
          <p:cNvPr id="7" name="Picture 6">
            <a:extLst>
              <a:ext uri="{FF2B5EF4-FFF2-40B4-BE49-F238E27FC236}">
                <a16:creationId xmlns:a16="http://schemas.microsoft.com/office/drawing/2014/main" id="{38DB656B-AD2A-4928-8A9F-186A6F820A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1939" y="3044585"/>
            <a:ext cx="3209290" cy="3200400"/>
          </a:xfrm>
          <a:prstGeom prst="rect">
            <a:avLst/>
          </a:prstGeom>
          <a:noFill/>
          <a:ln>
            <a:noFill/>
          </a:ln>
        </p:spPr>
      </p:pic>
      <p:sp>
        <p:nvSpPr>
          <p:cNvPr id="8" name="Rectangle 7">
            <a:extLst>
              <a:ext uri="{FF2B5EF4-FFF2-40B4-BE49-F238E27FC236}">
                <a16:creationId xmlns:a16="http://schemas.microsoft.com/office/drawing/2014/main" id="{3F814A18-7E09-4EF7-B9B2-6B66CF2083A6}"/>
              </a:ext>
            </a:extLst>
          </p:cNvPr>
          <p:cNvSpPr/>
          <p:nvPr/>
        </p:nvSpPr>
        <p:spPr>
          <a:xfrm>
            <a:off x="2027463" y="688007"/>
            <a:ext cx="5256144" cy="369332"/>
          </a:xfrm>
          <a:prstGeom prst="rect">
            <a:avLst/>
          </a:prstGeom>
        </p:spPr>
        <p:txBody>
          <a:bodyPr wrap="square">
            <a:spAutoFit/>
          </a:bodyPr>
          <a:lstStyle/>
          <a:p>
            <a:pPr marL="0" lvl="1" algn="ctr"/>
            <a:r>
              <a:rPr lang="en-US" dirty="0">
                <a:solidFill>
                  <a:schemeClr val="accent5"/>
                </a:solidFill>
              </a:rPr>
              <a:t>MQXFA </a:t>
            </a:r>
            <a:r>
              <a:rPr lang="en-US" i="1" dirty="0">
                <a:solidFill>
                  <a:schemeClr val="accent5"/>
                </a:solidFill>
              </a:rPr>
              <a:t>Final Design Report</a:t>
            </a:r>
            <a:r>
              <a:rPr lang="en-US" dirty="0">
                <a:solidFill>
                  <a:schemeClr val="accent5"/>
                </a:solidFill>
              </a:rPr>
              <a:t>, US-HiLumi-doc-948</a:t>
            </a:r>
          </a:p>
        </p:txBody>
      </p:sp>
      <p:sp>
        <p:nvSpPr>
          <p:cNvPr id="9" name="TextBox 8">
            <a:extLst>
              <a:ext uri="{FF2B5EF4-FFF2-40B4-BE49-F238E27FC236}">
                <a16:creationId xmlns:a16="http://schemas.microsoft.com/office/drawing/2014/main" id="{5FEA9207-56C8-4FBD-8914-1CE236897EFD}"/>
              </a:ext>
            </a:extLst>
          </p:cNvPr>
          <p:cNvSpPr txBox="1"/>
          <p:nvPr/>
        </p:nvSpPr>
        <p:spPr>
          <a:xfrm>
            <a:off x="4860032" y="6048573"/>
            <a:ext cx="3347864" cy="307777"/>
          </a:xfrm>
          <a:prstGeom prst="rect">
            <a:avLst/>
          </a:prstGeom>
          <a:noFill/>
        </p:spPr>
        <p:txBody>
          <a:bodyPr wrap="square" rtlCol="0">
            <a:spAutoFit/>
          </a:bodyPr>
          <a:lstStyle/>
          <a:p>
            <a:r>
              <a:rPr lang="en-US" sz="1400" dirty="0">
                <a:solidFill>
                  <a:schemeClr val="accent5"/>
                </a:solidFill>
              </a:rPr>
              <a:t>Coil tolerances per drawing F10115850.</a:t>
            </a:r>
          </a:p>
        </p:txBody>
      </p:sp>
      <p:pic>
        <p:nvPicPr>
          <p:cNvPr id="10" name="Picture 9">
            <a:extLst>
              <a:ext uri="{FF2B5EF4-FFF2-40B4-BE49-F238E27FC236}">
                <a16:creationId xmlns:a16="http://schemas.microsoft.com/office/drawing/2014/main" id="{DA49AB2D-D372-4DDD-B761-35115B8D2EE4}"/>
              </a:ext>
            </a:extLst>
          </p:cNvPr>
          <p:cNvPicPr>
            <a:picLocks noChangeAspect="1"/>
          </p:cNvPicPr>
          <p:nvPr/>
        </p:nvPicPr>
        <p:blipFill>
          <a:blip r:embed="rId3"/>
          <a:stretch>
            <a:fillRect/>
          </a:stretch>
        </p:blipFill>
        <p:spPr>
          <a:xfrm>
            <a:off x="4488165" y="3055165"/>
            <a:ext cx="4198635" cy="2959478"/>
          </a:xfrm>
          <a:prstGeom prst="rect">
            <a:avLst/>
          </a:prstGeom>
        </p:spPr>
      </p:pic>
    </p:spTree>
    <p:extLst>
      <p:ext uri="{BB962C8B-B14F-4D97-AF65-F5344CB8AC3E}">
        <p14:creationId xmlns:p14="http://schemas.microsoft.com/office/powerpoint/2010/main" val="166117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21D5-1D40-4814-8ACA-EA25C0FAC026}"/>
              </a:ext>
            </a:extLst>
          </p:cNvPr>
          <p:cNvSpPr>
            <a:spLocks noGrp="1"/>
          </p:cNvSpPr>
          <p:nvPr>
            <p:ph type="title"/>
          </p:nvPr>
        </p:nvSpPr>
        <p:spPr/>
        <p:txBody>
          <a:bodyPr/>
          <a:lstStyle/>
          <a:p>
            <a:r>
              <a:rPr lang="en-US" dirty="0"/>
              <a:t>Coil Reaction &amp; Impregnation Specifications</a:t>
            </a:r>
          </a:p>
        </p:txBody>
      </p:sp>
      <p:graphicFrame>
        <p:nvGraphicFramePr>
          <p:cNvPr id="6" name="Content Placeholder 5">
            <a:extLst>
              <a:ext uri="{FF2B5EF4-FFF2-40B4-BE49-F238E27FC236}">
                <a16:creationId xmlns:a16="http://schemas.microsoft.com/office/drawing/2014/main" id="{77CDB0E0-AA5E-4F3F-8150-4B4423B18E88}"/>
              </a:ext>
            </a:extLst>
          </p:cNvPr>
          <p:cNvGraphicFramePr>
            <a:graphicFrameLocks noGrp="1"/>
          </p:cNvGraphicFramePr>
          <p:nvPr>
            <p:ph idx="1"/>
            <p:extLst>
              <p:ext uri="{D42A27DB-BD31-4B8C-83A1-F6EECF244321}">
                <p14:modId xmlns:p14="http://schemas.microsoft.com/office/powerpoint/2010/main" val="2784647315"/>
              </p:ext>
            </p:extLst>
          </p:nvPr>
        </p:nvGraphicFramePr>
        <p:xfrm>
          <a:off x="1073769" y="1046478"/>
          <a:ext cx="6984775" cy="2438762"/>
        </p:xfrm>
        <a:graphic>
          <a:graphicData uri="http://schemas.openxmlformats.org/drawingml/2006/table">
            <a:tbl>
              <a:tblPr firstRow="1" firstCol="1" bandRow="1">
                <a:tableStyleId>{5C22544A-7EE6-4342-B048-85BDC9FD1C3A}</a:tableStyleId>
              </a:tblPr>
              <a:tblGrid>
                <a:gridCol w="1093001">
                  <a:extLst>
                    <a:ext uri="{9D8B030D-6E8A-4147-A177-3AD203B41FA5}">
                      <a16:colId xmlns:a16="http://schemas.microsoft.com/office/drawing/2014/main" val="2423834245"/>
                    </a:ext>
                  </a:extLst>
                </a:gridCol>
                <a:gridCol w="944224">
                  <a:extLst>
                    <a:ext uri="{9D8B030D-6E8A-4147-A177-3AD203B41FA5}">
                      <a16:colId xmlns:a16="http://schemas.microsoft.com/office/drawing/2014/main" val="3855112426"/>
                    </a:ext>
                  </a:extLst>
                </a:gridCol>
                <a:gridCol w="2328258">
                  <a:extLst>
                    <a:ext uri="{9D8B030D-6E8A-4147-A177-3AD203B41FA5}">
                      <a16:colId xmlns:a16="http://schemas.microsoft.com/office/drawing/2014/main" val="2055133935"/>
                    </a:ext>
                  </a:extLst>
                </a:gridCol>
                <a:gridCol w="1309646">
                  <a:extLst>
                    <a:ext uri="{9D8B030D-6E8A-4147-A177-3AD203B41FA5}">
                      <a16:colId xmlns:a16="http://schemas.microsoft.com/office/drawing/2014/main" val="1571627991"/>
                    </a:ext>
                  </a:extLst>
                </a:gridCol>
                <a:gridCol w="1309646">
                  <a:extLst>
                    <a:ext uri="{9D8B030D-6E8A-4147-A177-3AD203B41FA5}">
                      <a16:colId xmlns:a16="http://schemas.microsoft.com/office/drawing/2014/main" val="3328962215"/>
                    </a:ext>
                  </a:extLst>
                </a:gridCol>
              </a:tblGrid>
              <a:tr h="443412">
                <a:tc>
                  <a:txBody>
                    <a:bodyPr/>
                    <a:lstStyle/>
                    <a:p>
                      <a:pPr marL="0" marR="0" algn="ctr">
                        <a:spcBef>
                          <a:spcPts val="0"/>
                        </a:spcBef>
                        <a:spcAft>
                          <a:spcPts val="600"/>
                        </a:spcAft>
                      </a:pPr>
                      <a:r>
                        <a:rPr lang="en-US" sz="1400" dirty="0">
                          <a:solidFill>
                            <a:srgbClr val="FF0000"/>
                          </a:solidFill>
                          <a:effectLst/>
                        </a:rPr>
                        <a:t>Coil Reaction </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Step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Description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Average Rate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Time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146346"/>
                  </a:ext>
                </a:extLst>
              </a:tr>
              <a:tr h="285050">
                <a:tc>
                  <a:txBody>
                    <a:bodyPr/>
                    <a:lstStyle/>
                    <a:p>
                      <a:pPr marL="0" marR="0" algn="ctr">
                        <a:spcBef>
                          <a:spcPts val="0"/>
                        </a:spcBef>
                        <a:spcAft>
                          <a:spcPts val="600"/>
                        </a:spcAft>
                      </a:pPr>
                      <a:r>
                        <a:rPr lang="en-US" sz="1400" dirty="0">
                          <a:effectLst/>
                        </a:rPr>
                        <a:t>Step 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Ramp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from 20 °C to 210 °C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25 C/hour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0161455"/>
                  </a:ext>
                </a:extLst>
              </a:tr>
              <a:tr h="285050">
                <a:tc>
                  <a:txBody>
                    <a:bodyPr/>
                    <a:lstStyle/>
                    <a:p>
                      <a:pPr marL="0" marR="0" algn="ctr">
                        <a:spcBef>
                          <a:spcPts val="0"/>
                        </a:spcBef>
                        <a:spcAft>
                          <a:spcPts val="600"/>
                        </a:spcAft>
                      </a:pPr>
                      <a:r>
                        <a:rPr lang="en-US" sz="1400" dirty="0">
                          <a:effectLst/>
                        </a:rPr>
                        <a:t>Step 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Soak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210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48 hours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2854675"/>
                  </a:ext>
                </a:extLst>
              </a:tr>
              <a:tr h="285050">
                <a:tc>
                  <a:txBody>
                    <a:bodyPr/>
                    <a:lstStyle/>
                    <a:p>
                      <a:pPr marL="0" marR="0" algn="ctr">
                        <a:spcBef>
                          <a:spcPts val="0"/>
                        </a:spcBef>
                        <a:spcAft>
                          <a:spcPts val="600"/>
                        </a:spcAft>
                      </a:pPr>
                      <a:r>
                        <a:rPr lang="en-US" sz="1400" dirty="0">
                          <a:effectLst/>
                        </a:rPr>
                        <a:t>Step 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Ramp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from 210 °C to 400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50 C/hour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0209558"/>
                  </a:ext>
                </a:extLst>
              </a:tr>
              <a:tr h="285050">
                <a:tc>
                  <a:txBody>
                    <a:bodyPr/>
                    <a:lstStyle/>
                    <a:p>
                      <a:pPr marL="0" marR="0" algn="ctr">
                        <a:spcBef>
                          <a:spcPts val="0"/>
                        </a:spcBef>
                        <a:spcAft>
                          <a:spcPts val="600"/>
                        </a:spcAft>
                      </a:pPr>
                      <a:r>
                        <a:rPr lang="en-US" sz="1400" dirty="0">
                          <a:effectLst/>
                        </a:rPr>
                        <a:t>Step 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Soak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400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48 hours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4365841"/>
                  </a:ext>
                </a:extLst>
              </a:tr>
              <a:tr h="285050">
                <a:tc>
                  <a:txBody>
                    <a:bodyPr/>
                    <a:lstStyle/>
                    <a:p>
                      <a:pPr marL="0" marR="0" algn="ctr">
                        <a:spcBef>
                          <a:spcPts val="0"/>
                        </a:spcBef>
                        <a:spcAft>
                          <a:spcPts val="600"/>
                        </a:spcAft>
                      </a:pPr>
                      <a:r>
                        <a:rPr lang="en-US" sz="1400" dirty="0">
                          <a:effectLst/>
                        </a:rPr>
                        <a:t>Step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Ramp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from 400 °C to 665 °C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50 C/hour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6984693"/>
                  </a:ext>
                </a:extLst>
              </a:tr>
              <a:tr h="285050">
                <a:tc>
                  <a:txBody>
                    <a:bodyPr/>
                    <a:lstStyle/>
                    <a:p>
                      <a:pPr marL="0" marR="0" algn="ctr">
                        <a:spcBef>
                          <a:spcPts val="0"/>
                        </a:spcBef>
                        <a:spcAft>
                          <a:spcPts val="600"/>
                        </a:spcAft>
                      </a:pPr>
                      <a:r>
                        <a:rPr lang="en-US" sz="1400" dirty="0">
                          <a:effectLst/>
                        </a:rPr>
                        <a:t>Step 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Soak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665 °C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50 hours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6425856"/>
                  </a:ext>
                </a:extLst>
              </a:tr>
              <a:tr h="285050">
                <a:tc>
                  <a:txBody>
                    <a:bodyPr/>
                    <a:lstStyle/>
                    <a:p>
                      <a:pPr marL="0" marR="0" algn="ctr">
                        <a:spcBef>
                          <a:spcPts val="0"/>
                        </a:spcBef>
                        <a:spcAft>
                          <a:spcPts val="600"/>
                        </a:spcAft>
                      </a:pPr>
                      <a:r>
                        <a:rPr lang="en-US" sz="1400" dirty="0">
                          <a:effectLst/>
                        </a:rPr>
                        <a:t>Step 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Ramp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from 665 °C to 20 °C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 80 hours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8141277"/>
                  </a:ext>
                </a:extLst>
              </a:tr>
            </a:tbl>
          </a:graphicData>
        </a:graphic>
      </p:graphicFrame>
      <p:sp>
        <p:nvSpPr>
          <p:cNvPr id="4" name="Slide Number Placeholder 3">
            <a:extLst>
              <a:ext uri="{FF2B5EF4-FFF2-40B4-BE49-F238E27FC236}">
                <a16:creationId xmlns:a16="http://schemas.microsoft.com/office/drawing/2014/main" id="{116B069E-24D1-4472-A3DD-AB8B6019A559}"/>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5" name="Footer Placeholder 4">
            <a:extLst>
              <a:ext uri="{FF2B5EF4-FFF2-40B4-BE49-F238E27FC236}">
                <a16:creationId xmlns:a16="http://schemas.microsoft.com/office/drawing/2014/main" id="{963395A2-14C4-494A-B44D-F5E3D1C2CA8A}"/>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9" name="Content Placeholder 5">
            <a:extLst>
              <a:ext uri="{FF2B5EF4-FFF2-40B4-BE49-F238E27FC236}">
                <a16:creationId xmlns:a16="http://schemas.microsoft.com/office/drawing/2014/main" id="{A4F82C09-2589-4BAB-BC42-39B250FFFB7B}"/>
              </a:ext>
            </a:extLst>
          </p:cNvPr>
          <p:cNvGraphicFramePr>
            <a:graphicFrameLocks/>
          </p:cNvGraphicFramePr>
          <p:nvPr>
            <p:extLst>
              <p:ext uri="{D42A27DB-BD31-4B8C-83A1-F6EECF244321}">
                <p14:modId xmlns:p14="http://schemas.microsoft.com/office/powerpoint/2010/main" val="2817121523"/>
              </p:ext>
            </p:extLst>
          </p:nvPr>
        </p:nvGraphicFramePr>
        <p:xfrm>
          <a:off x="1073768" y="3553959"/>
          <a:ext cx="6984775" cy="2539341"/>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423834245"/>
                    </a:ext>
                  </a:extLst>
                </a:gridCol>
                <a:gridCol w="2088232">
                  <a:extLst>
                    <a:ext uri="{9D8B030D-6E8A-4147-A177-3AD203B41FA5}">
                      <a16:colId xmlns:a16="http://schemas.microsoft.com/office/drawing/2014/main" val="2055133935"/>
                    </a:ext>
                  </a:extLst>
                </a:gridCol>
                <a:gridCol w="1296144">
                  <a:extLst>
                    <a:ext uri="{9D8B030D-6E8A-4147-A177-3AD203B41FA5}">
                      <a16:colId xmlns:a16="http://schemas.microsoft.com/office/drawing/2014/main" val="1571627991"/>
                    </a:ext>
                  </a:extLst>
                </a:gridCol>
                <a:gridCol w="1046995">
                  <a:extLst>
                    <a:ext uri="{9D8B030D-6E8A-4147-A177-3AD203B41FA5}">
                      <a16:colId xmlns:a16="http://schemas.microsoft.com/office/drawing/2014/main" val="3328962215"/>
                    </a:ext>
                  </a:extLst>
                </a:gridCol>
                <a:gridCol w="1257260">
                  <a:extLst>
                    <a:ext uri="{9D8B030D-6E8A-4147-A177-3AD203B41FA5}">
                      <a16:colId xmlns:a16="http://schemas.microsoft.com/office/drawing/2014/main" val="1263785386"/>
                    </a:ext>
                  </a:extLst>
                </a:gridCol>
              </a:tblGrid>
              <a:tr h="500789">
                <a:tc>
                  <a:txBody>
                    <a:bodyPr/>
                    <a:lstStyle/>
                    <a:p>
                      <a:pPr marL="0" marR="0" algn="ctr">
                        <a:spcBef>
                          <a:spcPts val="0"/>
                        </a:spcBef>
                        <a:spcAft>
                          <a:spcPts val="600"/>
                        </a:spcAft>
                      </a:pPr>
                      <a:r>
                        <a:rPr lang="en-US" sz="1400" dirty="0">
                          <a:solidFill>
                            <a:srgbClr val="FF0000"/>
                          </a:solidFill>
                          <a:effectLst/>
                        </a:rPr>
                        <a:t> Coil Impregnation</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400" dirty="0">
                          <a:effectLst/>
                        </a:rPr>
                        <a:t>Description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Average Rate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Time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Comment</a:t>
                      </a:r>
                    </a:p>
                  </a:txBody>
                  <a:tcPr marL="68580" marR="68580" marT="0" marB="0" anchor="ctr"/>
                </a:tc>
                <a:extLst>
                  <a:ext uri="{0D108BD9-81ED-4DB2-BD59-A6C34878D82A}">
                    <a16:rowId xmlns:a16="http://schemas.microsoft.com/office/drawing/2014/main" val="266146346"/>
                  </a:ext>
                </a:extLst>
              </a:tr>
              <a:tr h="254819">
                <a:tc>
                  <a:txBody>
                    <a:bodyPr/>
                    <a:lstStyle/>
                    <a:p>
                      <a:pPr marL="0" marR="0" algn="ctr">
                        <a:spcBef>
                          <a:spcPts val="0"/>
                        </a:spcBef>
                        <a:spcAft>
                          <a:spcPts val="600"/>
                        </a:spcAft>
                      </a:pPr>
                      <a:r>
                        <a:rPr lang="en-US" sz="1400" dirty="0">
                          <a:effectLst/>
                        </a:rPr>
                        <a:t>Ramp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from 20 °C to 110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10 C/hour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Coil Degas</a:t>
                      </a:r>
                    </a:p>
                  </a:txBody>
                  <a:tcPr marL="68580" marR="68580" marT="0" marB="0" anchor="ctr"/>
                </a:tc>
                <a:extLst>
                  <a:ext uri="{0D108BD9-81ED-4DB2-BD59-A6C34878D82A}">
                    <a16:rowId xmlns:a16="http://schemas.microsoft.com/office/drawing/2014/main" val="3400161455"/>
                  </a:ext>
                </a:extLst>
              </a:tr>
              <a:tr h="254819">
                <a:tc>
                  <a:txBody>
                    <a:bodyPr/>
                    <a:lstStyle/>
                    <a:p>
                      <a:pPr marL="0" marR="0" algn="ctr">
                        <a:spcBef>
                          <a:spcPts val="0"/>
                        </a:spcBef>
                        <a:spcAft>
                          <a:spcPts val="600"/>
                        </a:spcAft>
                      </a:pPr>
                      <a:r>
                        <a:rPr lang="en-US" sz="1400" dirty="0">
                          <a:effectLst/>
                        </a:rPr>
                        <a:t>Soak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110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8 hours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2854675"/>
                  </a:ext>
                </a:extLst>
              </a:tr>
              <a:tr h="254819">
                <a:tc>
                  <a:txBody>
                    <a:bodyPr/>
                    <a:lstStyle/>
                    <a:p>
                      <a:pPr marL="0" marR="0" algn="ctr">
                        <a:spcBef>
                          <a:spcPts val="0"/>
                        </a:spcBef>
                        <a:spcAft>
                          <a:spcPts val="600"/>
                        </a:spcAft>
                      </a:pPr>
                      <a:r>
                        <a:rPr lang="en-US" sz="1400" dirty="0">
                          <a:effectLst/>
                        </a:rPr>
                        <a:t>Ramp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from 110 °C to 55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1.7 C/hour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0209558"/>
                  </a:ext>
                </a:extLst>
              </a:tr>
              <a:tr h="254819">
                <a:tc>
                  <a:txBody>
                    <a:bodyPr/>
                    <a:lstStyle/>
                    <a:p>
                      <a:pPr marL="0" marR="0" algn="ctr">
                        <a:spcBef>
                          <a:spcPts val="0"/>
                        </a:spcBef>
                        <a:spcAft>
                          <a:spcPts val="600"/>
                        </a:spcAft>
                      </a:pPr>
                      <a:r>
                        <a:rPr lang="en-US" sz="1400" dirty="0">
                          <a:effectLst/>
                        </a:rPr>
                        <a:t>Soak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55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4-6 hours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Epoxy Fill</a:t>
                      </a:r>
                    </a:p>
                  </a:txBody>
                  <a:tcPr marL="68580" marR="68580" marT="0" marB="0" anchor="ctr"/>
                </a:tc>
                <a:extLst>
                  <a:ext uri="{0D108BD9-81ED-4DB2-BD59-A6C34878D82A}">
                    <a16:rowId xmlns:a16="http://schemas.microsoft.com/office/drawing/2014/main" val="3204365841"/>
                  </a:ext>
                </a:extLst>
              </a:tr>
              <a:tr h="254819">
                <a:tc>
                  <a:txBody>
                    <a:bodyPr/>
                    <a:lstStyle/>
                    <a:p>
                      <a:pPr marL="0" marR="0" algn="ctr">
                        <a:spcBef>
                          <a:spcPts val="0"/>
                        </a:spcBef>
                        <a:spcAft>
                          <a:spcPts val="600"/>
                        </a:spcAft>
                      </a:pPr>
                      <a:r>
                        <a:rPr lang="en-US" sz="1400" dirty="0">
                          <a:effectLst/>
                        </a:rPr>
                        <a:t>Ramp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from 55 °C to 110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10 C/hour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Epoxy Cure</a:t>
                      </a:r>
                    </a:p>
                  </a:txBody>
                  <a:tcPr marL="68580" marR="68580" marT="0" marB="0" anchor="ctr"/>
                </a:tc>
                <a:extLst>
                  <a:ext uri="{0D108BD9-81ED-4DB2-BD59-A6C34878D82A}">
                    <a16:rowId xmlns:a16="http://schemas.microsoft.com/office/drawing/2014/main" val="1896984693"/>
                  </a:ext>
                </a:extLst>
              </a:tr>
              <a:tr h="254819">
                <a:tc>
                  <a:txBody>
                    <a:bodyPr/>
                    <a:lstStyle/>
                    <a:p>
                      <a:pPr marL="0" marR="0" algn="ctr">
                        <a:spcBef>
                          <a:spcPts val="0"/>
                        </a:spcBef>
                        <a:spcAft>
                          <a:spcPts val="600"/>
                        </a:spcAft>
                      </a:pPr>
                      <a:r>
                        <a:rPr lang="en-US" sz="1400" dirty="0">
                          <a:effectLst/>
                        </a:rPr>
                        <a:t>Soak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110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5 hours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6425856"/>
                  </a:ext>
                </a:extLst>
              </a:tr>
              <a:tr h="254819">
                <a:tc>
                  <a:txBody>
                    <a:bodyPr/>
                    <a:lstStyle/>
                    <a:p>
                      <a:pPr marL="0" marR="0" algn="ctr">
                        <a:spcBef>
                          <a:spcPts val="0"/>
                        </a:spcBef>
                        <a:spcAft>
                          <a:spcPts val="600"/>
                        </a:spcAft>
                      </a:pPr>
                      <a:r>
                        <a:rPr lang="en-US" sz="1400" dirty="0">
                          <a:effectLst/>
                        </a:rPr>
                        <a:t>Ramp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from 110 °C to 125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400" dirty="0">
                          <a:effectLst/>
                        </a:rPr>
                        <a:t> 10 C/hour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8141277"/>
                  </a:ext>
                </a:extLst>
              </a:tr>
              <a:tr h="254819">
                <a:tc>
                  <a:txBody>
                    <a:bodyPr/>
                    <a:lstStyle/>
                    <a:p>
                      <a:pPr marL="0" marR="0" algn="ctr">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Soak</a:t>
                      </a: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400" dirty="0">
                          <a:effectLst/>
                        </a:rPr>
                        <a:t>125 °C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16 hours</a:t>
                      </a:r>
                    </a:p>
                  </a:txBody>
                  <a:tcPr marL="68580" marR="68580" marT="0" marB="0" anchor="ctr"/>
                </a:tc>
                <a:tc vMerge="1">
                  <a:txBody>
                    <a:bodyPr/>
                    <a:lstStyle/>
                    <a:p>
                      <a:pPr marL="0" marR="0" algn="ctr">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0957986"/>
                  </a:ext>
                </a:extLst>
              </a:tr>
            </a:tbl>
          </a:graphicData>
        </a:graphic>
      </p:graphicFrame>
      <p:sp>
        <p:nvSpPr>
          <p:cNvPr id="7" name="Rectangle 6">
            <a:extLst>
              <a:ext uri="{FF2B5EF4-FFF2-40B4-BE49-F238E27FC236}">
                <a16:creationId xmlns:a16="http://schemas.microsoft.com/office/drawing/2014/main" id="{201A3928-58AC-420D-B511-AAB197936F15}"/>
              </a:ext>
            </a:extLst>
          </p:cNvPr>
          <p:cNvSpPr/>
          <p:nvPr/>
        </p:nvSpPr>
        <p:spPr>
          <a:xfrm>
            <a:off x="2052160" y="683404"/>
            <a:ext cx="5256144" cy="369332"/>
          </a:xfrm>
          <a:prstGeom prst="rect">
            <a:avLst/>
          </a:prstGeom>
        </p:spPr>
        <p:txBody>
          <a:bodyPr wrap="square">
            <a:spAutoFit/>
          </a:bodyPr>
          <a:lstStyle/>
          <a:p>
            <a:pPr marL="0" lvl="1" algn="ctr"/>
            <a:r>
              <a:rPr lang="en-US" dirty="0">
                <a:solidFill>
                  <a:schemeClr val="accent5"/>
                </a:solidFill>
              </a:rPr>
              <a:t>MQXFA </a:t>
            </a:r>
            <a:r>
              <a:rPr lang="en-US" i="1" dirty="0">
                <a:solidFill>
                  <a:schemeClr val="accent5"/>
                </a:solidFill>
              </a:rPr>
              <a:t>Final Design Report</a:t>
            </a:r>
            <a:r>
              <a:rPr lang="en-US" dirty="0">
                <a:solidFill>
                  <a:schemeClr val="accent5"/>
                </a:solidFill>
              </a:rPr>
              <a:t>, US-HiLumi-doc-948</a:t>
            </a:r>
          </a:p>
        </p:txBody>
      </p:sp>
    </p:spTree>
    <p:extLst>
      <p:ext uri="{BB962C8B-B14F-4D97-AF65-F5344CB8AC3E}">
        <p14:creationId xmlns:p14="http://schemas.microsoft.com/office/powerpoint/2010/main" val="407184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4FA8-130B-4E6B-8B3F-1F955CF85DCA}"/>
              </a:ext>
            </a:extLst>
          </p:cNvPr>
          <p:cNvSpPr>
            <a:spLocks noGrp="1"/>
          </p:cNvSpPr>
          <p:nvPr>
            <p:ph type="title"/>
          </p:nvPr>
        </p:nvSpPr>
        <p:spPr/>
        <p:txBody>
          <a:bodyPr/>
          <a:lstStyle/>
          <a:p>
            <a:r>
              <a:rPr lang="en-US" dirty="0"/>
              <a:t>Coil Electrical Measurement Range</a:t>
            </a:r>
          </a:p>
        </p:txBody>
      </p:sp>
      <p:graphicFrame>
        <p:nvGraphicFramePr>
          <p:cNvPr id="6" name="Content Placeholder 5">
            <a:extLst>
              <a:ext uri="{FF2B5EF4-FFF2-40B4-BE49-F238E27FC236}">
                <a16:creationId xmlns:a16="http://schemas.microsoft.com/office/drawing/2014/main" id="{CB1E5BDA-3497-4716-947D-57EE7F3D9544}"/>
              </a:ext>
            </a:extLst>
          </p:cNvPr>
          <p:cNvGraphicFramePr>
            <a:graphicFrameLocks noGrp="1"/>
          </p:cNvGraphicFramePr>
          <p:nvPr>
            <p:ph idx="1"/>
            <p:extLst>
              <p:ext uri="{D42A27DB-BD31-4B8C-83A1-F6EECF244321}">
                <p14:modId xmlns:p14="http://schemas.microsoft.com/office/powerpoint/2010/main" val="1342569276"/>
              </p:ext>
            </p:extLst>
          </p:nvPr>
        </p:nvGraphicFramePr>
        <p:xfrm>
          <a:off x="1763688" y="1690352"/>
          <a:ext cx="5400600" cy="2995738"/>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206250257"/>
                    </a:ext>
                  </a:extLst>
                </a:gridCol>
                <a:gridCol w="3335546">
                  <a:extLst>
                    <a:ext uri="{9D8B030D-6E8A-4147-A177-3AD203B41FA5}">
                      <a16:colId xmlns:a16="http://schemas.microsoft.com/office/drawing/2014/main" val="599506380"/>
                    </a:ext>
                  </a:extLst>
                </a:gridCol>
                <a:gridCol w="1902494">
                  <a:extLst>
                    <a:ext uri="{9D8B030D-6E8A-4147-A177-3AD203B41FA5}">
                      <a16:colId xmlns:a16="http://schemas.microsoft.com/office/drawing/2014/main" val="3214214845"/>
                    </a:ext>
                  </a:extLst>
                </a:gridCol>
              </a:tblGrid>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Measurement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Ref. Min-Max</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04130566"/>
                  </a:ext>
                </a:extLst>
              </a:tr>
              <a:tr h="36114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Coil Resistance @ 1A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590.00-610.00 mV</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10621432"/>
                  </a:ext>
                </a:extLst>
              </a:tr>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Ls @ 20 Hz</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4.80-5.10 </a:t>
                      </a:r>
                      <a:r>
                        <a:rPr lang="en-US" sz="1600" dirty="0" err="1">
                          <a:effectLst/>
                        </a:rPr>
                        <a:t>mH</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18459409"/>
                  </a:ext>
                </a:extLst>
              </a:tr>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Q @ 20 Hz</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0.80-0.90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23716757"/>
                  </a:ext>
                </a:extLst>
              </a:tr>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Ls @ 100 Hz</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3.20-3.50 </a:t>
                      </a:r>
                      <a:r>
                        <a:rPr lang="en-US" sz="1600" dirty="0" err="1">
                          <a:effectLst/>
                        </a:rPr>
                        <a:t>mH</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7940630"/>
                  </a:ext>
                </a:extLst>
              </a:tr>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Q @ 100 Hz</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1.50-1.70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6954391"/>
                  </a:ext>
                </a:extLst>
              </a:tr>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Ls @ 1 kHz</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1.80-2.00 </a:t>
                      </a:r>
                      <a:r>
                        <a:rPr lang="en-US" sz="1600" dirty="0" err="1">
                          <a:effectLst/>
                        </a:rPr>
                        <a:t>mH</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01935265"/>
                  </a:ext>
                </a:extLst>
              </a:tr>
              <a:tr h="376371">
                <a:tc>
                  <a:txBody>
                    <a:bodyPr/>
                    <a:lstStyle/>
                    <a:p>
                      <a:pPr marL="0" marR="0" algn="ctr">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600"/>
                        </a:spcAft>
                      </a:pPr>
                      <a:r>
                        <a:rPr lang="en-US" sz="1600" dirty="0">
                          <a:effectLst/>
                        </a:rPr>
                        <a:t>Q @ 1 kHz</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1.90-2.10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7584696"/>
                  </a:ext>
                </a:extLst>
              </a:tr>
            </a:tbl>
          </a:graphicData>
        </a:graphic>
      </p:graphicFrame>
      <p:sp>
        <p:nvSpPr>
          <p:cNvPr id="4" name="Slide Number Placeholder 3">
            <a:extLst>
              <a:ext uri="{FF2B5EF4-FFF2-40B4-BE49-F238E27FC236}">
                <a16:creationId xmlns:a16="http://schemas.microsoft.com/office/drawing/2014/main" id="{9169FC97-3709-4B01-85C3-C78ADA69B8BF}"/>
              </a:ext>
            </a:extLst>
          </p:cNvPr>
          <p:cNvSpPr>
            <a:spLocks noGrp="1"/>
          </p:cNvSpPr>
          <p:nvPr>
            <p:ph type="sldNum" sz="quarter" idx="12"/>
          </p:nvPr>
        </p:nvSpPr>
        <p:spPr/>
        <p:txBody>
          <a:bodyPr/>
          <a:lstStyle/>
          <a:p>
            <a:fld id="{BFDCA1C4-9514-7B4F-976F-D92F7E296653}" type="slidenum">
              <a:rPr lang="fr-FR" smtClean="0"/>
              <a:pPr/>
              <a:t>5</a:t>
            </a:fld>
            <a:endParaRPr lang="fr-FR"/>
          </a:p>
        </p:txBody>
      </p:sp>
      <p:sp>
        <p:nvSpPr>
          <p:cNvPr id="5" name="Footer Placeholder 4">
            <a:extLst>
              <a:ext uri="{FF2B5EF4-FFF2-40B4-BE49-F238E27FC236}">
                <a16:creationId xmlns:a16="http://schemas.microsoft.com/office/drawing/2014/main" id="{33B5EBD8-D32A-4294-81FD-DB5DF6A88293}"/>
              </a:ext>
            </a:extLst>
          </p:cNvPr>
          <p:cNvSpPr>
            <a:spLocks noGrp="1"/>
          </p:cNvSpPr>
          <p:nvPr>
            <p:ph type="ftr" sz="quarter" idx="3"/>
          </p:nvPr>
        </p:nvSpPr>
        <p:spPr/>
        <p:txBody>
          <a:bodyPr/>
          <a:lstStyle/>
          <a:p>
            <a:r>
              <a:rPr lang="en-US"/>
              <a:t>MQXFA06 Coils Acceptance Review  Review – September 25, 2020</a:t>
            </a:r>
            <a:endParaRPr lang="en-GB" dirty="0"/>
          </a:p>
        </p:txBody>
      </p:sp>
      <p:sp>
        <p:nvSpPr>
          <p:cNvPr id="7" name="Rectangle 6">
            <a:extLst>
              <a:ext uri="{FF2B5EF4-FFF2-40B4-BE49-F238E27FC236}">
                <a16:creationId xmlns:a16="http://schemas.microsoft.com/office/drawing/2014/main" id="{180FF66F-4411-4B4F-B3AA-10C657E55BDF}"/>
              </a:ext>
            </a:extLst>
          </p:cNvPr>
          <p:cNvSpPr/>
          <p:nvPr/>
        </p:nvSpPr>
        <p:spPr>
          <a:xfrm>
            <a:off x="1547664" y="692696"/>
            <a:ext cx="5976664" cy="369332"/>
          </a:xfrm>
          <a:prstGeom prst="rect">
            <a:avLst/>
          </a:prstGeom>
        </p:spPr>
        <p:txBody>
          <a:bodyPr wrap="square">
            <a:spAutoFit/>
          </a:bodyPr>
          <a:lstStyle/>
          <a:p>
            <a:pPr marL="0" lvl="1" algn="ctr"/>
            <a:r>
              <a:rPr lang="en-US" i="1" dirty="0"/>
              <a:t>QXFA Coil Fabrication Electrical QA</a:t>
            </a:r>
            <a:r>
              <a:rPr lang="en-US" dirty="0"/>
              <a:t>, US-HiLumi-doc-521</a:t>
            </a:r>
          </a:p>
        </p:txBody>
      </p:sp>
    </p:spTree>
    <p:extLst>
      <p:ext uri="{BB962C8B-B14F-4D97-AF65-F5344CB8AC3E}">
        <p14:creationId xmlns:p14="http://schemas.microsoft.com/office/powerpoint/2010/main" val="15620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BC62-EC32-43AF-85D1-BD86633E38DF}"/>
              </a:ext>
            </a:extLst>
          </p:cNvPr>
          <p:cNvSpPr>
            <a:spLocks noGrp="1"/>
          </p:cNvSpPr>
          <p:nvPr>
            <p:ph type="title"/>
          </p:nvPr>
        </p:nvSpPr>
        <p:spPr/>
        <p:txBody>
          <a:bodyPr/>
          <a:lstStyle/>
          <a:p>
            <a:r>
              <a:rPr lang="en-US" dirty="0"/>
              <a:t>Coil Length</a:t>
            </a:r>
          </a:p>
        </p:txBody>
      </p:sp>
      <p:sp>
        <p:nvSpPr>
          <p:cNvPr id="4" name="Slide Number Placeholder 3">
            <a:extLst>
              <a:ext uri="{FF2B5EF4-FFF2-40B4-BE49-F238E27FC236}">
                <a16:creationId xmlns:a16="http://schemas.microsoft.com/office/drawing/2014/main" id="{B5AD3B43-4540-447A-9312-4B48B007A4E8}"/>
              </a:ext>
            </a:extLst>
          </p:cNvPr>
          <p:cNvSpPr>
            <a:spLocks noGrp="1"/>
          </p:cNvSpPr>
          <p:nvPr>
            <p:ph type="sldNum" sz="quarter" idx="12"/>
          </p:nvPr>
        </p:nvSpPr>
        <p:spPr/>
        <p:txBody>
          <a:bodyPr/>
          <a:lstStyle/>
          <a:p>
            <a:fld id="{BFDCA1C4-9514-7B4F-976F-D92F7E296653}" type="slidenum">
              <a:rPr lang="fr-FR" smtClean="0"/>
              <a:pPr/>
              <a:t>6</a:t>
            </a:fld>
            <a:endParaRPr lang="fr-FR"/>
          </a:p>
        </p:txBody>
      </p:sp>
      <p:sp>
        <p:nvSpPr>
          <p:cNvPr id="5" name="Footer Placeholder 4">
            <a:extLst>
              <a:ext uri="{FF2B5EF4-FFF2-40B4-BE49-F238E27FC236}">
                <a16:creationId xmlns:a16="http://schemas.microsoft.com/office/drawing/2014/main" id="{0FE9D1AD-1D44-456D-B621-9781DEF750D7}"/>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8" name="Table 6">
            <a:extLst>
              <a:ext uri="{FF2B5EF4-FFF2-40B4-BE49-F238E27FC236}">
                <a16:creationId xmlns:a16="http://schemas.microsoft.com/office/drawing/2014/main" id="{550541E2-C334-4590-BBEA-94ACC4A7FBF6}"/>
              </a:ext>
            </a:extLst>
          </p:cNvPr>
          <p:cNvGraphicFramePr>
            <a:graphicFrameLocks noGrp="1"/>
          </p:cNvGraphicFramePr>
          <p:nvPr>
            <p:ph idx="1"/>
            <p:extLst>
              <p:ext uri="{D42A27DB-BD31-4B8C-83A1-F6EECF244321}">
                <p14:modId xmlns:p14="http://schemas.microsoft.com/office/powerpoint/2010/main" val="1768153118"/>
              </p:ext>
            </p:extLst>
          </p:nvPr>
        </p:nvGraphicFramePr>
        <p:xfrm>
          <a:off x="1835696" y="1860064"/>
          <a:ext cx="5078372" cy="2560320"/>
        </p:xfrm>
        <a:graphic>
          <a:graphicData uri="http://schemas.openxmlformats.org/drawingml/2006/table">
            <a:tbl>
              <a:tblPr firstRow="1" bandRow="1">
                <a:tableStyleId>{5C22544A-7EE6-4342-B048-85BDC9FD1C3A}</a:tableStyleId>
              </a:tblPr>
              <a:tblGrid>
                <a:gridCol w="1937180">
                  <a:extLst>
                    <a:ext uri="{9D8B030D-6E8A-4147-A177-3AD203B41FA5}">
                      <a16:colId xmlns:a16="http://schemas.microsoft.com/office/drawing/2014/main" val="1915285823"/>
                    </a:ext>
                  </a:extLst>
                </a:gridCol>
                <a:gridCol w="3141192">
                  <a:extLst>
                    <a:ext uri="{9D8B030D-6E8A-4147-A177-3AD203B41FA5}">
                      <a16:colId xmlns:a16="http://schemas.microsoft.com/office/drawing/2014/main" val="1295803889"/>
                    </a:ext>
                  </a:extLst>
                </a:gridCol>
              </a:tblGrid>
              <a:tr h="0">
                <a:tc>
                  <a:txBody>
                    <a:bodyPr/>
                    <a:lstStyle/>
                    <a:p>
                      <a:endParaRPr lang="en-US" dirty="0"/>
                    </a:p>
                  </a:txBody>
                  <a:tcPr/>
                </a:tc>
                <a:tc>
                  <a:txBody>
                    <a:bodyPr/>
                    <a:lstStyle/>
                    <a:p>
                      <a:r>
                        <a:rPr lang="en-US" dirty="0"/>
                        <a:t>Overall Coil Length (mm)</a:t>
                      </a:r>
                    </a:p>
                  </a:txBody>
                  <a:tcPr/>
                </a:tc>
                <a:extLst>
                  <a:ext uri="{0D108BD9-81ED-4DB2-BD59-A6C34878D82A}">
                    <a16:rowId xmlns:a16="http://schemas.microsoft.com/office/drawing/2014/main" val="3488078691"/>
                  </a:ext>
                </a:extLst>
              </a:tr>
              <a:tr h="0">
                <a:tc>
                  <a:txBody>
                    <a:bodyPr/>
                    <a:lstStyle/>
                    <a:p>
                      <a:pPr marL="0" marR="0" algn="ctr">
                        <a:spcBef>
                          <a:spcPts val="0"/>
                        </a:spcBef>
                        <a:spcAft>
                          <a:spcPts val="600"/>
                        </a:spcAft>
                      </a:pPr>
                      <a:r>
                        <a:rPr lang="en-US" sz="1800" dirty="0">
                          <a:effectLst/>
                        </a:rPr>
                        <a:t>Pre-Series Requirement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800" dirty="0">
                          <a:effectLst/>
                        </a:rPr>
                        <a:t>4532 ± 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99432351"/>
                  </a:ext>
                </a:extLst>
              </a:tr>
              <a:tr h="0">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800" dirty="0">
                          <a:solidFill>
                            <a:schemeClr val="bg1">
                              <a:lumMod val="65000"/>
                            </a:schemeClr>
                          </a:solidFill>
                          <a:effectLst/>
                        </a:rPr>
                        <a:t>Series Requirement</a:t>
                      </a:r>
                      <a:endParaRPr lang="en-US" sz="18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800" dirty="0">
                          <a:solidFill>
                            <a:schemeClr val="bg1">
                              <a:lumMod val="65000"/>
                            </a:schemeClr>
                          </a:solidFill>
                          <a:effectLst/>
                        </a:rPr>
                        <a:t>4529 ± 5.0</a:t>
                      </a:r>
                      <a:endParaRPr lang="en-US" sz="18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32389272"/>
                  </a:ext>
                </a:extLst>
              </a:tr>
              <a:tr h="0">
                <a:tc>
                  <a:txBody>
                    <a:bodyPr/>
                    <a:lstStyle/>
                    <a:p>
                      <a:pPr algn="ctr"/>
                      <a:r>
                        <a:rPr lang="en-US" dirty="0"/>
                        <a:t>QXFA 119</a:t>
                      </a:r>
                    </a:p>
                  </a:txBody>
                  <a:tcPr/>
                </a:tc>
                <a:tc>
                  <a:txBody>
                    <a:bodyPr/>
                    <a:lstStyle/>
                    <a:p>
                      <a:pPr algn="ctr"/>
                      <a:r>
                        <a:rPr lang="en-US" dirty="0"/>
                        <a:t>4531.2</a:t>
                      </a:r>
                    </a:p>
                  </a:txBody>
                  <a:tcPr/>
                </a:tc>
                <a:extLst>
                  <a:ext uri="{0D108BD9-81ED-4DB2-BD59-A6C34878D82A}">
                    <a16:rowId xmlns:a16="http://schemas.microsoft.com/office/drawing/2014/main" val="4240961857"/>
                  </a:ext>
                </a:extLst>
              </a:tr>
              <a:tr h="0">
                <a:tc>
                  <a:txBody>
                    <a:bodyPr/>
                    <a:lstStyle/>
                    <a:p>
                      <a:pPr algn="ctr"/>
                      <a:r>
                        <a:rPr lang="en-US" dirty="0"/>
                        <a:t>QXFA 122</a:t>
                      </a:r>
                    </a:p>
                  </a:txBody>
                  <a:tcPr/>
                </a:tc>
                <a:tc>
                  <a:txBody>
                    <a:bodyPr/>
                    <a:lstStyle/>
                    <a:p>
                      <a:pPr algn="ctr"/>
                      <a:r>
                        <a:rPr lang="en-US" dirty="0"/>
                        <a:t>4531.3</a:t>
                      </a:r>
                    </a:p>
                  </a:txBody>
                  <a:tcPr/>
                </a:tc>
                <a:extLst>
                  <a:ext uri="{0D108BD9-81ED-4DB2-BD59-A6C34878D82A}">
                    <a16:rowId xmlns:a16="http://schemas.microsoft.com/office/drawing/2014/main" val="2343810533"/>
                  </a:ext>
                </a:extLst>
              </a:tr>
              <a:tr h="0">
                <a:tc>
                  <a:txBody>
                    <a:bodyPr/>
                    <a:lstStyle/>
                    <a:p>
                      <a:pPr algn="ctr"/>
                      <a:r>
                        <a:rPr lang="en-US" dirty="0"/>
                        <a:t>QXFA 123</a:t>
                      </a:r>
                    </a:p>
                  </a:txBody>
                  <a:tcPr/>
                </a:tc>
                <a:tc>
                  <a:txBody>
                    <a:bodyPr/>
                    <a:lstStyle/>
                    <a:p>
                      <a:pPr algn="ctr"/>
                      <a:r>
                        <a:rPr lang="en-US" dirty="0"/>
                        <a:t>4529.9</a:t>
                      </a:r>
                    </a:p>
                  </a:txBody>
                  <a:tcPr/>
                </a:tc>
                <a:extLst>
                  <a:ext uri="{0D108BD9-81ED-4DB2-BD59-A6C34878D82A}">
                    <a16:rowId xmlns:a16="http://schemas.microsoft.com/office/drawing/2014/main" val="3661459129"/>
                  </a:ext>
                </a:extLst>
              </a:tr>
            </a:tbl>
          </a:graphicData>
        </a:graphic>
      </p:graphicFrame>
    </p:spTree>
    <p:extLst>
      <p:ext uri="{BB962C8B-B14F-4D97-AF65-F5344CB8AC3E}">
        <p14:creationId xmlns:p14="http://schemas.microsoft.com/office/powerpoint/2010/main" val="384690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B6A-2E10-4AB2-8B16-77178317C9DF}"/>
              </a:ext>
            </a:extLst>
          </p:cNvPr>
          <p:cNvSpPr>
            <a:spLocks noGrp="1"/>
          </p:cNvSpPr>
          <p:nvPr>
            <p:ph type="title"/>
          </p:nvPr>
        </p:nvSpPr>
        <p:spPr/>
        <p:txBody>
          <a:bodyPr/>
          <a:lstStyle/>
          <a:p>
            <a:r>
              <a:rPr lang="en-US" dirty="0"/>
              <a:t>DR Summary</a:t>
            </a:r>
          </a:p>
        </p:txBody>
      </p:sp>
      <p:graphicFrame>
        <p:nvGraphicFramePr>
          <p:cNvPr id="6" name="Table 6">
            <a:extLst>
              <a:ext uri="{FF2B5EF4-FFF2-40B4-BE49-F238E27FC236}">
                <a16:creationId xmlns:a16="http://schemas.microsoft.com/office/drawing/2014/main" id="{886263BE-C83B-49EB-920F-54B928A4CF73}"/>
              </a:ext>
            </a:extLst>
          </p:cNvPr>
          <p:cNvGraphicFramePr>
            <a:graphicFrameLocks noGrp="1"/>
          </p:cNvGraphicFramePr>
          <p:nvPr>
            <p:ph idx="1"/>
            <p:extLst>
              <p:ext uri="{D42A27DB-BD31-4B8C-83A1-F6EECF244321}">
                <p14:modId xmlns:p14="http://schemas.microsoft.com/office/powerpoint/2010/main" val="1843681804"/>
              </p:ext>
            </p:extLst>
          </p:nvPr>
        </p:nvGraphicFramePr>
        <p:xfrm>
          <a:off x="612775" y="1219200"/>
          <a:ext cx="7918449" cy="1483360"/>
        </p:xfrm>
        <a:graphic>
          <a:graphicData uri="http://schemas.openxmlformats.org/drawingml/2006/table">
            <a:tbl>
              <a:tblPr firstRow="1" bandRow="1">
                <a:tableStyleId>{5C22544A-7EE6-4342-B048-85BDC9FD1C3A}</a:tableStyleId>
              </a:tblPr>
              <a:tblGrid>
                <a:gridCol w="2639483">
                  <a:extLst>
                    <a:ext uri="{9D8B030D-6E8A-4147-A177-3AD203B41FA5}">
                      <a16:colId xmlns:a16="http://schemas.microsoft.com/office/drawing/2014/main" val="762988150"/>
                    </a:ext>
                  </a:extLst>
                </a:gridCol>
                <a:gridCol w="2639483">
                  <a:extLst>
                    <a:ext uri="{9D8B030D-6E8A-4147-A177-3AD203B41FA5}">
                      <a16:colId xmlns:a16="http://schemas.microsoft.com/office/drawing/2014/main" val="2481631050"/>
                    </a:ext>
                  </a:extLst>
                </a:gridCol>
                <a:gridCol w="2639483">
                  <a:extLst>
                    <a:ext uri="{9D8B030D-6E8A-4147-A177-3AD203B41FA5}">
                      <a16:colId xmlns:a16="http://schemas.microsoft.com/office/drawing/2014/main" val="671791029"/>
                    </a:ext>
                  </a:extLst>
                </a:gridCol>
              </a:tblGrid>
              <a:tr h="370840">
                <a:tc>
                  <a:txBody>
                    <a:bodyPr/>
                    <a:lstStyle/>
                    <a:p>
                      <a:pPr algn="ctr"/>
                      <a:r>
                        <a:rPr lang="en-US" dirty="0"/>
                        <a:t>Coil #</a:t>
                      </a:r>
                    </a:p>
                  </a:txBody>
                  <a:tcPr anchor="ctr"/>
                </a:tc>
                <a:tc>
                  <a:txBody>
                    <a:bodyPr/>
                    <a:lstStyle/>
                    <a:p>
                      <a:pPr algn="ctr"/>
                      <a:r>
                        <a:rPr lang="en-US" dirty="0"/>
                        <a:t>Total DR’s</a:t>
                      </a:r>
                    </a:p>
                  </a:txBody>
                  <a:tcPr anchor="ctr"/>
                </a:tc>
                <a:tc>
                  <a:txBody>
                    <a:bodyPr/>
                    <a:lstStyle/>
                    <a:p>
                      <a:pPr algn="ctr"/>
                      <a:r>
                        <a:rPr lang="en-US" dirty="0"/>
                        <a:t>Critical DR’s</a:t>
                      </a:r>
                    </a:p>
                  </a:txBody>
                  <a:tcPr anchor="ctr"/>
                </a:tc>
                <a:extLst>
                  <a:ext uri="{0D108BD9-81ED-4DB2-BD59-A6C34878D82A}">
                    <a16:rowId xmlns:a16="http://schemas.microsoft.com/office/drawing/2014/main" val="869041256"/>
                  </a:ext>
                </a:extLst>
              </a:tr>
              <a:tr h="370840">
                <a:tc>
                  <a:txBody>
                    <a:bodyPr/>
                    <a:lstStyle/>
                    <a:p>
                      <a:pPr algn="ctr"/>
                      <a:r>
                        <a:rPr lang="en-US" dirty="0"/>
                        <a:t>QXFA119</a:t>
                      </a:r>
                    </a:p>
                  </a:txBody>
                  <a:tcPr anchor="ctr"/>
                </a:tc>
                <a:tc>
                  <a:txBody>
                    <a:bodyPr/>
                    <a:lstStyle/>
                    <a:p>
                      <a:pPr algn="ctr"/>
                      <a:r>
                        <a:rPr lang="en-US" dirty="0"/>
                        <a:t>10</a:t>
                      </a:r>
                    </a:p>
                  </a:txBody>
                  <a:tcPr anchor="ctr"/>
                </a:tc>
                <a:tc>
                  <a:txBody>
                    <a:bodyPr/>
                    <a:lstStyle/>
                    <a:p>
                      <a:pPr algn="ctr"/>
                      <a:r>
                        <a:rPr lang="en-US" dirty="0"/>
                        <a:t>2    </a:t>
                      </a:r>
                      <a:r>
                        <a:rPr lang="en-US" sz="1100" dirty="0"/>
                        <a:t>(Selva, keyway shift)</a:t>
                      </a:r>
                      <a:endParaRPr lang="en-US" dirty="0"/>
                    </a:p>
                  </a:txBody>
                  <a:tcPr anchor="ctr">
                    <a:solidFill>
                      <a:srgbClr val="FFE699"/>
                    </a:solidFill>
                  </a:tcPr>
                </a:tc>
                <a:extLst>
                  <a:ext uri="{0D108BD9-81ED-4DB2-BD59-A6C34878D82A}">
                    <a16:rowId xmlns:a16="http://schemas.microsoft.com/office/drawing/2014/main" val="2438536135"/>
                  </a:ext>
                </a:extLst>
              </a:tr>
              <a:tr h="370840">
                <a:tc>
                  <a:txBody>
                    <a:bodyPr/>
                    <a:lstStyle/>
                    <a:p>
                      <a:pPr algn="ctr"/>
                      <a:r>
                        <a:rPr lang="en-US" dirty="0"/>
                        <a:t>QXFA122</a:t>
                      </a:r>
                    </a:p>
                  </a:txBody>
                  <a:tcPr anchor="ctr"/>
                </a:tc>
                <a:tc>
                  <a:txBody>
                    <a:bodyPr/>
                    <a:lstStyle/>
                    <a:p>
                      <a:pPr algn="ctr"/>
                      <a:r>
                        <a:rPr lang="en-US" dirty="0"/>
                        <a:t>12</a:t>
                      </a:r>
                    </a:p>
                  </a:txBody>
                  <a:tcPr anchor="ctr"/>
                </a:tc>
                <a:tc>
                  <a:txBody>
                    <a:bodyPr/>
                    <a:lstStyle/>
                    <a:p>
                      <a:pPr algn="ctr"/>
                      <a:r>
                        <a:rPr lang="en-US" dirty="0"/>
                        <a:t>1    </a:t>
                      </a:r>
                      <a:r>
                        <a:rPr lang="en-US" sz="1100" dirty="0"/>
                        <a:t>(reaction out of spec)</a:t>
                      </a:r>
                      <a:endParaRPr lang="en-US" dirty="0"/>
                    </a:p>
                  </a:txBody>
                  <a:tcPr anchor="ctr">
                    <a:solidFill>
                      <a:srgbClr val="FFE699"/>
                    </a:solidFill>
                  </a:tcPr>
                </a:tc>
                <a:extLst>
                  <a:ext uri="{0D108BD9-81ED-4DB2-BD59-A6C34878D82A}">
                    <a16:rowId xmlns:a16="http://schemas.microsoft.com/office/drawing/2014/main" val="1749693539"/>
                  </a:ext>
                </a:extLst>
              </a:tr>
              <a:tr h="370840">
                <a:tc>
                  <a:txBody>
                    <a:bodyPr/>
                    <a:lstStyle/>
                    <a:p>
                      <a:pPr algn="ctr"/>
                      <a:r>
                        <a:rPr lang="en-US" dirty="0"/>
                        <a:t>QXFA123</a:t>
                      </a:r>
                    </a:p>
                  </a:txBody>
                  <a:tcPr anchor="ctr"/>
                </a:tc>
                <a:tc>
                  <a:txBody>
                    <a:bodyPr/>
                    <a:lstStyle/>
                    <a:p>
                      <a:pPr algn="ctr"/>
                      <a:r>
                        <a:rPr lang="en-US" dirty="0"/>
                        <a:t>10</a:t>
                      </a:r>
                    </a:p>
                  </a:txBody>
                  <a:tcPr anchor="ctr"/>
                </a:tc>
                <a:tc>
                  <a:txBody>
                    <a:bodyPr/>
                    <a:lstStyle/>
                    <a:p>
                      <a:pPr algn="ctr"/>
                      <a:r>
                        <a:rPr lang="en-US" dirty="0"/>
                        <a:t>1 </a:t>
                      </a:r>
                      <a:r>
                        <a:rPr lang="en-US" sz="1100" dirty="0"/>
                        <a:t>(react COVID shutdown)</a:t>
                      </a:r>
                      <a:endParaRPr lang="en-US" dirty="0"/>
                    </a:p>
                  </a:txBody>
                  <a:tcPr anchor="ctr">
                    <a:solidFill>
                      <a:srgbClr val="FFE699"/>
                    </a:solidFill>
                  </a:tcPr>
                </a:tc>
                <a:extLst>
                  <a:ext uri="{0D108BD9-81ED-4DB2-BD59-A6C34878D82A}">
                    <a16:rowId xmlns:a16="http://schemas.microsoft.com/office/drawing/2014/main" val="937631346"/>
                  </a:ext>
                </a:extLst>
              </a:tr>
            </a:tbl>
          </a:graphicData>
        </a:graphic>
      </p:graphicFrame>
      <p:sp>
        <p:nvSpPr>
          <p:cNvPr id="4" name="Slide Number Placeholder 3">
            <a:extLst>
              <a:ext uri="{FF2B5EF4-FFF2-40B4-BE49-F238E27FC236}">
                <a16:creationId xmlns:a16="http://schemas.microsoft.com/office/drawing/2014/main" id="{2603D907-DC2F-4CFE-A954-95C8603155D5}"/>
              </a:ext>
            </a:extLst>
          </p:cNvPr>
          <p:cNvSpPr>
            <a:spLocks noGrp="1"/>
          </p:cNvSpPr>
          <p:nvPr>
            <p:ph type="sldNum" sz="quarter" idx="12"/>
          </p:nvPr>
        </p:nvSpPr>
        <p:spPr/>
        <p:txBody>
          <a:bodyPr/>
          <a:lstStyle/>
          <a:p>
            <a:fld id="{BFDCA1C4-9514-7B4F-976F-D92F7E296653}" type="slidenum">
              <a:rPr lang="fr-FR" smtClean="0"/>
              <a:pPr/>
              <a:t>7</a:t>
            </a:fld>
            <a:endParaRPr lang="fr-FR"/>
          </a:p>
        </p:txBody>
      </p:sp>
      <p:sp>
        <p:nvSpPr>
          <p:cNvPr id="5" name="Footer Placeholder 4">
            <a:extLst>
              <a:ext uri="{FF2B5EF4-FFF2-40B4-BE49-F238E27FC236}">
                <a16:creationId xmlns:a16="http://schemas.microsoft.com/office/drawing/2014/main" id="{D18109D2-19C0-41C9-8BAC-BE68823F3EF2}"/>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8" name="Table 7">
            <a:extLst>
              <a:ext uri="{FF2B5EF4-FFF2-40B4-BE49-F238E27FC236}">
                <a16:creationId xmlns:a16="http://schemas.microsoft.com/office/drawing/2014/main" id="{8E0CA40F-4C89-477D-A94C-6F309BB00002}"/>
              </a:ext>
            </a:extLst>
          </p:cNvPr>
          <p:cNvGraphicFramePr>
            <a:graphicFrameLocks noGrp="1"/>
          </p:cNvGraphicFramePr>
          <p:nvPr>
            <p:extLst>
              <p:ext uri="{D42A27DB-BD31-4B8C-83A1-F6EECF244321}">
                <p14:modId xmlns:p14="http://schemas.microsoft.com/office/powerpoint/2010/main" val="3751551036"/>
              </p:ext>
            </p:extLst>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9" name="Rectangle 8">
            <a:extLst>
              <a:ext uri="{FF2B5EF4-FFF2-40B4-BE49-F238E27FC236}">
                <a16:creationId xmlns:a16="http://schemas.microsoft.com/office/drawing/2014/main" id="{33874396-E13A-42B8-B674-5D0948421141}"/>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11" name="Table 11">
            <a:extLst>
              <a:ext uri="{FF2B5EF4-FFF2-40B4-BE49-F238E27FC236}">
                <a16:creationId xmlns:a16="http://schemas.microsoft.com/office/drawing/2014/main" id="{7EC29F9C-4AEF-4825-990E-6A82294C97E0}"/>
              </a:ext>
            </a:extLst>
          </p:cNvPr>
          <p:cNvGraphicFramePr>
            <a:graphicFrameLocks noGrp="1"/>
          </p:cNvGraphicFramePr>
          <p:nvPr>
            <p:extLst>
              <p:ext uri="{D42A27DB-BD31-4B8C-83A1-F6EECF244321}">
                <p14:modId xmlns:p14="http://schemas.microsoft.com/office/powerpoint/2010/main" val="733471701"/>
              </p:ext>
            </p:extLst>
          </p:nvPr>
        </p:nvGraphicFramePr>
        <p:xfrm>
          <a:off x="635391" y="2924944"/>
          <a:ext cx="7910388" cy="1597804"/>
        </p:xfrm>
        <a:graphic>
          <a:graphicData uri="http://schemas.openxmlformats.org/drawingml/2006/table">
            <a:tbl>
              <a:tblPr firstRow="1" bandRow="1">
                <a:tableStyleId>{5C22544A-7EE6-4342-B048-85BDC9FD1C3A}</a:tableStyleId>
              </a:tblPr>
              <a:tblGrid>
                <a:gridCol w="1318398">
                  <a:extLst>
                    <a:ext uri="{9D8B030D-6E8A-4147-A177-3AD203B41FA5}">
                      <a16:colId xmlns:a16="http://schemas.microsoft.com/office/drawing/2014/main" val="2769546005"/>
                    </a:ext>
                  </a:extLst>
                </a:gridCol>
                <a:gridCol w="1318398">
                  <a:extLst>
                    <a:ext uri="{9D8B030D-6E8A-4147-A177-3AD203B41FA5}">
                      <a16:colId xmlns:a16="http://schemas.microsoft.com/office/drawing/2014/main" val="314634793"/>
                    </a:ext>
                  </a:extLst>
                </a:gridCol>
                <a:gridCol w="1318398">
                  <a:extLst>
                    <a:ext uri="{9D8B030D-6E8A-4147-A177-3AD203B41FA5}">
                      <a16:colId xmlns:a16="http://schemas.microsoft.com/office/drawing/2014/main" val="2477958233"/>
                    </a:ext>
                  </a:extLst>
                </a:gridCol>
                <a:gridCol w="1318398">
                  <a:extLst>
                    <a:ext uri="{9D8B030D-6E8A-4147-A177-3AD203B41FA5}">
                      <a16:colId xmlns:a16="http://schemas.microsoft.com/office/drawing/2014/main" val="841958088"/>
                    </a:ext>
                  </a:extLst>
                </a:gridCol>
                <a:gridCol w="1318398">
                  <a:extLst>
                    <a:ext uri="{9D8B030D-6E8A-4147-A177-3AD203B41FA5}">
                      <a16:colId xmlns:a16="http://schemas.microsoft.com/office/drawing/2014/main" val="4197285505"/>
                    </a:ext>
                  </a:extLst>
                </a:gridCol>
                <a:gridCol w="1318398">
                  <a:extLst>
                    <a:ext uri="{9D8B030D-6E8A-4147-A177-3AD203B41FA5}">
                      <a16:colId xmlns:a16="http://schemas.microsoft.com/office/drawing/2014/main" val="1436985001"/>
                    </a:ext>
                  </a:extLst>
                </a:gridCol>
              </a:tblGrid>
              <a:tr h="399451">
                <a:tc>
                  <a:txBody>
                    <a:bodyPr/>
                    <a:lstStyle/>
                    <a:p>
                      <a:pPr algn="ctr"/>
                      <a:r>
                        <a:rPr lang="en-US" dirty="0"/>
                        <a:t>Coil #</a:t>
                      </a:r>
                    </a:p>
                  </a:txBody>
                  <a:tcPr anchor="ctr"/>
                </a:tc>
                <a:tc>
                  <a:txBody>
                    <a:bodyPr/>
                    <a:lstStyle/>
                    <a:p>
                      <a:pPr algn="ctr"/>
                      <a:r>
                        <a:rPr lang="en-US" dirty="0"/>
                        <a:t>W&amp;C</a:t>
                      </a:r>
                    </a:p>
                  </a:txBody>
                  <a:tcPr/>
                </a:tc>
                <a:tc>
                  <a:txBody>
                    <a:bodyPr/>
                    <a:lstStyle/>
                    <a:p>
                      <a:pPr algn="ctr"/>
                      <a:r>
                        <a:rPr lang="en-US" dirty="0"/>
                        <a:t>React</a:t>
                      </a:r>
                    </a:p>
                  </a:txBody>
                  <a:tcPr/>
                </a:tc>
                <a:tc>
                  <a:txBody>
                    <a:bodyPr/>
                    <a:lstStyle/>
                    <a:p>
                      <a:pPr algn="ctr"/>
                      <a:r>
                        <a:rPr lang="en-US" dirty="0"/>
                        <a:t>Impreg</a:t>
                      </a:r>
                    </a:p>
                  </a:txBody>
                  <a:tcPr/>
                </a:tc>
                <a:tc>
                  <a:txBody>
                    <a:bodyPr/>
                    <a:lstStyle/>
                    <a:p>
                      <a:pPr algn="ctr"/>
                      <a:r>
                        <a:rPr lang="en-US" dirty="0"/>
                        <a:t>CMM</a:t>
                      </a:r>
                    </a:p>
                  </a:txBody>
                  <a:tcPr/>
                </a:tc>
                <a:tc>
                  <a:txBody>
                    <a:bodyPr/>
                    <a:lstStyle/>
                    <a:p>
                      <a:pPr algn="ctr"/>
                      <a:r>
                        <a:rPr lang="en-US" dirty="0"/>
                        <a:t>Electrical</a:t>
                      </a:r>
                    </a:p>
                  </a:txBody>
                  <a:tcPr/>
                </a:tc>
                <a:extLst>
                  <a:ext uri="{0D108BD9-81ED-4DB2-BD59-A6C34878D82A}">
                    <a16:rowId xmlns:a16="http://schemas.microsoft.com/office/drawing/2014/main" val="2970714490"/>
                  </a:ext>
                </a:extLst>
              </a:tr>
              <a:tr h="399451">
                <a:tc>
                  <a:txBody>
                    <a:bodyPr/>
                    <a:lstStyle/>
                    <a:p>
                      <a:pPr algn="ctr"/>
                      <a:r>
                        <a:rPr lang="en-US" dirty="0"/>
                        <a:t>QXFA119</a:t>
                      </a:r>
                    </a:p>
                  </a:txBody>
                  <a:tcPr anchor="ctr"/>
                </a:tc>
                <a:tc>
                  <a:txBody>
                    <a:bodyPr/>
                    <a:lstStyle/>
                    <a:p>
                      <a:pPr algn="ctr"/>
                      <a:r>
                        <a:rPr lang="en-US" dirty="0"/>
                        <a:t>2</a:t>
                      </a:r>
                      <a:r>
                        <a:rPr lang="en-US" dirty="0">
                          <a:solidFill>
                            <a:schemeClr val="accent6">
                              <a:lumMod val="75000"/>
                            </a:schemeClr>
                          </a:solidFill>
                        </a:rPr>
                        <a:t>*</a:t>
                      </a:r>
                    </a:p>
                  </a:txBody>
                  <a:tcPr/>
                </a:tc>
                <a:tc>
                  <a:txBody>
                    <a:bodyPr/>
                    <a:lstStyle/>
                    <a:p>
                      <a:pPr algn="ctr"/>
                      <a:endParaRPr lang="en-US"/>
                    </a:p>
                  </a:txBody>
                  <a:tcPr/>
                </a:tc>
                <a:tc>
                  <a:txBody>
                    <a:bodyPr/>
                    <a:lstStyle/>
                    <a:p>
                      <a:pPr algn="ctr"/>
                      <a:r>
                        <a:rPr lang="en-US" dirty="0"/>
                        <a:t>4</a:t>
                      </a:r>
                    </a:p>
                  </a:txBody>
                  <a:tcPr/>
                </a:tc>
                <a:tc>
                  <a:txBody>
                    <a:bodyPr/>
                    <a:lstStyle/>
                    <a:p>
                      <a:pPr algn="ctr"/>
                      <a:r>
                        <a:rPr lang="en-US" dirty="0"/>
                        <a:t>1</a:t>
                      </a:r>
                      <a:r>
                        <a:rPr lang="en-US" dirty="0">
                          <a:solidFill>
                            <a:schemeClr val="accent6">
                              <a:lumMod val="75000"/>
                            </a:schemeClr>
                          </a:solidFill>
                        </a:rPr>
                        <a:t>*</a:t>
                      </a:r>
                      <a:endParaRPr lang="en-US" dirty="0"/>
                    </a:p>
                  </a:txBody>
                  <a:tcPr/>
                </a:tc>
                <a:tc>
                  <a:txBody>
                    <a:bodyPr/>
                    <a:lstStyle/>
                    <a:p>
                      <a:pPr algn="ctr"/>
                      <a:r>
                        <a:rPr lang="en-US" dirty="0"/>
                        <a:t>3 (0)</a:t>
                      </a:r>
                    </a:p>
                  </a:txBody>
                  <a:tcPr/>
                </a:tc>
                <a:extLst>
                  <a:ext uri="{0D108BD9-81ED-4DB2-BD59-A6C34878D82A}">
                    <a16:rowId xmlns:a16="http://schemas.microsoft.com/office/drawing/2014/main" val="495120728"/>
                  </a:ext>
                </a:extLst>
              </a:tr>
              <a:tr h="399451">
                <a:tc>
                  <a:txBody>
                    <a:bodyPr/>
                    <a:lstStyle/>
                    <a:p>
                      <a:pPr algn="ctr"/>
                      <a:r>
                        <a:rPr lang="en-US" dirty="0"/>
                        <a:t>QXFA122</a:t>
                      </a:r>
                    </a:p>
                  </a:txBody>
                  <a:tcPr anchor="ctr"/>
                </a:tc>
                <a:tc>
                  <a:txBody>
                    <a:bodyPr/>
                    <a:lstStyle/>
                    <a:p>
                      <a:pPr algn="ctr"/>
                      <a:endParaRPr lang="en-US" dirty="0"/>
                    </a:p>
                  </a:txBody>
                  <a:tcPr/>
                </a:tc>
                <a:tc>
                  <a:txBody>
                    <a:bodyPr/>
                    <a:lstStyle/>
                    <a:p>
                      <a:pPr algn="ctr"/>
                      <a:r>
                        <a:rPr lang="en-US" dirty="0"/>
                        <a:t>2</a:t>
                      </a:r>
                      <a:r>
                        <a:rPr lang="en-US" dirty="0">
                          <a:solidFill>
                            <a:schemeClr val="accent6">
                              <a:lumMod val="75000"/>
                            </a:schemeClr>
                          </a:solidFill>
                        </a:rPr>
                        <a:t>*</a:t>
                      </a:r>
                      <a:endParaRPr lang="en-US" dirty="0"/>
                    </a:p>
                  </a:txBody>
                  <a:tcPr/>
                </a:tc>
                <a:tc>
                  <a:txBody>
                    <a:bodyPr/>
                    <a:lstStyle/>
                    <a:p>
                      <a:pPr algn="ctr"/>
                      <a:r>
                        <a:rPr lang="en-US" dirty="0"/>
                        <a:t>2</a:t>
                      </a:r>
                    </a:p>
                  </a:txBody>
                  <a:tcPr/>
                </a:tc>
                <a:tc>
                  <a:txBody>
                    <a:bodyPr/>
                    <a:lstStyle/>
                    <a:p>
                      <a:pPr algn="ctr"/>
                      <a:endParaRPr lang="en-US"/>
                    </a:p>
                  </a:txBody>
                  <a:tcPr/>
                </a:tc>
                <a:tc>
                  <a:txBody>
                    <a:bodyPr/>
                    <a:lstStyle/>
                    <a:p>
                      <a:pPr algn="ctr"/>
                      <a:r>
                        <a:rPr lang="en-US" dirty="0"/>
                        <a:t>8 (6)</a:t>
                      </a:r>
                    </a:p>
                  </a:txBody>
                  <a:tcPr/>
                </a:tc>
                <a:extLst>
                  <a:ext uri="{0D108BD9-81ED-4DB2-BD59-A6C34878D82A}">
                    <a16:rowId xmlns:a16="http://schemas.microsoft.com/office/drawing/2014/main" val="2055211895"/>
                  </a:ext>
                </a:extLst>
              </a:tr>
              <a:tr h="399451">
                <a:tc>
                  <a:txBody>
                    <a:bodyPr/>
                    <a:lstStyle/>
                    <a:p>
                      <a:pPr algn="ctr"/>
                      <a:r>
                        <a:rPr lang="en-US" dirty="0"/>
                        <a:t>QXFA123</a:t>
                      </a:r>
                    </a:p>
                  </a:txBody>
                  <a:tcPr anchor="ctr"/>
                </a:tc>
                <a:tc>
                  <a:txBody>
                    <a:bodyPr/>
                    <a:lstStyle/>
                    <a:p>
                      <a:pPr algn="ctr"/>
                      <a:r>
                        <a:rPr lang="en-US" dirty="0"/>
                        <a:t>1</a:t>
                      </a:r>
                    </a:p>
                  </a:txBody>
                  <a:tcPr/>
                </a:tc>
                <a:tc>
                  <a:txBody>
                    <a:bodyPr/>
                    <a:lstStyle/>
                    <a:p>
                      <a:pPr algn="ctr"/>
                      <a:r>
                        <a:rPr lang="en-US" dirty="0"/>
                        <a:t>3</a:t>
                      </a:r>
                      <a:r>
                        <a:rPr lang="en-US" dirty="0">
                          <a:solidFill>
                            <a:schemeClr val="accent6">
                              <a:lumMod val="75000"/>
                            </a:schemeClr>
                          </a:solidFill>
                        </a:rPr>
                        <a:t>*</a:t>
                      </a:r>
                      <a:endParaRPr lang="en-US" dirty="0"/>
                    </a:p>
                  </a:txBody>
                  <a:tcPr/>
                </a:tc>
                <a:tc>
                  <a:txBody>
                    <a:bodyPr/>
                    <a:lstStyle/>
                    <a:p>
                      <a:pPr algn="ctr"/>
                      <a:r>
                        <a:rPr lang="en-US" dirty="0"/>
                        <a:t>3</a:t>
                      </a:r>
                    </a:p>
                  </a:txBody>
                  <a:tcPr/>
                </a:tc>
                <a:tc>
                  <a:txBody>
                    <a:bodyPr/>
                    <a:lstStyle/>
                    <a:p>
                      <a:pPr algn="ctr"/>
                      <a:endParaRPr lang="en-US" dirty="0"/>
                    </a:p>
                  </a:txBody>
                  <a:tcPr/>
                </a:tc>
                <a:tc>
                  <a:txBody>
                    <a:bodyPr/>
                    <a:lstStyle/>
                    <a:p>
                      <a:pPr algn="ctr"/>
                      <a:r>
                        <a:rPr lang="en-US" dirty="0"/>
                        <a:t>3 (1)</a:t>
                      </a:r>
                    </a:p>
                  </a:txBody>
                  <a:tcPr/>
                </a:tc>
                <a:extLst>
                  <a:ext uri="{0D108BD9-81ED-4DB2-BD59-A6C34878D82A}">
                    <a16:rowId xmlns:a16="http://schemas.microsoft.com/office/drawing/2014/main" val="3439941470"/>
                  </a:ext>
                </a:extLst>
              </a:tr>
            </a:tbl>
          </a:graphicData>
        </a:graphic>
      </p:graphicFrame>
      <p:sp>
        <p:nvSpPr>
          <p:cNvPr id="14" name="Rectangle 13">
            <a:extLst>
              <a:ext uri="{FF2B5EF4-FFF2-40B4-BE49-F238E27FC236}">
                <a16:creationId xmlns:a16="http://schemas.microsoft.com/office/drawing/2014/main" id="{F4A49583-9071-49EC-93F7-5F3B7C2FBD57}"/>
              </a:ext>
            </a:extLst>
          </p:cNvPr>
          <p:cNvSpPr/>
          <p:nvPr/>
        </p:nvSpPr>
        <p:spPr>
          <a:xfrm>
            <a:off x="635390" y="4521196"/>
            <a:ext cx="6888938" cy="1661993"/>
          </a:xfrm>
          <a:prstGeom prst="rect">
            <a:avLst/>
          </a:prstGeom>
        </p:spPr>
        <p:txBody>
          <a:bodyPr wrap="square">
            <a:spAutoFit/>
          </a:bodyPr>
          <a:lstStyle/>
          <a:p>
            <a:r>
              <a:rPr lang="en-US" dirty="0">
                <a:solidFill>
                  <a:schemeClr val="accent6">
                    <a:lumMod val="75000"/>
                  </a:schemeClr>
                </a:solidFill>
              </a:rPr>
              <a:t>*</a:t>
            </a:r>
            <a:r>
              <a:rPr lang="en-US" dirty="0">
                <a:solidFill>
                  <a:schemeClr val="accent5"/>
                </a:solidFill>
              </a:rPr>
              <a:t>Critical DR</a:t>
            </a:r>
          </a:p>
          <a:p>
            <a:r>
              <a:rPr lang="en-US" dirty="0">
                <a:solidFill>
                  <a:schemeClr val="accent5"/>
                </a:solidFill>
              </a:rPr>
              <a:t>() Electrical tolerances are based on the std dev of previous coils. A draft version of updated electrical tolerances will soon be circulated for review.</a:t>
            </a:r>
          </a:p>
          <a:p>
            <a:pPr algn="ctr"/>
            <a:endParaRPr lang="en-US" dirty="0">
              <a:solidFill>
                <a:schemeClr val="accent5"/>
              </a:solidFill>
            </a:endParaRPr>
          </a:p>
          <a:p>
            <a:pPr algn="ctr"/>
            <a:endParaRPr lang="en-US" sz="1200" dirty="0">
              <a:solidFill>
                <a:schemeClr val="accent5"/>
              </a:solidFill>
            </a:endParaRPr>
          </a:p>
        </p:txBody>
      </p:sp>
    </p:spTree>
    <p:extLst>
      <p:ext uri="{BB962C8B-B14F-4D97-AF65-F5344CB8AC3E}">
        <p14:creationId xmlns:p14="http://schemas.microsoft.com/office/powerpoint/2010/main" val="199170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dirty="0"/>
              <a:t>MQXFA06 Coils Acceptance Review  </a:t>
            </a:r>
            <a:r>
              <a:rPr lang="en-US" dirty="0" err="1"/>
              <a:t>Review</a:t>
            </a:r>
            <a:r>
              <a:rPr lang="en-US" dirty="0"/>
              <a:t> – September 25, 2020</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QXFA119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3853819429"/>
              </p:ext>
            </p:extLst>
          </p:nvPr>
        </p:nvGraphicFramePr>
        <p:xfrm>
          <a:off x="612000" y="1219200"/>
          <a:ext cx="7920000" cy="5638800"/>
        </p:xfrm>
        <a:graphic>
          <a:graphicData uri="http://schemas.openxmlformats.org/drawingml/2006/table">
            <a:tbl>
              <a:tblPr/>
              <a:tblGrid>
                <a:gridCol w="1727752">
                  <a:extLst>
                    <a:ext uri="{9D8B030D-6E8A-4147-A177-3AD203B41FA5}">
                      <a16:colId xmlns:a16="http://schemas.microsoft.com/office/drawing/2014/main" val="1010575230"/>
                    </a:ext>
                  </a:extLst>
                </a:gridCol>
                <a:gridCol w="3552248">
                  <a:extLst>
                    <a:ext uri="{9D8B030D-6E8A-4147-A177-3AD203B41FA5}">
                      <a16:colId xmlns:a16="http://schemas.microsoft.com/office/drawing/2014/main" val="25379173"/>
                    </a:ext>
                  </a:extLst>
                </a:gridCol>
                <a:gridCol w="2640000">
                  <a:extLst>
                    <a:ext uri="{9D8B030D-6E8A-4147-A177-3AD203B41FA5}">
                      <a16:colId xmlns:a16="http://schemas.microsoft.com/office/drawing/2014/main" val="2863937579"/>
                    </a:ext>
                  </a:extLst>
                </a:gridCol>
              </a:tblGrid>
              <a:tr h="251065">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10986574"/>
                  </a:ext>
                </a:extLst>
              </a:tr>
              <a:tr h="903551">
                <a:tc>
                  <a:txBody>
                    <a:bodyPr/>
                    <a:lstStyle/>
                    <a:p>
                      <a:r>
                        <a:rPr lang="en-US" sz="1400" dirty="0">
                          <a:hlinkClick r:id="rId2"/>
                        </a:rPr>
                        <a:t>11904</a:t>
                      </a:r>
                      <a:r>
                        <a:rPr lang="en-US" sz="1400" dirty="0"/>
                        <a:t> Coil Winding and Curing</a:t>
                      </a:r>
                    </a:p>
                  </a:txBody>
                  <a:tcPr marL="32933" marR="32933" marT="16466" marB="16466" anchor="ctr">
                    <a:lnL>
                      <a:noFill/>
                    </a:lnL>
                    <a:lnR>
                      <a:noFill/>
                    </a:lnR>
                    <a:lnT>
                      <a:noFill/>
                    </a:lnT>
                    <a:lnB>
                      <a:noFill/>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When wind 14th turn on the lead end, the mandrel stops working. We try to rotate the mandrel in both directions, but it would only move to the west hand side of the machine. </a:t>
                      </a:r>
                    </a:p>
                  </a:txBody>
                  <a:tcPr marL="32933" marR="32933" marT="16466" marB="16466" anchor="ctr">
                    <a:lnL>
                      <a:noFill/>
                    </a:lnL>
                    <a:lnR>
                      <a:noFill/>
                    </a:lnR>
                    <a:lnT>
                      <a:noFill/>
                    </a:lnT>
                    <a:lnB>
                      <a:noFill/>
                    </a:lnB>
                    <a:solidFill>
                      <a:srgbClr val="FFE699"/>
                    </a:solidFill>
                  </a:tcPr>
                </a:tc>
                <a:tc>
                  <a:txBody>
                    <a:bodyPr/>
                    <a:lstStyle/>
                    <a:p>
                      <a:r>
                        <a:rPr lang="en-US" sz="1400" dirty="0"/>
                        <a:t>Moved coil from Selva winder to backup winding station (rotating table).</a:t>
                      </a:r>
                    </a:p>
                  </a:txBody>
                  <a:tcPr marL="32933" marR="32933" marT="16466" marB="16466" anchor="ctr">
                    <a:lnL>
                      <a:noFill/>
                    </a:lnL>
                    <a:lnR>
                      <a:noFill/>
                    </a:lnR>
                    <a:lnT>
                      <a:noFill/>
                    </a:lnT>
                    <a:lnB>
                      <a:noFill/>
                    </a:lnB>
                    <a:solidFill>
                      <a:srgbClr val="FFE699"/>
                    </a:solidFill>
                  </a:tcPr>
                </a:tc>
                <a:extLst>
                  <a:ext uri="{0D108BD9-81ED-4DB2-BD59-A6C34878D82A}">
                    <a16:rowId xmlns:a16="http://schemas.microsoft.com/office/drawing/2014/main" val="1741692344"/>
                  </a:ext>
                </a:extLst>
              </a:tr>
              <a:tr h="686056">
                <a:tc>
                  <a:txBody>
                    <a:bodyPr/>
                    <a:lstStyle/>
                    <a:p>
                      <a:r>
                        <a:rPr lang="en-US" sz="1400" dirty="0">
                          <a:hlinkClick r:id="rId3"/>
                        </a:rPr>
                        <a:t>11911</a:t>
                      </a:r>
                      <a:r>
                        <a:rPr lang="en-US" sz="1400" dirty="0"/>
                        <a:t> Coil Winding and Curing</a:t>
                      </a:r>
                    </a:p>
                  </a:txBody>
                  <a:tcPr marL="32933" marR="32933" marT="16466" marB="16466" anchor="ctr">
                    <a:lnL>
                      <a:noFill/>
                    </a:lnL>
                    <a:lnR>
                      <a:noFill/>
                    </a:lnR>
                    <a:lnT>
                      <a:noFill/>
                    </a:lnT>
                    <a:lnB>
                      <a:noFill/>
                    </a:lnB>
                    <a:solidFill>
                      <a:srgbClr val="E8E8E8"/>
                    </a:solidFill>
                  </a:tcPr>
                </a:tc>
                <a:tc>
                  <a:txBody>
                    <a:bodyPr/>
                    <a:lstStyle/>
                    <a:p>
                      <a:r>
                        <a:rPr lang="en-US" sz="1400" dirty="0"/>
                        <a:t>When doing the electrical test, the LS measurement was lower than normal.</a:t>
                      </a:r>
                    </a:p>
                  </a:txBody>
                  <a:tcPr marL="32933" marR="32933" marT="16466" marB="16466" anchor="ctr">
                    <a:lnL>
                      <a:noFill/>
                    </a:lnL>
                    <a:lnR>
                      <a:noFill/>
                    </a:lnR>
                    <a:lnT>
                      <a:noFill/>
                    </a:lnT>
                    <a:lnB>
                      <a:noFill/>
                    </a:lnB>
                    <a:solidFill>
                      <a:srgbClr val="E8E8E8"/>
                    </a:solidFill>
                  </a:tcPr>
                </a:tc>
                <a:tc>
                  <a:txBody>
                    <a:bodyPr/>
                    <a:lstStyle/>
                    <a:p>
                      <a:r>
                        <a:rPr lang="en-US" sz="1400" dirty="0"/>
                        <a:t>The LCR meter, at the time of this measurement was in need of recalibration.</a:t>
                      </a:r>
                    </a:p>
                  </a:txBody>
                  <a:tcPr marL="32933" marR="32933" marT="16466" marB="16466" anchor="ctr">
                    <a:lnL>
                      <a:noFill/>
                    </a:lnL>
                    <a:lnR>
                      <a:noFill/>
                    </a:lnR>
                    <a:lnT>
                      <a:noFill/>
                    </a:lnT>
                    <a:lnB>
                      <a:noFill/>
                    </a:lnB>
                    <a:solidFill>
                      <a:srgbClr val="E8E8E8"/>
                    </a:solidFill>
                  </a:tcPr>
                </a:tc>
                <a:extLst>
                  <a:ext uri="{0D108BD9-81ED-4DB2-BD59-A6C34878D82A}">
                    <a16:rowId xmlns:a16="http://schemas.microsoft.com/office/drawing/2014/main" val="3432177996"/>
                  </a:ext>
                </a:extLst>
              </a:tr>
              <a:tr h="903551">
                <a:tc>
                  <a:txBody>
                    <a:bodyPr/>
                    <a:lstStyle/>
                    <a:p>
                      <a:r>
                        <a:rPr lang="en-US" sz="1400" dirty="0">
                          <a:hlinkClick r:id="rId4"/>
                        </a:rPr>
                        <a:t>11932</a:t>
                      </a:r>
                      <a:r>
                        <a:rPr lang="en-US" sz="1400" dirty="0"/>
                        <a:t> Splice / Epoxy Impregnation</a:t>
                      </a:r>
                    </a:p>
                  </a:txBody>
                  <a:tcPr marL="32933" marR="32933" marT="16466" marB="16466" anchor="ctr">
                    <a:lnL>
                      <a:noFill/>
                    </a:lnL>
                    <a:lnR>
                      <a:noFill/>
                    </a:lnR>
                    <a:lnT>
                      <a:noFill/>
                    </a:lnT>
                    <a:lnB>
                      <a:noFill/>
                    </a:lnB>
                  </a:tcPr>
                </a:tc>
                <a:tc>
                  <a:txBody>
                    <a:bodyPr/>
                    <a:lstStyle/>
                    <a:p>
                      <a:r>
                        <a:rPr lang="en-US" sz="1400" dirty="0"/>
                        <a:t>The Hexcel 4522 blanket is tuck in between the coil and mandrel. The location of the tuck, starts from the LE baseplate is between 138"- 142".</a:t>
                      </a:r>
                    </a:p>
                  </a:txBody>
                  <a:tcPr marL="32933" marR="32933" marT="16466" marB="16466" anchor="ctr">
                    <a:lnL>
                      <a:noFill/>
                    </a:lnL>
                    <a:lnR>
                      <a:noFill/>
                    </a:lnR>
                    <a:lnT>
                      <a:noFill/>
                    </a:lnT>
                    <a:lnB>
                      <a:noFill/>
                    </a:lnB>
                  </a:tcPr>
                </a:tc>
                <a:tc>
                  <a:txBody>
                    <a:bodyPr/>
                    <a:lstStyle/>
                    <a:p>
                      <a:r>
                        <a:rPr lang="en-US" sz="1400" dirty="0"/>
                        <a:t>Remove the Hexcel 5422 material from coil and continue with coil fabrication.</a:t>
                      </a:r>
                    </a:p>
                  </a:txBody>
                  <a:tcPr marL="32933" marR="32933" marT="16466" marB="16466" anchor="ctr">
                    <a:lnL>
                      <a:noFill/>
                    </a:lnL>
                    <a:lnR>
                      <a:noFill/>
                    </a:lnR>
                    <a:lnT>
                      <a:noFill/>
                    </a:lnT>
                    <a:lnB>
                      <a:noFill/>
                    </a:lnB>
                  </a:tcPr>
                </a:tc>
                <a:extLst>
                  <a:ext uri="{0D108BD9-81ED-4DB2-BD59-A6C34878D82A}">
                    <a16:rowId xmlns:a16="http://schemas.microsoft.com/office/drawing/2014/main" val="1746074503"/>
                  </a:ext>
                </a:extLst>
              </a:tr>
              <a:tr h="1121046">
                <a:tc>
                  <a:txBody>
                    <a:bodyPr/>
                    <a:lstStyle/>
                    <a:p>
                      <a:r>
                        <a:rPr lang="en-US" sz="1400" dirty="0">
                          <a:hlinkClick r:id="rId5"/>
                        </a:rPr>
                        <a:t>11939</a:t>
                      </a:r>
                      <a:r>
                        <a:rPr lang="en-US" sz="1400" dirty="0"/>
                        <a:t> Electrical Testing</a:t>
                      </a:r>
                    </a:p>
                  </a:txBody>
                  <a:tcPr marL="32933" marR="32933" marT="16466" marB="16466" anchor="ctr">
                    <a:lnL>
                      <a:noFill/>
                    </a:lnL>
                    <a:lnR>
                      <a:noFill/>
                    </a:lnR>
                    <a:lnT>
                      <a:noFill/>
                    </a:lnT>
                    <a:lnB>
                      <a:noFill/>
                    </a:lnB>
                    <a:solidFill>
                      <a:srgbClr val="E8E8E8"/>
                    </a:solidFill>
                  </a:tcPr>
                </a:tc>
                <a:tc>
                  <a:txBody>
                    <a:bodyPr/>
                    <a:lstStyle/>
                    <a:p>
                      <a:r>
                        <a:rPr lang="en-US" sz="1400" dirty="0"/>
                        <a:t>While performing this test the coil to structure the meter showed a short of 15 ohms. Had Fred to come and look at it and we aren't sure what the cause is, but we suspect that it maybe from the voltage taps.</a:t>
                      </a:r>
                    </a:p>
                  </a:txBody>
                  <a:tcPr marL="32933" marR="32933" marT="16466" marB="16466" anchor="ctr">
                    <a:lnL>
                      <a:noFill/>
                    </a:lnL>
                    <a:lnR>
                      <a:noFill/>
                    </a:lnR>
                    <a:lnT>
                      <a:noFill/>
                    </a:lnT>
                    <a:lnB>
                      <a:noFill/>
                    </a:lnB>
                    <a:solidFill>
                      <a:srgbClr val="E8E8E8"/>
                    </a:solidFill>
                  </a:tcPr>
                </a:tc>
                <a:tc>
                  <a:txBody>
                    <a:bodyPr/>
                    <a:lstStyle/>
                    <a:p>
                      <a:r>
                        <a:rPr lang="en-US" sz="1400" dirty="0"/>
                        <a:t>Continue following the traveler to roll and remove reaction tooling. Measure coil to tooling resistance and report results if less than 10 mega-ohm.</a:t>
                      </a:r>
                    </a:p>
                  </a:txBody>
                  <a:tcPr marL="32933" marR="32933" marT="16466" marB="16466" anchor="ctr">
                    <a:lnL>
                      <a:noFill/>
                    </a:lnL>
                    <a:lnR>
                      <a:noFill/>
                    </a:lnR>
                    <a:lnT>
                      <a:noFill/>
                    </a:lnT>
                    <a:lnB>
                      <a:noFill/>
                    </a:lnB>
                    <a:solidFill>
                      <a:srgbClr val="E8E8E8"/>
                    </a:solidFill>
                  </a:tcPr>
                </a:tc>
                <a:extLst>
                  <a:ext uri="{0D108BD9-81ED-4DB2-BD59-A6C34878D82A}">
                    <a16:rowId xmlns:a16="http://schemas.microsoft.com/office/drawing/2014/main" val="3026732757"/>
                  </a:ext>
                </a:extLst>
              </a:tr>
              <a:tr h="1773531">
                <a:tc>
                  <a:txBody>
                    <a:bodyPr/>
                    <a:lstStyle/>
                    <a:p>
                      <a:r>
                        <a:rPr lang="en-US" sz="1400" dirty="0">
                          <a:hlinkClick r:id="rId6"/>
                        </a:rPr>
                        <a:t>11941</a:t>
                      </a:r>
                      <a:r>
                        <a:rPr lang="en-US" sz="1400" dirty="0"/>
                        <a:t> Splice / Epoxy Impregnation </a:t>
                      </a:r>
                    </a:p>
                  </a:txBody>
                  <a:tcPr marL="32933" marR="32933" marT="16466" marB="16466" anchor="ctr">
                    <a:lnL>
                      <a:noFill/>
                    </a:lnL>
                    <a:lnR>
                      <a:noFill/>
                    </a:lnR>
                    <a:lnT>
                      <a:noFill/>
                    </a:lnT>
                    <a:lnB>
                      <a:noFill/>
                    </a:lnB>
                    <a:solidFill>
                      <a:schemeClr val="bg1"/>
                    </a:solidFill>
                  </a:tcPr>
                </a:tc>
                <a:tc>
                  <a:txBody>
                    <a:bodyPr/>
                    <a:lstStyle/>
                    <a:p>
                      <a:r>
                        <a:rPr lang="en-US" sz="1400" dirty="0"/>
                        <a:t>When the side rails were sent out for modification, there was supposed to be 1 from the A set of tooling and 1 from the B set of tooling. Upon installing, we realized that both side rails that were modified were from set B. This caused an issue with the orientation of the threaded holes/slots in the side rails.</a:t>
                      </a:r>
                    </a:p>
                  </a:txBody>
                  <a:tcPr marL="32933" marR="32933" marT="16466" marB="16466" anchor="ctr">
                    <a:lnL>
                      <a:noFill/>
                    </a:lnL>
                    <a:lnR>
                      <a:noFill/>
                    </a:lnR>
                    <a:lnT>
                      <a:noFill/>
                    </a:lnT>
                    <a:lnB>
                      <a:noFill/>
                    </a:lnB>
                    <a:solidFill>
                      <a:schemeClr val="bg1"/>
                    </a:solidFill>
                  </a:tcPr>
                </a:tc>
                <a:tc>
                  <a:txBody>
                    <a:bodyPr/>
                    <a:lstStyle/>
                    <a:p>
                      <a:r>
                        <a:rPr lang="en-US" sz="1400" dirty="0"/>
                        <a:t>Follow AUP off-Normal Work Planning &amp; Control document attached. A summary is below.</a:t>
                      </a:r>
                    </a:p>
                  </a:txBody>
                  <a:tcPr marL="32933" marR="32933" marT="16466" marB="16466" anchor="ctr">
                    <a:lnL>
                      <a:noFill/>
                    </a:lnL>
                    <a:lnR>
                      <a:noFill/>
                    </a:lnR>
                    <a:lnT>
                      <a:noFill/>
                    </a:lnT>
                    <a:lnB>
                      <a:noFill/>
                    </a:lnB>
                    <a:solidFill>
                      <a:schemeClr val="bg1"/>
                    </a:solidFill>
                  </a:tcPr>
                </a:tc>
                <a:extLst>
                  <a:ext uri="{0D108BD9-81ED-4DB2-BD59-A6C34878D82A}">
                    <a16:rowId xmlns:a16="http://schemas.microsoft.com/office/drawing/2014/main" val="1414324722"/>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8</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extLst>
              <p:ext uri="{D42A27DB-BD31-4B8C-83A1-F6EECF244321}">
                <p14:modId xmlns:p14="http://schemas.microsoft.com/office/powerpoint/2010/main" val="1339440928"/>
              </p:ext>
            </p:extLst>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03737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QXFA119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2138893068"/>
              </p:ext>
            </p:extLst>
          </p:nvPr>
        </p:nvGraphicFramePr>
        <p:xfrm>
          <a:off x="612000" y="1219201"/>
          <a:ext cx="7920000" cy="4825648"/>
        </p:xfrm>
        <a:graphic>
          <a:graphicData uri="http://schemas.openxmlformats.org/drawingml/2006/table">
            <a:tbl>
              <a:tblPr/>
              <a:tblGrid>
                <a:gridCol w="1727752">
                  <a:extLst>
                    <a:ext uri="{9D8B030D-6E8A-4147-A177-3AD203B41FA5}">
                      <a16:colId xmlns:a16="http://schemas.microsoft.com/office/drawing/2014/main" val="1010575230"/>
                    </a:ext>
                  </a:extLst>
                </a:gridCol>
                <a:gridCol w="3552248">
                  <a:extLst>
                    <a:ext uri="{9D8B030D-6E8A-4147-A177-3AD203B41FA5}">
                      <a16:colId xmlns:a16="http://schemas.microsoft.com/office/drawing/2014/main" val="25379173"/>
                    </a:ext>
                  </a:extLst>
                </a:gridCol>
                <a:gridCol w="2640000">
                  <a:extLst>
                    <a:ext uri="{9D8B030D-6E8A-4147-A177-3AD203B41FA5}">
                      <a16:colId xmlns:a16="http://schemas.microsoft.com/office/drawing/2014/main" val="2863937579"/>
                    </a:ext>
                  </a:extLst>
                </a:gridCol>
              </a:tblGrid>
              <a:tr h="131731">
                <a:tc>
                  <a:txBody>
                    <a:bodyPr/>
                    <a:lstStyle/>
                    <a:p>
                      <a:pPr algn="ctr"/>
                      <a:r>
                        <a:rPr lang="en-US" sz="1400" b="1" dirty="0"/>
                        <a:t>DR Number</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Description</a:t>
                      </a:r>
                      <a:endParaRPr lang="en-US" sz="1400" dirty="0"/>
                    </a:p>
                  </a:txBody>
                  <a:tcPr marL="32933" marR="32933" marT="16466" marB="16466" anchor="ctr">
                    <a:lnL>
                      <a:noFill/>
                    </a:lnL>
                    <a:lnR>
                      <a:noFill/>
                    </a:lnR>
                    <a:lnT>
                      <a:noFill/>
                    </a:lnT>
                    <a:lnB>
                      <a:noFill/>
                    </a:lnB>
                    <a:solidFill>
                      <a:srgbClr val="C0C0C0"/>
                    </a:solidFill>
                  </a:tcPr>
                </a:tc>
                <a:tc>
                  <a:txBody>
                    <a:bodyPr/>
                    <a:lstStyle/>
                    <a:p>
                      <a:pPr algn="ctr"/>
                      <a:r>
                        <a:rPr lang="en-US" sz="1400" b="1" dirty="0"/>
                        <a:t>Disposition</a:t>
                      </a:r>
                      <a:endParaRPr lang="en-US" sz="1400" dirty="0"/>
                    </a:p>
                  </a:txBody>
                  <a:tcPr marL="32933" marR="32933" marT="16466" marB="16466" anchor="ctr">
                    <a:lnL>
                      <a:noFill/>
                    </a:lnL>
                    <a:lnR>
                      <a:noFill/>
                    </a:lnR>
                    <a:lnT>
                      <a:noFill/>
                    </a:lnT>
                    <a:lnB>
                      <a:noFill/>
                    </a:lnB>
                    <a:solidFill>
                      <a:srgbClr val="C0C0C0"/>
                    </a:solidFill>
                  </a:tcPr>
                </a:tc>
                <a:extLst>
                  <a:ext uri="{0D108BD9-81ED-4DB2-BD59-A6C34878D82A}">
                    <a16:rowId xmlns:a16="http://schemas.microsoft.com/office/drawing/2014/main" val="1310986574"/>
                  </a:ext>
                </a:extLst>
              </a:tr>
              <a:tr h="526922">
                <a:tc>
                  <a:txBody>
                    <a:bodyPr/>
                    <a:lstStyle/>
                    <a:p>
                      <a:r>
                        <a:rPr lang="en-US" sz="1400" dirty="0">
                          <a:hlinkClick r:id="rId2"/>
                        </a:rPr>
                        <a:t>11942</a:t>
                      </a:r>
                      <a:r>
                        <a:rPr lang="en-US" sz="1400" dirty="0"/>
                        <a:t> Splice / Epoxy Impregnation </a:t>
                      </a:r>
                    </a:p>
                  </a:txBody>
                  <a:tcPr marL="32933" marR="32933" marT="16466" marB="16466" anchor="ctr">
                    <a:lnL>
                      <a:noFill/>
                    </a:lnL>
                    <a:lnR>
                      <a:noFill/>
                    </a:lnR>
                    <a:lnT>
                      <a:noFill/>
                    </a:lnT>
                    <a:lnB>
                      <a:noFill/>
                    </a:lnB>
                    <a:solidFill>
                      <a:srgbClr val="E8E8E8"/>
                    </a:solidFill>
                  </a:tcPr>
                </a:tc>
                <a:tc>
                  <a:txBody>
                    <a:bodyPr/>
                    <a:lstStyle/>
                    <a:p>
                      <a:r>
                        <a:rPr lang="en-US" sz="1400" dirty="0"/>
                        <a:t>During inspection of the coil. We discover that VTA02 is tuck in between the LE Splice Block and the coil lead.</a:t>
                      </a:r>
                    </a:p>
                  </a:txBody>
                  <a:tcPr marL="32933" marR="32933" marT="16466" marB="16466" anchor="ctr">
                    <a:lnL>
                      <a:noFill/>
                    </a:lnL>
                    <a:lnR>
                      <a:noFill/>
                    </a:lnR>
                    <a:lnT>
                      <a:noFill/>
                    </a:lnT>
                    <a:lnB>
                      <a:noFill/>
                    </a:lnB>
                    <a:solidFill>
                      <a:srgbClr val="E8E8E8"/>
                    </a:solidFill>
                  </a:tcPr>
                </a:tc>
                <a:tc>
                  <a:txBody>
                    <a:bodyPr/>
                    <a:lstStyle/>
                    <a:p>
                      <a:r>
                        <a:rPr lang="en-US" sz="1400" dirty="0"/>
                        <a:t>Using tweezers, carefully pull flag out from between the splice and form block.</a:t>
                      </a:r>
                    </a:p>
                  </a:txBody>
                  <a:tcPr marL="32933" marR="32933" marT="16466" marB="16466" anchor="ctr">
                    <a:lnL>
                      <a:noFill/>
                    </a:lnL>
                    <a:lnR>
                      <a:noFill/>
                    </a:lnR>
                    <a:lnT>
                      <a:noFill/>
                    </a:lnT>
                    <a:lnB>
                      <a:noFill/>
                    </a:lnB>
                    <a:solidFill>
                      <a:srgbClr val="E8E8E8"/>
                    </a:solidFill>
                  </a:tcPr>
                </a:tc>
                <a:extLst>
                  <a:ext uri="{0D108BD9-81ED-4DB2-BD59-A6C34878D82A}">
                    <a16:rowId xmlns:a16="http://schemas.microsoft.com/office/drawing/2014/main" val="1985023221"/>
                  </a:ext>
                </a:extLst>
              </a:tr>
              <a:tr h="526922">
                <a:tc>
                  <a:txBody>
                    <a:bodyPr/>
                    <a:lstStyle/>
                    <a:p>
                      <a:r>
                        <a:rPr lang="en-US" sz="1400" dirty="0">
                          <a:hlinkClick r:id="rId3"/>
                        </a:rPr>
                        <a:t>11943</a:t>
                      </a:r>
                      <a:r>
                        <a:rPr lang="en-US" sz="1400" dirty="0"/>
                        <a:t> Splice / Epoxy Impregnation </a:t>
                      </a:r>
                    </a:p>
                  </a:txBody>
                  <a:tcPr marL="32933" marR="32933" marT="16466" marB="16466" anchor="ctr">
                    <a:lnL>
                      <a:noFill/>
                    </a:lnL>
                    <a:lnR>
                      <a:noFill/>
                    </a:lnR>
                    <a:lnT>
                      <a:noFill/>
                    </a:lnT>
                    <a:lnB>
                      <a:noFill/>
                    </a:lnB>
                  </a:tcPr>
                </a:tc>
                <a:tc>
                  <a:txBody>
                    <a:bodyPr/>
                    <a:lstStyle/>
                    <a:p>
                      <a:r>
                        <a:rPr lang="en-US" sz="1400" dirty="0"/>
                        <a:t>During the inspection of filling the gaps to fill with S2 glass. The gap between B2-IC4 Saddle and last reacted cable turn is 2mm larger than the gap from previous coil QXFA117. Also, Miao pointed out that the gap on the 5th turn @ B2-IC1 has a gap of 1.63mm. </a:t>
                      </a:r>
                    </a:p>
                  </a:txBody>
                  <a:tcPr marL="32933" marR="32933" marT="16466" marB="16466" anchor="ctr">
                    <a:lnL>
                      <a:noFill/>
                    </a:lnL>
                    <a:lnR>
                      <a:noFill/>
                    </a:lnR>
                    <a:lnT>
                      <a:noFill/>
                    </a:lnT>
                    <a:lnB>
                      <a:noFill/>
                    </a:lnB>
                  </a:tcPr>
                </a:tc>
                <a:tc>
                  <a:txBody>
                    <a:bodyPr/>
                    <a:lstStyle/>
                    <a:p>
                      <a:r>
                        <a:rPr lang="en-US" sz="1400" dirty="0"/>
                        <a:t>Fill gap on the 5th turn with S2 glass flat ribbon and carefully trim excess glass. For the saddle gap, roll the S2 glass into a rod to a diameter approximately the width of the gap and place between the saddle and coil. Repeat until entire gap is filled with rolled S2 glass. Carefully trim excess glass.</a:t>
                      </a:r>
                    </a:p>
                  </a:txBody>
                  <a:tcPr marL="32933" marR="32933" marT="16466" marB="16466" anchor="ctr">
                    <a:lnL>
                      <a:noFill/>
                    </a:lnL>
                    <a:lnR>
                      <a:noFill/>
                    </a:lnR>
                    <a:lnT>
                      <a:noFill/>
                    </a:lnT>
                    <a:lnB>
                      <a:noFill/>
                    </a:lnB>
                  </a:tcPr>
                </a:tc>
                <a:extLst>
                  <a:ext uri="{0D108BD9-81ED-4DB2-BD59-A6C34878D82A}">
                    <a16:rowId xmlns:a16="http://schemas.microsoft.com/office/drawing/2014/main" val="225367924"/>
                  </a:ext>
                </a:extLst>
              </a:tr>
              <a:tr h="428124">
                <a:tc>
                  <a:txBody>
                    <a:bodyPr/>
                    <a:lstStyle/>
                    <a:p>
                      <a:r>
                        <a:rPr lang="en-US" sz="1400" dirty="0">
                          <a:hlinkClick r:id="rId4"/>
                        </a:rPr>
                        <a:t>11952</a:t>
                      </a:r>
                      <a:r>
                        <a:rPr lang="en-US" sz="1400" dirty="0"/>
                        <a:t> Electrical Testing </a:t>
                      </a:r>
                    </a:p>
                  </a:txBody>
                  <a:tcPr marL="32933" marR="32933" marT="16466" marB="16466" anchor="ctr">
                    <a:lnL>
                      <a:noFill/>
                    </a:lnL>
                    <a:lnR>
                      <a:noFill/>
                    </a:lnR>
                    <a:lnT>
                      <a:noFill/>
                    </a:lnT>
                    <a:lnB>
                      <a:noFill/>
                    </a:lnB>
                    <a:solidFill>
                      <a:srgbClr val="E8E8E8"/>
                    </a:solidFill>
                  </a:tcPr>
                </a:tc>
                <a:tc>
                  <a:txBody>
                    <a:bodyPr/>
                    <a:lstStyle/>
                    <a:p>
                      <a:r>
                        <a:rPr lang="en-US" sz="1400" dirty="0"/>
                        <a:t>The Tap Voltages reading are out of spec.</a:t>
                      </a:r>
                    </a:p>
                  </a:txBody>
                  <a:tcPr marL="32933" marR="32933" marT="16466" marB="16466" anchor="ctr">
                    <a:lnL>
                      <a:noFill/>
                    </a:lnL>
                    <a:lnR>
                      <a:noFill/>
                    </a:lnR>
                    <a:lnT>
                      <a:noFill/>
                    </a:lnT>
                    <a:lnB>
                      <a:noFill/>
                    </a:lnB>
                    <a:solidFill>
                      <a:srgbClr val="E8E8E8"/>
                    </a:solidFill>
                  </a:tcPr>
                </a:tc>
                <a:tc>
                  <a:txBody>
                    <a:bodyPr/>
                    <a:lstStyle/>
                    <a:p>
                      <a:r>
                        <a:rPr lang="en-US" sz="1400" dirty="0"/>
                        <a:t>The appropriate action is to cycle the multimeter and reinitiate the QXFA script for 4-wire measurements on the machine and repeat the measurements of the voltage taps.</a:t>
                      </a:r>
                    </a:p>
                  </a:txBody>
                  <a:tcPr marL="32933" marR="32933" marT="16466" marB="16466" anchor="ctr">
                    <a:lnL>
                      <a:noFill/>
                    </a:lnL>
                    <a:lnR>
                      <a:noFill/>
                    </a:lnR>
                    <a:lnT>
                      <a:noFill/>
                    </a:lnT>
                    <a:lnB>
                      <a:noFill/>
                    </a:lnB>
                    <a:solidFill>
                      <a:srgbClr val="E8E8E8"/>
                    </a:solidFill>
                  </a:tcPr>
                </a:tc>
                <a:extLst>
                  <a:ext uri="{0D108BD9-81ED-4DB2-BD59-A6C34878D82A}">
                    <a16:rowId xmlns:a16="http://schemas.microsoft.com/office/drawing/2014/main" val="504763514"/>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9</a:t>
            </a:fld>
            <a:endParaRPr lang="fr-FR"/>
          </a:p>
        </p:txBody>
      </p:sp>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MQXFA06 Coils Acceptance Review  Review – September 25, 2020</a:t>
            </a:r>
            <a:endParaRPr lang="en-GB" dirty="0"/>
          </a:p>
        </p:txBody>
      </p:sp>
      <p:graphicFrame>
        <p:nvGraphicFramePr>
          <p:cNvPr id="8" name="Table 7">
            <a:extLst>
              <a:ext uri="{FF2B5EF4-FFF2-40B4-BE49-F238E27FC236}">
                <a16:creationId xmlns:a16="http://schemas.microsoft.com/office/drawing/2014/main" id="{5878B670-7F4A-4A4A-8A27-244928CF573A}"/>
              </a:ext>
            </a:extLst>
          </p:cNvPr>
          <p:cNvGraphicFramePr>
            <a:graphicFrameLocks noGrp="1"/>
          </p:cNvGraphicFramePr>
          <p:nvPr>
            <p:extLst>
              <p:ext uri="{D42A27DB-BD31-4B8C-83A1-F6EECF244321}">
                <p14:modId xmlns:p14="http://schemas.microsoft.com/office/powerpoint/2010/main" val="1454453173"/>
              </p:ext>
            </p:extLst>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10" name="Rectangle 9">
            <a:extLst>
              <a:ext uri="{FF2B5EF4-FFF2-40B4-BE49-F238E27FC236}">
                <a16:creationId xmlns:a16="http://schemas.microsoft.com/office/drawing/2014/main" id="{E8D13F9A-15AF-41FA-95D2-AA2A95EE1D9D}"/>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2857037157"/>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EF391-2BAD-45F4-B22E-736040720C99}">
  <ds:schemaRefs>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61975</TotalTime>
  <Words>4897</Words>
  <Application>Microsoft Office PowerPoint</Application>
  <PresentationFormat>On-screen Show (4:3)</PresentationFormat>
  <Paragraphs>1071</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Thème Office</vt:lpstr>
      <vt:lpstr>MQXFA06 Coils Acceptance Review QXFA119, QXFA122, and QXFA123</vt:lpstr>
      <vt:lpstr>Outline</vt:lpstr>
      <vt:lpstr>Coil Dimensional Specifications</vt:lpstr>
      <vt:lpstr>Coil Reaction &amp; Impregnation Specifications</vt:lpstr>
      <vt:lpstr>Coil Electrical Measurement Range</vt:lpstr>
      <vt:lpstr>Coil Length</vt:lpstr>
      <vt:lpstr>DR Summary</vt:lpstr>
      <vt:lpstr>QXFA119 DR’s</vt:lpstr>
      <vt:lpstr>QXFA119 DR’s</vt:lpstr>
      <vt:lpstr>QXFA119 DR’s</vt:lpstr>
      <vt:lpstr>QXFA122 DR’s</vt:lpstr>
      <vt:lpstr>QXFA122 DR’s</vt:lpstr>
      <vt:lpstr>QXFA122 DR12014</vt:lpstr>
      <vt:lpstr>QXFA123 DR12049</vt:lpstr>
      <vt:lpstr>QXFA122 DR’s</vt:lpstr>
      <vt:lpstr>QXFA122 DR’s</vt:lpstr>
      <vt:lpstr>QXFA123 DR’s</vt:lpstr>
      <vt:lpstr>QXFA123 DR’s</vt:lpstr>
      <vt:lpstr>QXFA123 DR’s</vt:lpstr>
      <vt:lpstr>QXFA123 DR’s</vt:lpstr>
      <vt:lpstr>QXFA119 Hi-pot &amp; Electrical Checks</vt:lpstr>
      <vt:lpstr>QXFA119 Impulse Test</vt:lpstr>
      <vt:lpstr>QXFA122 Hi-pot &amp; Electrical Checks</vt:lpstr>
      <vt:lpstr>QXFA122 Impulse Test</vt:lpstr>
      <vt:lpstr>QXFA123 Hi-pot &amp; Electrical Checks</vt:lpstr>
      <vt:lpstr>QXFA123 Impulse Test</vt:lpstr>
      <vt:lpstr>Recommendations from  MQXFA05 Coil Acceptance Review</vt:lpstr>
    </vt:vector>
  </TitlesOfParts>
  <Manager>nobrega@fnal.gov</Manager>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nobrega@fnal.gov</dc:creator>
  <cp:lastModifiedBy>Alfred R Nobrega</cp:lastModifiedBy>
  <cp:revision>1101</cp:revision>
  <cp:lastPrinted>2019-03-13T20:49:19Z</cp:lastPrinted>
  <dcterms:created xsi:type="dcterms:W3CDTF">2016-03-23T12:58:39Z</dcterms:created>
  <dcterms:modified xsi:type="dcterms:W3CDTF">2020-11-09T16:06:16Z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