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5"/>
  </p:notesMasterIdLst>
  <p:handoutMasterIdLst>
    <p:handoutMasterId r:id="rId96"/>
  </p:handoutMasterIdLst>
  <p:sldIdLst>
    <p:sldId id="263" r:id="rId5"/>
    <p:sldId id="387" r:id="rId6"/>
    <p:sldId id="593" r:id="rId7"/>
    <p:sldId id="388" r:id="rId8"/>
    <p:sldId id="389" r:id="rId9"/>
    <p:sldId id="426" r:id="rId10"/>
    <p:sldId id="522" r:id="rId11"/>
    <p:sldId id="594" r:id="rId12"/>
    <p:sldId id="595" r:id="rId13"/>
    <p:sldId id="596" r:id="rId14"/>
    <p:sldId id="597" r:id="rId15"/>
    <p:sldId id="474" r:id="rId16"/>
    <p:sldId id="558" r:id="rId17"/>
    <p:sldId id="559" r:id="rId18"/>
    <p:sldId id="390" r:id="rId19"/>
    <p:sldId id="391" r:id="rId20"/>
    <p:sldId id="393" r:id="rId21"/>
    <p:sldId id="624" r:id="rId22"/>
    <p:sldId id="394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05" r:id="rId32"/>
    <p:sldId id="606" r:id="rId33"/>
    <p:sldId id="607" r:id="rId34"/>
    <p:sldId id="647" r:id="rId35"/>
    <p:sldId id="490" r:id="rId36"/>
    <p:sldId id="575" r:id="rId37"/>
    <p:sldId id="576" r:id="rId38"/>
    <p:sldId id="577" r:id="rId39"/>
    <p:sldId id="578" r:id="rId40"/>
    <p:sldId id="625" r:id="rId41"/>
    <p:sldId id="626" r:id="rId42"/>
    <p:sldId id="627" r:id="rId43"/>
    <p:sldId id="628" r:id="rId44"/>
    <p:sldId id="629" r:id="rId45"/>
    <p:sldId id="630" r:id="rId46"/>
    <p:sldId id="631" r:id="rId47"/>
    <p:sldId id="632" r:id="rId48"/>
    <p:sldId id="633" r:id="rId49"/>
    <p:sldId id="634" r:id="rId50"/>
    <p:sldId id="649" r:id="rId51"/>
    <p:sldId id="650" r:id="rId52"/>
    <p:sldId id="657" r:id="rId53"/>
    <p:sldId id="652" r:id="rId54"/>
    <p:sldId id="453" r:id="rId55"/>
    <p:sldId id="523" r:id="rId56"/>
    <p:sldId id="524" r:id="rId57"/>
    <p:sldId id="525" r:id="rId58"/>
    <p:sldId id="635" r:id="rId59"/>
    <p:sldId id="636" r:id="rId60"/>
    <p:sldId id="637" r:id="rId61"/>
    <p:sldId id="638" r:id="rId62"/>
    <p:sldId id="639" r:id="rId63"/>
    <p:sldId id="640" r:id="rId64"/>
    <p:sldId id="641" r:id="rId65"/>
    <p:sldId id="642" r:id="rId66"/>
    <p:sldId id="643" r:id="rId67"/>
    <p:sldId id="644" r:id="rId68"/>
    <p:sldId id="645" r:id="rId69"/>
    <p:sldId id="653" r:id="rId70"/>
    <p:sldId id="654" r:id="rId71"/>
    <p:sldId id="658" r:id="rId72"/>
    <p:sldId id="656" r:id="rId73"/>
    <p:sldId id="458" r:id="rId74"/>
    <p:sldId id="541" r:id="rId75"/>
    <p:sldId id="542" r:id="rId76"/>
    <p:sldId id="543" r:id="rId77"/>
    <p:sldId id="544" r:id="rId78"/>
    <p:sldId id="545" r:id="rId79"/>
    <p:sldId id="546" r:id="rId80"/>
    <p:sldId id="395" r:id="rId81"/>
    <p:sldId id="396" r:id="rId82"/>
    <p:sldId id="397" r:id="rId83"/>
    <p:sldId id="398" r:id="rId84"/>
    <p:sldId id="646" r:id="rId85"/>
    <p:sldId id="392" r:id="rId86"/>
    <p:sldId id="432" r:id="rId87"/>
    <p:sldId id="433" r:id="rId88"/>
    <p:sldId id="399" r:id="rId89"/>
    <p:sldId id="602" r:id="rId90"/>
    <p:sldId id="603" r:id="rId91"/>
    <p:sldId id="659" r:id="rId92"/>
    <p:sldId id="648" r:id="rId93"/>
    <p:sldId id="608" r:id="rId94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387"/>
            <p14:sldId id="593"/>
            <p14:sldId id="388"/>
            <p14:sldId id="389"/>
            <p14:sldId id="426"/>
            <p14:sldId id="522"/>
            <p14:sldId id="594"/>
            <p14:sldId id="595"/>
            <p14:sldId id="596"/>
            <p14:sldId id="597"/>
          </p14:sldIdLst>
        </p14:section>
        <p14:section name="QXFA-119 / P43OL1117" id="{B95F7BF6-90D1-4B7F-89B3-30742BE7D91A}">
          <p14:sldIdLst>
            <p14:sldId id="474"/>
            <p14:sldId id="558"/>
            <p14:sldId id="559"/>
            <p14:sldId id="390"/>
            <p14:sldId id="391"/>
            <p14:sldId id="393"/>
            <p14:sldId id="624"/>
            <p14:sldId id="394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05"/>
            <p14:sldId id="606"/>
            <p14:sldId id="607"/>
            <p14:sldId id="647"/>
          </p14:sldIdLst>
        </p14:section>
        <p14:section name="QXFA-122 / P43OL1126" id="{8D7A1A1F-BC3E-45B0-9440-F0DC45D1C241}">
          <p14:sldIdLst>
            <p14:sldId id="490"/>
            <p14:sldId id="575"/>
            <p14:sldId id="576"/>
            <p14:sldId id="577"/>
            <p14:sldId id="578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49"/>
            <p14:sldId id="650"/>
            <p14:sldId id="657"/>
            <p14:sldId id="652"/>
          </p14:sldIdLst>
        </p14:section>
        <p14:section name="QXFA-123 / P43OL1130" id="{C8044197-30C5-4135-B65A-4B8796CD3BC7}">
          <p14:sldIdLst>
            <p14:sldId id="453"/>
            <p14:sldId id="523"/>
            <p14:sldId id="524"/>
            <p14:sldId id="525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53"/>
            <p14:sldId id="654"/>
            <p14:sldId id="658"/>
            <p14:sldId id="656"/>
          </p14:sldIdLst>
        </p14:section>
        <p14:section name="QXFA-211 / P43OL1120" id="{756A5EF7-9416-462D-A3DE-D1CE153F81FB}">
          <p14:sldIdLst>
            <p14:sldId id="458"/>
            <p14:sldId id="541"/>
            <p14:sldId id="542"/>
            <p14:sldId id="543"/>
            <p14:sldId id="544"/>
            <p14:sldId id="545"/>
            <p14:sldId id="546"/>
            <p14:sldId id="395"/>
            <p14:sldId id="396"/>
            <p14:sldId id="397"/>
            <p14:sldId id="398"/>
            <p14:sldId id="646"/>
            <p14:sldId id="392"/>
            <p14:sldId id="432"/>
            <p14:sldId id="433"/>
            <p14:sldId id="399"/>
            <p14:sldId id="602"/>
            <p14:sldId id="603"/>
            <p14:sldId id="659"/>
            <p14:sldId id="648"/>
          </p14:sldIdLst>
        </p14:section>
        <p14:section name="Summary" id="{612FEB18-BBF2-42BA-BFAF-4C5BA3B6A6E7}">
          <p14:sldIdLst>
            <p14:sldId id="608"/>
          </p14:sldIdLst>
        </p14:section>
        <p14:section name="Extra" id="{8FE09EE3-5BBA-4BFD-B950-93D7B09D42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  <p:cmAuthor id="3" name="Ian Pong" initials="IP" lastIdx="1" clrIdx="2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CD9"/>
    <a:srgbClr val="009900"/>
    <a:srgbClr val="9BBB59"/>
    <a:srgbClr val="5A9AD5"/>
    <a:srgbClr val="FFE699"/>
    <a:srgbClr val="FFFF00"/>
    <a:srgbClr val="8064A2"/>
    <a:srgbClr val="C0504D"/>
    <a:srgbClr val="4F81B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5" autoAdjust="0"/>
    <p:restoredTop sz="96407" autoAdjust="0"/>
  </p:normalViewPr>
  <p:slideViewPr>
    <p:cSldViewPr snapToObjects="1" showGuides="1">
      <p:cViewPr varScale="1">
        <p:scale>
          <a:sx n="103" d="100"/>
          <a:sy n="103" d="100"/>
        </p:scale>
        <p:origin x="780" y="102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36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302.2.02 and 03 – </a:t>
            </a:r>
            <a:br>
              <a:rPr lang="en-US" sz="3600" dirty="0"/>
            </a:br>
            <a:r>
              <a:rPr lang="en-US" sz="3600" dirty="0"/>
              <a:t>Strand Procurement and Testing</a:t>
            </a:r>
            <a:br>
              <a:rPr lang="en-US" sz="3600" dirty="0"/>
            </a:br>
            <a:r>
              <a:rPr lang="en-US" sz="3600" dirty="0"/>
              <a:t>Cable Fabrication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0879"/>
            <a:ext cx="6480000" cy="149810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and CAM)</a:t>
            </a:r>
          </a:p>
          <a:p>
            <a:r>
              <a:rPr lang="en-GB" dirty="0">
                <a:sym typeface="Wingdings" panose="05000000000000000000" pitchFamily="2" charset="2"/>
              </a:rPr>
              <a:t>Elizabeth Lee – LBNL (302.2.03 CAM deputy)</a:t>
            </a:r>
          </a:p>
          <a:p>
            <a:r>
              <a:rPr lang="en-GB" dirty="0">
                <a:sym typeface="Wingdings" panose="05000000000000000000" pitchFamily="2" charset="2"/>
              </a:rPr>
              <a:t>Jonathan Lee – LBNL Intern Student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17537" y="6388100"/>
            <a:ext cx="4650367" cy="360000"/>
          </a:xfrm>
        </p:spPr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/>
              <a:t>HL-LHC AUP MQXFA06 Coils Acceptance Review - 2020 09 25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22" y="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634" y="214885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1638" y="26192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4366" y="3077698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35" y="313361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RRR Round wire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539751" y="190523"/>
            <a:ext cx="0" cy="3511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5630748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AUP</a:t>
            </a:r>
          </a:p>
        </p:txBody>
      </p:sp>
      <p:sp>
        <p:nvSpPr>
          <p:cNvPr id="24" name="Right Arrow 23"/>
          <p:cNvSpPr/>
          <p:nvPr/>
        </p:nvSpPr>
        <p:spPr>
          <a:xfrm flipH="1">
            <a:off x="4406894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LARP</a:t>
            </a:r>
          </a:p>
        </p:txBody>
      </p:sp>
    </p:spTree>
    <p:extLst>
      <p:ext uri="{BB962C8B-B14F-4D97-AF65-F5344CB8AC3E}">
        <p14:creationId xmlns:p14="http://schemas.microsoft.com/office/powerpoint/2010/main" val="42689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/>
              <a:t>HL-LHC AUP MQXFA06 Coils Acceptance Review - 2020 09 25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35" y="228635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N-value at 15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5428" y="59796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4958" y="28990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539751" y="190523"/>
            <a:ext cx="0" cy="3511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5630748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AUP</a:t>
            </a:r>
          </a:p>
        </p:txBody>
      </p:sp>
      <p:sp>
        <p:nvSpPr>
          <p:cNvPr id="25" name="Right Arrow 24"/>
          <p:cNvSpPr/>
          <p:nvPr/>
        </p:nvSpPr>
        <p:spPr>
          <a:xfrm flipH="1">
            <a:off x="4406894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LARP</a:t>
            </a:r>
          </a:p>
        </p:txBody>
      </p:sp>
    </p:spTree>
    <p:extLst>
      <p:ext uri="{BB962C8B-B14F-4D97-AF65-F5344CB8AC3E}">
        <p14:creationId xmlns:p14="http://schemas.microsoft.com/office/powerpoint/2010/main" val="306918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QXFA-119 / P43OL1117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21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1" y="2057415"/>
            <a:ext cx="7920000" cy="274317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Magnet: MQXFA-06</a:t>
            </a:r>
          </a:p>
          <a:p>
            <a:r>
              <a:rPr lang="en-US" dirty="0"/>
              <a:t>Coil: QXFA-119</a:t>
            </a:r>
          </a:p>
          <a:p>
            <a:r>
              <a:rPr lang="en-US" dirty="0"/>
              <a:t>Corresponding Cable: P43OL1117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(AUP 019)</a:t>
            </a:r>
          </a:p>
          <a:p>
            <a:r>
              <a:rPr lang="en-US" dirty="0"/>
              <a:t>Cable is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by CERN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31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</a:t>
            </a:r>
            <a:r>
              <a:rPr lang="en-US" dirty="0" err="1"/>
              <a:t>HiLumi</a:t>
            </a:r>
            <a:r>
              <a:rPr lang="en-US" dirty="0"/>
              <a:t>” spec, procured by CERN under:</a:t>
            </a:r>
          </a:p>
          <a:p>
            <a:pPr lvl="1"/>
            <a:r>
              <a:rPr lang="en-US" dirty="0"/>
              <a:t>Contract 663</a:t>
            </a:r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  <a:p>
            <a:r>
              <a:rPr lang="en-US" dirty="0"/>
              <a:t>Exchanged lengths with AUP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94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12 07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472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t" dirty="0"/>
              <a:t>AO08S00126A01U </a:t>
            </a:r>
            <a:r>
              <a:rPr lang="pt" dirty="0" err="1"/>
              <a:t>x</a:t>
            </a:r>
            <a:r>
              <a:rPr lang="pt" dirty="0"/>
              <a:t> 1 </a:t>
            </a:r>
            <a:r>
              <a:rPr lang="pt" dirty="0" err="1"/>
              <a:t>ULs</a:t>
            </a:r>
            <a:r>
              <a:rPr lang="pt" dirty="0"/>
              <a:t>, </a:t>
            </a:r>
          </a:p>
          <a:p>
            <a:pPr lvl="1"/>
            <a:r>
              <a:rPr lang="pt" dirty="0"/>
              <a:t>AO08S00128A03U </a:t>
            </a:r>
            <a:r>
              <a:rPr lang="pt" dirty="0" err="1"/>
              <a:t>x</a:t>
            </a:r>
            <a:r>
              <a:rPr lang="pt" dirty="0"/>
              <a:t> 2 </a:t>
            </a:r>
            <a:r>
              <a:rPr lang="pt" dirty="0" err="1"/>
              <a:t>ULs</a:t>
            </a:r>
            <a:r>
              <a:rPr lang="pt" dirty="0"/>
              <a:t>, </a:t>
            </a:r>
          </a:p>
          <a:p>
            <a:pPr lvl="1"/>
            <a:r>
              <a:rPr lang="pt" dirty="0"/>
              <a:t>AO08S00134A04U </a:t>
            </a:r>
            <a:r>
              <a:rPr lang="pt" dirty="0" err="1"/>
              <a:t>x</a:t>
            </a:r>
            <a:r>
              <a:rPr lang="pt" dirty="0"/>
              <a:t> 11 </a:t>
            </a:r>
            <a:r>
              <a:rPr lang="pt" dirty="0" err="1"/>
              <a:t>ULs</a:t>
            </a:r>
            <a:r>
              <a:rPr lang="pt" dirty="0"/>
              <a:t>, </a:t>
            </a:r>
          </a:p>
          <a:p>
            <a:pPr lvl="1"/>
            <a:r>
              <a:rPr lang="pt" dirty="0"/>
              <a:t>AO08S00130A01U </a:t>
            </a:r>
            <a:r>
              <a:rPr lang="pt" dirty="0" err="1"/>
              <a:t>x</a:t>
            </a:r>
            <a:r>
              <a:rPr lang="pt" dirty="0"/>
              <a:t> 18 </a:t>
            </a:r>
            <a:r>
              <a:rPr lang="pt" dirty="0" err="1"/>
              <a:t>ULs</a:t>
            </a:r>
            <a:r>
              <a:rPr lang="pt" dirty="0"/>
              <a:t>, </a:t>
            </a:r>
          </a:p>
          <a:p>
            <a:pPr lvl="1"/>
            <a:r>
              <a:rPr lang="pt" dirty="0"/>
              <a:t>AO08S00128A01U </a:t>
            </a:r>
            <a:r>
              <a:rPr lang="pt" dirty="0" err="1"/>
              <a:t>x</a:t>
            </a:r>
            <a:r>
              <a:rPr lang="pt" dirty="0"/>
              <a:t> 8 </a:t>
            </a:r>
            <a:r>
              <a:rPr lang="pt" dirty="0" err="1"/>
              <a:t>ULs</a:t>
            </a:r>
            <a:r>
              <a:rPr lang="pt" dirty="0"/>
              <a:t>. 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120L32A7322313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584631" y="1582892"/>
            <a:ext cx="222135" cy="22118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06766" y="23317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4 billets</a:t>
            </a:r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3BCFB-1901-4528-ACF6-6F9619CE6DE1}"/>
              </a:ext>
            </a:extLst>
          </p:cNvPr>
          <p:cNvSpPr txBox="1"/>
          <p:nvPr/>
        </p:nvSpPr>
        <p:spPr>
          <a:xfrm>
            <a:off x="3571008" y="6167018"/>
            <a:ext cx="51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Non-conformance captured in Vector: DR 12145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4BCAF-50EC-436F-92EE-1098039BE918}"/>
              </a:ext>
            </a:extLst>
          </p:cNvPr>
          <p:cNvSpPr txBox="1"/>
          <p:nvPr/>
        </p:nvSpPr>
        <p:spPr>
          <a:xfrm>
            <a:off x="3571008" y="5627148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</a:t>
            </a:r>
            <a:r>
              <a:rPr lang="en-US" sz="1600" dirty="0">
                <a:solidFill>
                  <a:schemeClr val="accent3"/>
                </a:solidFill>
              </a:rPr>
              <a:t>5.51</a:t>
            </a:r>
            <a:r>
              <a:rPr lang="en-US" sz="1600" dirty="0">
                <a:solidFill>
                  <a:schemeClr val="accent5"/>
                </a:solidFill>
              </a:rPr>
              <a:t>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</a:t>
            </a:r>
            <a:r>
              <a:rPr lang="en-US" sz="1600" dirty="0">
                <a:solidFill>
                  <a:schemeClr val="accent3"/>
                </a:solidFill>
              </a:rPr>
              <a:t>1.68</a:t>
            </a:r>
            <a:r>
              <a:rPr lang="en-US" sz="1600" dirty="0">
                <a:solidFill>
                  <a:schemeClr val="accent5"/>
                </a:solidFill>
              </a:rPr>
              <a:t>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2A9717-18BD-4C57-AF49-B07E700E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6857" y="1216952"/>
            <a:ext cx="7250285" cy="4424095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47AE-17CB-47CE-819F-6FBA1D4E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3E349-2C52-4BFE-9F2E-217EC850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C52B9-C4F2-441C-BBA3-3834C5B09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CFC1E1-435A-47F3-9067-4CDD9BD6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201965"/>
            <a:ext cx="8280000" cy="44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P43OL1117 – Cable QC Data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CME: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Residual Twist:</a:t>
            </a:r>
          </a:p>
          <a:p>
            <a:pPr lvl="1"/>
            <a:r>
              <a:rPr lang="en-US"/>
              <a:t>125°</a:t>
            </a:r>
          </a:p>
          <a:p>
            <a:r>
              <a:rPr lang="en-US"/>
              <a:t>10-stack:</a:t>
            </a:r>
          </a:p>
          <a:p>
            <a:pPr lvl="1"/>
            <a:r>
              <a:rPr lang="en-US"/>
              <a:t>Qualification: 1.521 mm</a:t>
            </a:r>
          </a:p>
          <a:p>
            <a:pPr lvl="1"/>
            <a:r>
              <a:rPr lang="en-US"/>
              <a:t>Production tail end: 1.526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0.427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18.160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1.529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0.408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18.149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16.5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0.390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18.143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1.521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0.007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Cable Summary</a:t>
            </a:r>
          </a:p>
          <a:p>
            <a:r>
              <a:rPr lang="en-US" dirty="0"/>
              <a:t>Wire Summary</a:t>
            </a:r>
          </a:p>
          <a:p>
            <a:r>
              <a:rPr lang="en-US" dirty="0"/>
              <a:t>Cable and Wire Details for Coil -- x4 times</a:t>
            </a:r>
          </a:p>
          <a:p>
            <a:pPr lvl="1"/>
            <a:r>
              <a:rPr lang="en-US" dirty="0"/>
              <a:t>Summary</a:t>
            </a:r>
          </a:p>
          <a:p>
            <a:pPr lvl="1"/>
            <a:r>
              <a:rPr lang="en-US" dirty="0"/>
              <a:t>Date and Lengths</a:t>
            </a:r>
          </a:p>
          <a:p>
            <a:pPr lvl="1"/>
            <a:r>
              <a:rPr lang="en-US" dirty="0"/>
              <a:t>Strand and SS Core ID</a:t>
            </a:r>
          </a:p>
          <a:p>
            <a:pPr lvl="1"/>
            <a:r>
              <a:rPr lang="en-US" dirty="0"/>
              <a:t>Respooling Wire Diameter</a:t>
            </a:r>
          </a:p>
          <a:p>
            <a:pPr lvl="1"/>
            <a:r>
              <a:rPr lang="en-US" dirty="0"/>
              <a:t>Cable Mechanical QC</a:t>
            </a:r>
          </a:p>
          <a:p>
            <a:pPr lvl="1"/>
            <a:r>
              <a:rPr lang="en-US" dirty="0"/>
              <a:t>Braiding Details</a:t>
            </a:r>
          </a:p>
          <a:p>
            <a:pPr lvl="1"/>
            <a:r>
              <a:rPr lang="en-US" dirty="0"/>
              <a:t>Wire Parameters </a:t>
            </a:r>
          </a:p>
          <a:p>
            <a:pPr lvl="2"/>
            <a:r>
              <a:rPr lang="en-US" dirty="0"/>
              <a:t>S &amp; V QC data, XS RRR and Witness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and RRR</a:t>
            </a:r>
          </a:p>
          <a:p>
            <a:pPr lvl="1"/>
            <a:r>
              <a:rPr lang="en-US" dirty="0"/>
              <a:t>SSL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Rollers: P-91 (2017-12-08) and P-92 (2017-12-08)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Rollers: P-91 (2017-12-08) and P-92 (2017-12-08)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1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Rollers: P-91 (2017-12-08) and P-92 (2017-12-08)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92"/>
            <a:ext cx="9144000" cy="26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4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P43OL1117 – Braiding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Fiberglass Lot #100858</a:t>
            </a:r>
          </a:p>
          <a:p>
            <a:r>
              <a:rPr lang="en-US"/>
              <a:t>P/I: 18.0</a:t>
            </a:r>
          </a:p>
          <a:p>
            <a:r>
              <a:rPr lang="en-US"/>
              <a:t>Spool tension: 10 lbs. (payoff); 20 lbs. (takeup)</a:t>
            </a:r>
          </a:p>
          <a:p>
            <a:r>
              <a:rPr lang="en-US"/>
              <a:t>Bobbin payoff tension: 0.125 lbs. (min), 0.250 lbs. (max)</a:t>
            </a:r>
          </a:p>
          <a:p>
            <a:r>
              <a:rPr lang="en-US"/>
              <a:t>NEWT 10-stack QC: </a:t>
            </a:r>
          </a:p>
          <a:p>
            <a:pPr lvl="1"/>
            <a:r>
              <a:rPr lang="en-US"/>
              <a:t>Cycle #1) 0.149 mm; #2) 0.147 mm; #3) 0.146 mm; </a:t>
            </a:r>
          </a:p>
          <a:p>
            <a:pPr lvl="1"/>
            <a:r>
              <a:rPr lang="en-US"/>
              <a:t>Mean 0.147 mm</a:t>
            </a:r>
          </a:p>
          <a:p>
            <a:r>
              <a:rPr lang="en-US"/>
              <a:t>LBNL 10-stack verification QC:</a:t>
            </a:r>
          </a:p>
          <a:p>
            <a:pPr lvl="1"/>
            <a:r>
              <a:rPr lang="en-US"/>
              <a:t>Cycle #1) 0.143 mm; #2) 0.141 mm; #3) 0.140 mm; </a:t>
            </a:r>
          </a:p>
          <a:p>
            <a:pPr lvl="1"/>
            <a:r>
              <a:rPr lang="en-US"/>
              <a:t>Mean 0.141 mm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23526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0.850</a:t>
                      </a:r>
                      <a:r>
                        <a:rPr lang="en-US" sz="2000" baseline="0" dirty="0"/>
                        <a:t> ± 0.003</a:t>
                      </a:r>
                      <a:r>
                        <a:rPr lang="en-US" sz="2000" dirty="0"/>
                        <a:t> mm (LBNL)</a:t>
                      </a:r>
                      <a:r>
                        <a:rPr lang="en-US" sz="2000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54.3%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18.7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204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131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477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582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702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92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C5EC4-B0C6-6E40-AA3D-D1962978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98190"/>
            <a:ext cx="8412388" cy="4261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709146"/>
            <a:ext cx="1407845" cy="9296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4D374-957F-40E8-9975-1703AA0CFAA5}"/>
              </a:ext>
            </a:extLst>
          </p:cNvPr>
          <p:cNvSpPr txBox="1"/>
          <p:nvPr/>
        </p:nvSpPr>
        <p:spPr>
          <a:xfrm>
            <a:off x="5029195" y="5414639"/>
            <a:ext cx="3903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CERN Verification data not available</a:t>
            </a:r>
          </a:p>
          <a:p>
            <a:pPr algn="r"/>
            <a:r>
              <a:rPr lang="en-US" dirty="0"/>
              <a:t>No AUP Verification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654C6-FA56-4E41-A500-E07C98596A6B}"/>
              </a:ext>
            </a:extLst>
          </p:cNvPr>
          <p:cNvSpPr txBox="1"/>
          <p:nvPr/>
        </p:nvSpPr>
        <p:spPr>
          <a:xfrm>
            <a:off x="3791979" y="1076331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S: 650°C/75h</a:t>
            </a:r>
          </a:p>
        </p:txBody>
      </p:sp>
    </p:spTree>
    <p:extLst>
      <p:ext uri="{BB962C8B-B14F-4D97-AF65-F5344CB8AC3E}">
        <p14:creationId xmlns:p14="http://schemas.microsoft.com/office/powerpoint/2010/main" val="3753362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5DEFC6-F536-D14A-84B5-72EED944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91832"/>
            <a:ext cx="8412388" cy="4274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709146"/>
            <a:ext cx="1399708" cy="8810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ED4F1-325E-4624-AAD0-90F35F34829D}"/>
              </a:ext>
            </a:extLst>
          </p:cNvPr>
          <p:cNvSpPr txBox="1"/>
          <p:nvPr/>
        </p:nvSpPr>
        <p:spPr>
          <a:xfrm>
            <a:off x="5029195" y="5414639"/>
            <a:ext cx="3903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CERN Verification data not available</a:t>
            </a:r>
          </a:p>
          <a:p>
            <a:pPr algn="r"/>
            <a:r>
              <a:rPr lang="en-US" dirty="0"/>
              <a:t>No AUP Verification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B7FE9-073D-4D50-AB33-93C877DAE4B7}"/>
              </a:ext>
            </a:extLst>
          </p:cNvPr>
          <p:cNvSpPr txBox="1"/>
          <p:nvPr/>
        </p:nvSpPr>
        <p:spPr>
          <a:xfrm>
            <a:off x="3791979" y="1076331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S: 650°C/75h</a:t>
            </a:r>
          </a:p>
        </p:txBody>
      </p:sp>
    </p:spTree>
    <p:extLst>
      <p:ext uri="{BB962C8B-B14F-4D97-AF65-F5344CB8AC3E}">
        <p14:creationId xmlns:p14="http://schemas.microsoft.com/office/powerpoint/2010/main" val="1184674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P43OL1117AE49E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AO08S00128A01U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(18)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279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223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274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P43OL1117AE24E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AO08S00130A01U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(18)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259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195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P43OL1117AE23E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AO08S00130A01U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(18)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263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198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262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P43OL1117AE06E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AO08S00134A04U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(11)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425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P43OL1117AE05E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AO08S00128A03U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237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189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275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725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49EFA066-A6F0-4810-A786-750E3868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0" y="1684800"/>
            <a:ext cx="8640000" cy="2414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5349219"/>
            <a:ext cx="7920000" cy="776943"/>
          </a:xfrm>
        </p:spPr>
        <p:txBody>
          <a:bodyPr>
            <a:normAutofit/>
          </a:bodyPr>
          <a:lstStyle/>
          <a:p>
            <a:r>
              <a:rPr lang="en-US" sz="2000" dirty="0"/>
              <a:t>P43OL1117AE23</a:t>
            </a:r>
            <a:r>
              <a:rPr lang="en-US" sz="2000" b="1" u="sng" dirty="0"/>
              <a:t>V</a:t>
            </a:r>
            <a:r>
              <a:rPr lang="en-US" sz="2000" dirty="0"/>
              <a:t> was tested due to marginal RRR of the corresponding XS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3583224" y="2575109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12734" y="2557474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5604" y="2934624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773" y="4304111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  <a:p>
            <a:r>
              <a:rPr lang="en-US" dirty="0">
                <a:solidFill>
                  <a:schemeClr val="bg2"/>
                </a:solidFill>
              </a:rPr>
              <a:t>XS RRR</a:t>
            </a:r>
          </a:p>
        </p:txBody>
      </p:sp>
      <p:sp>
        <p:nvSpPr>
          <p:cNvPr id="13" name="Oval 12"/>
          <p:cNvSpPr/>
          <p:nvPr/>
        </p:nvSpPr>
        <p:spPr>
          <a:xfrm>
            <a:off x="3512734" y="2523847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1200" y="2959202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62" y="3103218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0373" y="2805297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F9E485-48C8-432B-A583-EF8AFB0EE82D}"/>
              </a:ext>
            </a:extLst>
          </p:cNvPr>
          <p:cNvSpPr/>
          <p:nvPr/>
        </p:nvSpPr>
        <p:spPr>
          <a:xfrm>
            <a:off x="6400780" y="3662133"/>
            <a:ext cx="1258799" cy="195162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2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P43OL1117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615812"/>
              </p:ext>
            </p:extLst>
          </p:nvPr>
        </p:nvGraphicFramePr>
        <p:xfrm>
          <a:off x="380999" y="1055064"/>
          <a:ext cx="8439472" cy="342090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AO08S00130A01U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P43OL1117AE23V</a:t>
                      </a:r>
                    </a:p>
                    <a:p>
                      <a:r>
                        <a:rPr lang="en-US" dirty="0"/>
                        <a:t>(AO08S00130A01U)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P43OL1117AE09E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P43OL1117AE06E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P43OL1117AE23E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P43OL1117AE25E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67" y="470914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</p:spTree>
    <p:extLst>
      <p:ext uri="{BB962C8B-B14F-4D97-AF65-F5344CB8AC3E}">
        <p14:creationId xmlns:p14="http://schemas.microsoft.com/office/powerpoint/2010/main" val="390065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75171"/>
              </p:ext>
            </p:extLst>
          </p:nvPr>
        </p:nvGraphicFramePr>
        <p:xfrm>
          <a:off x="539551" y="1203960"/>
          <a:ext cx="8249114" cy="18542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334216">
                  <a:extLst>
                    <a:ext uri="{9D8B030D-6E8A-4147-A177-3AD203B41FA5}">
                      <a16:colId xmlns:a16="http://schemas.microsoft.com/office/drawing/2014/main" val="1936306803"/>
                    </a:ext>
                  </a:extLst>
                </a:gridCol>
                <a:gridCol w="1504047">
                  <a:extLst>
                    <a:ext uri="{9D8B030D-6E8A-4147-A177-3AD203B41FA5}">
                      <a16:colId xmlns:a16="http://schemas.microsoft.com/office/drawing/2014/main" val="2681610344"/>
                    </a:ext>
                  </a:extLst>
                </a:gridCol>
                <a:gridCol w="2751274">
                  <a:extLst>
                    <a:ext uri="{9D8B030D-6E8A-4147-A177-3AD203B41FA5}">
                      <a16:colId xmlns:a16="http://schemas.microsoft.com/office/drawing/2014/main" val="1179954365"/>
                    </a:ext>
                  </a:extLst>
                </a:gridCol>
                <a:gridCol w="2659577">
                  <a:extLst>
                    <a:ext uri="{9D8B030D-6E8A-4147-A177-3AD203B41FA5}">
                      <a16:colId xmlns:a16="http://schemas.microsoft.com/office/drawing/2014/main" val="269533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0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QXFA119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P43OL1117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 (2017)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5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QXFA122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P43OL1126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 (2017)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6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QXFA123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P43OL1130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(2017)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7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QXFA211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P43OL1120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(2017)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7026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1" y="3563134"/>
            <a:ext cx="818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QXFA 209, 210, 119 are made with cables using strand exchanged from CERN</a:t>
            </a:r>
          </a:p>
        </p:txBody>
      </p:sp>
    </p:spTree>
    <p:extLst>
      <p:ext uri="{BB962C8B-B14F-4D97-AF65-F5344CB8AC3E}">
        <p14:creationId xmlns:p14="http://schemas.microsoft.com/office/powerpoint/2010/main" val="51856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409848"/>
            <a:ext cx="7918450" cy="4525667"/>
          </a:xfrm>
          <a:prstGeom prst="rect">
            <a:avLst/>
          </a:prstGeom>
          <a:ln w="38100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6B7244-5A5B-45F5-A40D-1A76E47C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P43OL1117 - SSL</a:t>
            </a:r>
          </a:p>
        </p:txBody>
      </p:sp>
    </p:spTree>
    <p:extLst>
      <p:ext uri="{BB962C8B-B14F-4D97-AF65-F5344CB8AC3E}">
        <p14:creationId xmlns:p14="http://schemas.microsoft.com/office/powerpoint/2010/main" val="410232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119 / Cable P43OL1117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55800" y="2251551"/>
          <a:ext cx="5232400" cy="284226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101566508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44311906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827513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current to calculate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3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[A] to calculate margin 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39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Corresponding load line B [T]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03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 curve to calculate margin from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Witness XS (worst), 1.9 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11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70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0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43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&amp; intercept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251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997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current [A] at margin-calculation field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297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current [A] at 100% SSL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013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field [B] at 100% SSL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1712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46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QXFA-122 / P43OL1126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32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1" y="2057415"/>
            <a:ext cx="7920000" cy="274317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Magnet: MQXFA-06</a:t>
            </a:r>
          </a:p>
          <a:p>
            <a:r>
              <a:rPr lang="en-US" dirty="0"/>
              <a:t>Coil: QXFA-122</a:t>
            </a:r>
          </a:p>
          <a:p>
            <a:r>
              <a:rPr lang="en-US" dirty="0"/>
              <a:t>Corresponding Cable: P43OL1126 (AUP 026)</a:t>
            </a:r>
          </a:p>
          <a:p>
            <a:r>
              <a:rPr lang="en-US" dirty="0"/>
              <a:t>Cable is 2nd generation QXF cables with 108/127 RRP® strands procured under LARP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598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</a:t>
            </a:r>
            <a:r>
              <a:rPr lang="en-US" dirty="0" err="1"/>
              <a:t>HiLumi</a:t>
            </a:r>
            <a:r>
              <a:rPr lang="en-US" dirty="0"/>
              <a:t>” spec, procured by AUP under:</a:t>
            </a:r>
          </a:p>
          <a:p>
            <a:pPr lvl="1"/>
            <a:r>
              <a:rPr lang="en-US" dirty="0"/>
              <a:t>FNAL 646116 Shipment B</a:t>
            </a:r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945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04 09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473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614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372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6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73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2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81</a:t>
            </a:r>
            <a:r>
              <a:rPr lang="pl" dirty="0"/>
              <a:t>A0</a:t>
            </a:r>
            <a:r>
              <a:rPr lang="en-US" dirty="0"/>
              <a:t>3</a:t>
            </a:r>
            <a:r>
              <a:rPr lang="pl" dirty="0"/>
              <a:t>U x </a:t>
            </a:r>
            <a:r>
              <a:rPr lang="en-US" dirty="0"/>
              <a:t>3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78</a:t>
            </a:r>
            <a:r>
              <a:rPr lang="pl" dirty="0"/>
              <a:t>A0</a:t>
            </a:r>
            <a:r>
              <a:rPr lang="en-US" dirty="0"/>
              <a:t>3</a:t>
            </a:r>
            <a:r>
              <a:rPr lang="pl" dirty="0"/>
              <a:t>U x </a:t>
            </a:r>
            <a:r>
              <a:rPr lang="en-US" dirty="0"/>
              <a:t>2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375</a:t>
            </a:r>
            <a:r>
              <a:rPr lang="pl" dirty="0"/>
              <a:t>A0</a:t>
            </a:r>
            <a:r>
              <a:rPr lang="en-US" dirty="0"/>
              <a:t>3</a:t>
            </a:r>
            <a:r>
              <a:rPr lang="pl" dirty="0"/>
              <a:t>U x </a:t>
            </a:r>
            <a:r>
              <a:rPr lang="en-US" dirty="0"/>
              <a:t>1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72</a:t>
            </a:r>
            <a:r>
              <a:rPr lang="pl" dirty="0"/>
              <a:t>A02U x 1</a:t>
            </a:r>
            <a:r>
              <a:rPr lang="en-US" dirty="0"/>
              <a:t>2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PO08S003</a:t>
            </a:r>
            <a:r>
              <a:rPr lang="en-US" dirty="0"/>
              <a:t>81</a:t>
            </a:r>
            <a:r>
              <a:rPr lang="pl" dirty="0"/>
              <a:t>A0</a:t>
            </a:r>
            <a:r>
              <a:rPr lang="en-US" dirty="0"/>
              <a:t>2</a:t>
            </a:r>
            <a:r>
              <a:rPr lang="pl" dirty="0"/>
              <a:t>U x </a:t>
            </a:r>
            <a:r>
              <a:rPr lang="en-US" dirty="0"/>
              <a:t>5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378</a:t>
            </a:r>
            <a:r>
              <a:rPr lang="pl" dirty="0"/>
              <a:t>A0</a:t>
            </a:r>
            <a:r>
              <a:rPr lang="en-US" dirty="0"/>
              <a:t>2</a:t>
            </a:r>
            <a:r>
              <a:rPr lang="pl" dirty="0"/>
              <a:t>U x </a:t>
            </a:r>
            <a:r>
              <a:rPr lang="en-US" dirty="0"/>
              <a:t>9</a:t>
            </a:r>
            <a:r>
              <a:rPr lang="pl" dirty="0"/>
              <a:t> ULs, 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120L25A7322313	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84F3AD2-C73A-42D9-B70C-754CE59EB123}"/>
              </a:ext>
            </a:extLst>
          </p:cNvPr>
          <p:cNvSpPr/>
          <p:nvPr/>
        </p:nvSpPr>
        <p:spPr>
          <a:xfrm>
            <a:off x="5023445" y="1430303"/>
            <a:ext cx="238050" cy="27356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67E29-420D-4B17-98F1-FC350AD97E8A}"/>
              </a:ext>
            </a:extLst>
          </p:cNvPr>
          <p:cNvSpPr txBox="1"/>
          <p:nvPr/>
        </p:nvSpPr>
        <p:spPr>
          <a:xfrm>
            <a:off x="5278820" y="261345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1956205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8307" y="1211735"/>
            <a:ext cx="7267385" cy="443453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069885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125°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1.521 mm</a:t>
            </a:r>
          </a:p>
          <a:p>
            <a:pPr lvl="1"/>
            <a:r>
              <a:rPr lang="en-US" dirty="0"/>
              <a:t>Production tail end: 1.526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18.170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0.371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900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4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Coils used: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119, </a:t>
            </a:r>
            <a:r>
              <a:rPr lang="en-US" dirty="0">
                <a:solidFill>
                  <a:schemeClr val="tx1"/>
                </a:solidFill>
              </a:rPr>
              <a:t>122, 123</a:t>
            </a:r>
            <a:r>
              <a:rPr lang="en-US" dirty="0"/>
              <a:t>, 211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Corresponding cables: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P43OL1117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P43OL1126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P43OL1130</a:t>
            </a:r>
            <a:r>
              <a:rPr lang="en-US" dirty="0"/>
              <a:t>, P43OL1120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All cables are 2nd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</a:p>
          <a:p>
            <a:r>
              <a:rPr lang="en-US" dirty="0"/>
              <a:t>All AUP cables</a:t>
            </a:r>
          </a:p>
          <a:p>
            <a:r>
              <a:rPr lang="en-US" dirty="0">
                <a:solidFill>
                  <a:schemeClr val="bg2"/>
                </a:solidFill>
              </a:rPr>
              <a:t>One cable used strands exchanged from CERN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4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8413" y="2141166"/>
            <a:ext cx="8107173" cy="257566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79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0.149 mm; #2) 0.146 mm; #3) 0.145 mm; </a:t>
            </a:r>
          </a:p>
          <a:p>
            <a:pPr lvl="1"/>
            <a:r>
              <a:rPr lang="en-US" dirty="0"/>
              <a:t>Mean 0.147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0.151 mm; #2) 0.149 mm; #3) 0.148 mm; </a:t>
            </a:r>
          </a:p>
          <a:p>
            <a:pPr lvl="1"/>
            <a:r>
              <a:rPr lang="en-US" dirty="0"/>
              <a:t>Mean 0.149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992068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53.5%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354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267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394A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490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599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721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671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6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522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338" y="1323894"/>
            <a:ext cx="8362511" cy="42374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25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P43OL1126AE48E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PO08S00378A02U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359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P43OL1126AE24E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PO08S00372A02U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(12)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P43OL1126AE23E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PO08S00372A02U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(12)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363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422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P43OL1126AE41E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PO08S00381A02U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P43OL1126AE05E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PO08S00372A01U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(6)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LRLK190524ALC2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435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433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827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7" y="1600220"/>
            <a:ext cx="8856787" cy="236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931927" y="2423171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61437" y="2405536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59489" y="2760822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773" y="4304111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  <a:p>
            <a:r>
              <a:rPr lang="en-US" dirty="0">
                <a:solidFill>
                  <a:schemeClr val="bg2"/>
                </a:solidFill>
              </a:rPr>
              <a:t>XS RRR</a:t>
            </a:r>
          </a:p>
        </p:txBody>
      </p:sp>
      <p:sp>
        <p:nvSpPr>
          <p:cNvPr id="13" name="Oval 12"/>
          <p:cNvSpPr/>
          <p:nvPr/>
        </p:nvSpPr>
        <p:spPr>
          <a:xfrm>
            <a:off x="3861437" y="2371909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780" y="3246122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79217" y="2777667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7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P43OL1126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P43OL1126AE48V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P43OL1126AE23V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712Q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P43OL1126AE23E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P43OL1126AE25E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P43OL1126AE48E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67" y="470914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</p:spTree>
    <p:extLst>
      <p:ext uri="{BB962C8B-B14F-4D97-AF65-F5344CB8AC3E}">
        <p14:creationId xmlns:p14="http://schemas.microsoft.com/office/powerpoint/2010/main" val="1268928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12775" y="1411138"/>
            <a:ext cx="7918450" cy="4523087"/>
          </a:xfrm>
          <a:prstGeom prst="rect">
            <a:avLst/>
          </a:prstGeom>
          <a:ln w="38100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6B7244-5A5B-45F5-A40D-1A76E47C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P43OL1126- SSL</a:t>
            </a:r>
          </a:p>
        </p:txBody>
      </p:sp>
    </p:spTree>
    <p:extLst>
      <p:ext uri="{BB962C8B-B14F-4D97-AF65-F5344CB8AC3E}">
        <p14:creationId xmlns:p14="http://schemas.microsoft.com/office/powerpoint/2010/main" val="230916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All “HiLumi” spec, </a:t>
            </a:r>
          </a:p>
          <a:p>
            <a:pPr lvl="1"/>
            <a:r>
              <a:rPr lang="en-US" dirty="0"/>
              <a:t>Procured by LARP under:</a:t>
            </a:r>
          </a:p>
          <a:p>
            <a:pPr lvl="2"/>
            <a:r>
              <a:rPr lang="en-US" dirty="0"/>
              <a:t>FNAL PO 632982 C – Spec 0</a:t>
            </a:r>
          </a:p>
          <a:p>
            <a:pPr lvl="2"/>
            <a:r>
              <a:rPr lang="en-US" dirty="0"/>
              <a:t>FNAL PO 632982 D – Spec 0</a:t>
            </a:r>
          </a:p>
          <a:p>
            <a:pPr lvl="1"/>
            <a:r>
              <a:rPr lang="en-US" dirty="0"/>
              <a:t>Procured by AUP under:</a:t>
            </a:r>
          </a:p>
          <a:p>
            <a:pPr lvl="2"/>
            <a:r>
              <a:rPr lang="en-US" dirty="0"/>
              <a:t>FNAL PO 6461164 Shipment A – Spec 0</a:t>
            </a:r>
          </a:p>
          <a:p>
            <a:pPr lvl="2"/>
            <a:r>
              <a:rPr lang="en-US" dirty="0"/>
              <a:t>FNAL PO 6461164 Shipment B – Spec 0</a:t>
            </a:r>
          </a:p>
          <a:p>
            <a:pPr lvl="2"/>
            <a:r>
              <a:rPr lang="en-US" dirty="0"/>
              <a:t>LBNL PO 7428700 Shipment A – Spec 0</a:t>
            </a:r>
          </a:p>
          <a:p>
            <a:pPr lvl="2"/>
            <a:r>
              <a:rPr lang="en-US" dirty="0"/>
              <a:t>LBNL PO 7428700 Shipment B – Spec 0</a:t>
            </a:r>
          </a:p>
          <a:p>
            <a:pPr lvl="1"/>
            <a:r>
              <a:rPr lang="en-US" dirty="0"/>
              <a:t>Procured by CERN under:</a:t>
            </a:r>
          </a:p>
          <a:p>
            <a:pPr lvl="2"/>
            <a:r>
              <a:rPr lang="en-US" dirty="0"/>
              <a:t>CERN Contract F663</a:t>
            </a:r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  <a:p>
            <a:r>
              <a:rPr lang="en-US" dirty="0"/>
              <a:t>LARP procurement spec was US-HiLumi-Doc-40, modification to HT was applied to PO 632982, changing the final stage from 665°C for 75 h to 665°C for 50 h.</a:t>
            </a:r>
          </a:p>
          <a:p>
            <a:r>
              <a:rPr lang="en-US" dirty="0"/>
              <a:t>CERN procurement spec HT was 665°C for 75 h – so,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higher but RRR lower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01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122 / Cable P43OL1126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01800" y="2251551"/>
          <a:ext cx="5740400" cy="284226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205534237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66555356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1519760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current to calculate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68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[A] to calculate margin 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460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Corresponding load line B [T]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34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 curve to calculate margin from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Witness XS (worst), 1.9 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09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81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3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00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&amp; intercept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91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132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current [A] at margin-calculation field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5318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current [A] at 100% SSL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314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field [B] at 100% SSL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93062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373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QXFA-123 / P43OL1130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667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1" y="2057415"/>
            <a:ext cx="7920000" cy="274317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Magnet: MQXFA-06</a:t>
            </a:r>
            <a:endParaRPr lang="en-US" dirty="0">
              <a:highlight>
                <a:srgbClr val="FF0000"/>
              </a:highlight>
            </a:endParaRPr>
          </a:p>
          <a:p>
            <a:r>
              <a:rPr lang="en-US" dirty="0"/>
              <a:t>Coil: QXFA-123	</a:t>
            </a:r>
          </a:p>
          <a:p>
            <a:r>
              <a:rPr lang="en-US" dirty="0"/>
              <a:t>Corresponding Cable: P43OL1130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(AUP 030)</a:t>
            </a:r>
          </a:p>
          <a:p>
            <a:r>
              <a:rPr lang="en-US" dirty="0"/>
              <a:t>Cable is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083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</a:t>
            </a:r>
            <a:r>
              <a:rPr lang="en-US" dirty="0" err="1"/>
              <a:t>HiLumi</a:t>
            </a:r>
            <a:r>
              <a:rPr lang="en-US" dirty="0"/>
              <a:t>” spec, procured by AUP under:</a:t>
            </a:r>
          </a:p>
          <a:p>
            <a:pPr lvl="1"/>
            <a:r>
              <a:rPr lang="en-US" dirty="0"/>
              <a:t>LBNL 7428700 Shipment A – Spec 0</a:t>
            </a:r>
          </a:p>
          <a:p>
            <a:pPr lvl="1"/>
            <a:r>
              <a:rPr lang="en-US" dirty="0"/>
              <a:t>LBNL 7428700 Shipment B – Spec 0 </a:t>
            </a:r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896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05 21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469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851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383</a:t>
            </a:r>
            <a:r>
              <a:rPr lang="pl" dirty="0"/>
              <a:t>A0</a:t>
            </a:r>
            <a:r>
              <a:rPr lang="en-US" dirty="0"/>
              <a:t>3</a:t>
            </a:r>
            <a:r>
              <a:rPr lang="pl" dirty="0"/>
              <a:t>U x </a:t>
            </a:r>
            <a:r>
              <a:rPr lang="en-US" dirty="0"/>
              <a:t>8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415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1</a:t>
            </a:r>
            <a:r>
              <a:rPr lang="en-US" dirty="0"/>
              <a:t>6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416</a:t>
            </a:r>
            <a:r>
              <a:rPr lang="pl" dirty="0"/>
              <a:t>A01U x </a:t>
            </a:r>
            <a:r>
              <a:rPr lang="en-US" dirty="0"/>
              <a:t>16</a:t>
            </a:r>
            <a:r>
              <a:rPr lang="pl" dirty="0"/>
              <a:t> ULs, 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120L21A7322313		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303512" y="1491821"/>
            <a:ext cx="238050" cy="15257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73671" y="207003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642097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6857" y="1211735"/>
            <a:ext cx="7250285" cy="4434529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994378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49113"/>
            <a:ext cx="7920000" cy="720000"/>
          </a:xfrm>
        </p:spPr>
        <p:txBody>
          <a:bodyPr/>
          <a:lstStyle/>
          <a:p>
            <a:r>
              <a:rPr lang="en-US" dirty="0"/>
              <a:t>P43OL1130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2000" y="1188313"/>
            <a:ext cx="79200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140°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1.530 mm</a:t>
            </a:r>
          </a:p>
          <a:p>
            <a:pPr lvl="1"/>
            <a:r>
              <a:rPr lang="en-US" dirty="0"/>
              <a:t>Production tail end: 1.528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32546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25463"/>
            <a:ext cx="6550800" cy="360000"/>
          </a:xfrm>
        </p:spPr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60772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18.174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0.379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156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9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830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9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6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Procured by LARP and Supplier’s QC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612000" y="900000"/>
            <a:ext cx="8166194" cy="1797487"/>
          </a:xfrm>
        </p:spPr>
        <p:txBody>
          <a:bodyPr>
            <a:normAutofit/>
          </a:bodyPr>
          <a:lstStyle/>
          <a:p>
            <a:r>
              <a:rPr lang="en-US" sz="2000" dirty="0"/>
              <a:t>A change of the heat treatment was approved in 2017 </a:t>
            </a:r>
            <a:r>
              <a:rPr lang="en-US" sz="2000" dirty="0">
                <a:sym typeface="Wingdings" panose="05000000000000000000" pitchFamily="2" charset="2"/>
              </a:rPr>
              <a:t> shift in data</a:t>
            </a:r>
          </a:p>
          <a:p>
            <a:r>
              <a:rPr lang="en-US" sz="2000" dirty="0"/>
              <a:t>Final step from 665C 75hr to 665C 50hr</a:t>
            </a:r>
          </a:p>
          <a:p>
            <a:pPr lvl="1"/>
            <a:r>
              <a:rPr lang="en-US" sz="2000" dirty="0"/>
              <a:t>4.9% reduction in </a:t>
            </a:r>
            <a:r>
              <a:rPr lang="en-US" sz="2000" i="1" dirty="0" err="1"/>
              <a:t>I</a:t>
            </a:r>
            <a:r>
              <a:rPr lang="en-US" sz="2000" i="1" baseline="-25000" dirty="0" err="1"/>
              <a:t>c</a:t>
            </a:r>
            <a:r>
              <a:rPr lang="en-US" sz="2000" dirty="0"/>
              <a:t>(15 T) for 14.7% gain in RRR (15% rolled)</a:t>
            </a:r>
          </a:p>
          <a:p>
            <a:r>
              <a:rPr lang="en-US" sz="2000" dirty="0"/>
              <a:t>Verification testing did not receive HT change notice in time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2492" y="251282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2492" y="28296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Rolled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9" y="2372418"/>
            <a:ext cx="5724665" cy="4145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37" y="617168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4347" y="6167018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</p:spTree>
    <p:extLst>
      <p:ext uri="{BB962C8B-B14F-4D97-AF65-F5344CB8AC3E}">
        <p14:creationId xmlns:p14="http://schemas.microsoft.com/office/powerpoint/2010/main" val="1819280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9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67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0.147 mm; #2) 0.145 mm; #3) 0.144 mm; </a:t>
            </a:r>
          </a:p>
          <a:p>
            <a:pPr lvl="1"/>
            <a:r>
              <a:rPr lang="en-US" dirty="0"/>
              <a:t>Mean 0.145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0.148 mm; #2) 0.146 mm; #3) 0.144 mm; </a:t>
            </a:r>
          </a:p>
          <a:p>
            <a:pPr lvl="1"/>
            <a:r>
              <a:rPr lang="en-US" dirty="0"/>
              <a:t>Mean 0.146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60585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53.6%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18.5mm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347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229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374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2279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6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90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6E46BC-C7C5-4FAC-AECB-4D03B0F54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51962"/>
            <a:ext cx="8424000" cy="4271574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252073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394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P43OL1130AE05E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PO08S00383A03U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242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363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P43OL1130AE39E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PO08S00416A01U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352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238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365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P43OL1130AE37E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PO08S00416A01U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425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P43OL1130AE15E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PO08S00415A01U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257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P43OL1130AE13E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PO08S00415A01U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(16)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LRLK191212ALC1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215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309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MQXFA06 Coils Acceptance Review - 2020 09 25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3029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2" y="1691659"/>
            <a:ext cx="9029735" cy="2423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P43OL1130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920269" y="2423171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49779" y="2405536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29085" y="3154239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773" y="4304111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  <a:p>
            <a:r>
              <a:rPr lang="en-US" dirty="0">
                <a:solidFill>
                  <a:schemeClr val="bg2"/>
                </a:solidFill>
              </a:rPr>
              <a:t>XS RRR</a:t>
            </a:r>
          </a:p>
        </p:txBody>
      </p:sp>
      <p:sp>
        <p:nvSpPr>
          <p:cNvPr id="13" name="Oval 12"/>
          <p:cNvSpPr/>
          <p:nvPr/>
        </p:nvSpPr>
        <p:spPr>
          <a:xfrm>
            <a:off x="1840963" y="2371909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09341" y="2092857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43103" y="3203396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45302" y="3168570"/>
            <a:ext cx="1377383" cy="238875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05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P43OL1130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P43OL1130AE37V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P43OL1130AE13V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P43OL1130AE13E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P43OL1130AE17E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P43OL1130AE37E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P43OL1130AE41E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67" y="470914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</p:spTree>
    <p:extLst>
      <p:ext uri="{BB962C8B-B14F-4D97-AF65-F5344CB8AC3E}">
        <p14:creationId xmlns:p14="http://schemas.microsoft.com/office/powerpoint/2010/main" val="32318346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21148" y="1411138"/>
            <a:ext cx="7901704" cy="4523087"/>
          </a:xfrm>
          <a:prstGeom prst="rect">
            <a:avLst/>
          </a:prstGeom>
          <a:ln w="38100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6B7244-5A5B-45F5-A40D-1A76E47C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P43OL1126- SSL</a:t>
            </a:r>
          </a:p>
        </p:txBody>
      </p:sp>
    </p:spTree>
    <p:extLst>
      <p:ext uri="{BB962C8B-B14F-4D97-AF65-F5344CB8AC3E}">
        <p14:creationId xmlns:p14="http://schemas.microsoft.com/office/powerpoint/2010/main" val="29756949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123 / Cable P43OL1130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60550" y="2251551"/>
          <a:ext cx="5422900" cy="284226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263115060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142732774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1871009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current to calculate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06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[A] to calculate margin 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25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Corresponding load line B [T]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978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 curve to calculate margin from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Witness XS (worst), 1.9 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291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504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02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28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&amp; intercept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68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238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current [A] at margin-calculation field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316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current [A] at 100% SSL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921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field [B] at 100% SSL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59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88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Billets in the LARP production run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8" y="1691659"/>
            <a:ext cx="8790084" cy="3474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3074" y="14173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PO624035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4468" y="14097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PO632982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806" y="17866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6251" y="17830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6324" y="17830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0842" y="17795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5463" y="14173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229" y="515463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Supplier is conservative by 2.1% after accounting for heat treatment</a:t>
            </a:r>
          </a:p>
          <a:p>
            <a:r>
              <a:rPr lang="en-US" dirty="0"/>
              <a:t>2.1% is comparable to the inter-lab test uncertainty (1.6 % in 2015) and past BNL-OST comparison (3% primarily due to strain).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8532" y="2679904"/>
            <a:ext cx="0" cy="45719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770" y="235779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Due to 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9719" y="3372417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Due to Test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6730" y="3108961"/>
            <a:ext cx="0" cy="22860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52355" y="360773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Spec (round)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405003" y="3930860"/>
            <a:ext cx="7364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682" y="376623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4682" y="4092571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05002" y="4215007"/>
            <a:ext cx="4320000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2355" y="420274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 (15% rolled)</a:t>
            </a:r>
          </a:p>
        </p:txBody>
      </p:sp>
    </p:spTree>
    <p:extLst>
      <p:ext uri="{BB962C8B-B14F-4D97-AF65-F5344CB8AC3E}">
        <p14:creationId xmlns:p14="http://schemas.microsoft.com/office/powerpoint/2010/main" val="29027234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QXFA-211 / P43OL1120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8826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1" y="2057415"/>
            <a:ext cx="7920000" cy="274317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Magnet: MQXFA-06</a:t>
            </a:r>
          </a:p>
          <a:p>
            <a:r>
              <a:rPr lang="en-US" dirty="0"/>
              <a:t>Coil: QXFA-211</a:t>
            </a:r>
          </a:p>
          <a:p>
            <a:r>
              <a:rPr lang="en-US" dirty="0"/>
              <a:t>Corresponding Cable: P43OL1120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(AUP 020)</a:t>
            </a:r>
          </a:p>
          <a:p>
            <a:r>
              <a:rPr lang="en-US" dirty="0"/>
              <a:t>Cable is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 and AUP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1896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</a:t>
            </a:r>
            <a:r>
              <a:rPr lang="en-US" dirty="0" err="1"/>
              <a:t>HiLumi</a:t>
            </a:r>
            <a:r>
              <a:rPr lang="en-US" dirty="0"/>
              <a:t>” spec, </a:t>
            </a:r>
          </a:p>
          <a:p>
            <a:pPr lvl="1"/>
            <a:r>
              <a:rPr lang="en-US" dirty="0"/>
              <a:t>Procured by LARP under:</a:t>
            </a:r>
          </a:p>
          <a:p>
            <a:pPr lvl="2"/>
            <a:r>
              <a:rPr lang="en-US" dirty="0"/>
              <a:t>FNAL 632982 C – Spec 0</a:t>
            </a:r>
          </a:p>
          <a:p>
            <a:pPr lvl="2"/>
            <a:r>
              <a:rPr lang="en-US" dirty="0"/>
              <a:t>FNAL 632982 D – Spec 0</a:t>
            </a:r>
          </a:p>
          <a:p>
            <a:pPr lvl="1"/>
            <a:r>
              <a:rPr lang="en-US" dirty="0"/>
              <a:t>Procured by AUP under:</a:t>
            </a:r>
          </a:p>
          <a:p>
            <a:pPr lvl="2"/>
            <a:r>
              <a:rPr lang="en-US" dirty="0"/>
              <a:t>FNAL 646116 Shipment A</a:t>
            </a:r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446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01 29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473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788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Strand and SS Core 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74</a:t>
            </a:fld>
            <a:endParaRPr lang="fr-F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8659C4-8EA1-40F4-922F-F41A4D32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PO08S00216A01U x 9 ULs </a:t>
            </a:r>
          </a:p>
          <a:p>
            <a:pPr lvl="1"/>
            <a:r>
              <a:rPr lang="pl-PL" dirty="0"/>
              <a:t>PO08S00227A03U x 2 Uls</a:t>
            </a:r>
          </a:p>
          <a:p>
            <a:pPr lvl="1"/>
            <a:r>
              <a:rPr lang="pl-PL" dirty="0"/>
              <a:t>PO08S00229A01U x 2 ULs</a:t>
            </a:r>
          </a:p>
          <a:p>
            <a:pPr lvl="1"/>
            <a:r>
              <a:rPr lang="pl-PL" dirty="0"/>
              <a:t>PO08S00231A04U x 2 ULs</a:t>
            </a:r>
          </a:p>
          <a:p>
            <a:pPr lvl="1"/>
            <a:r>
              <a:rPr lang="pl-PL" dirty="0"/>
              <a:t>PO08S00235A02U x 5 ULs</a:t>
            </a:r>
          </a:p>
          <a:p>
            <a:pPr lvl="1"/>
            <a:r>
              <a:rPr lang="pl-PL" dirty="0"/>
              <a:t>PO08S00343A02U x 1 ULs</a:t>
            </a:r>
          </a:p>
          <a:p>
            <a:pPr lvl="1"/>
            <a:r>
              <a:rPr lang="pl-PL" dirty="0"/>
              <a:t>PO08S00343A05U x 1 ULs</a:t>
            </a:r>
          </a:p>
          <a:p>
            <a:pPr lvl="1"/>
            <a:r>
              <a:rPr lang="pl-PL" dirty="0"/>
              <a:t>PO08S00350A01U x 1 ULs</a:t>
            </a:r>
          </a:p>
          <a:p>
            <a:pPr lvl="1"/>
            <a:r>
              <a:rPr lang="pl-PL" dirty="0"/>
              <a:t>PO08S00350A02U x 5 ULs</a:t>
            </a:r>
          </a:p>
          <a:p>
            <a:pPr lvl="1"/>
            <a:r>
              <a:rPr lang="pl-PL" dirty="0"/>
              <a:t>PO08S00353A04U x 3 ULs</a:t>
            </a:r>
          </a:p>
          <a:p>
            <a:pPr lvl="1"/>
            <a:r>
              <a:rPr lang="pl-PL" dirty="0"/>
              <a:t>PO08S00355A04U x 8 ULs</a:t>
            </a:r>
          </a:p>
          <a:p>
            <a:pPr lvl="1"/>
            <a:r>
              <a:rPr lang="pl-PL" dirty="0"/>
              <a:t>PO08S00357A01U x 1 ULs					</a:t>
            </a:r>
          </a:p>
          <a:p>
            <a:pPr lvl="1"/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120L31A7322313		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349368B-59F8-42F7-8F83-ACB4FFE5E813}"/>
              </a:ext>
            </a:extLst>
          </p:cNvPr>
          <p:cNvSpPr/>
          <p:nvPr/>
        </p:nvSpPr>
        <p:spPr>
          <a:xfrm>
            <a:off x="4928022" y="1424700"/>
            <a:ext cx="247783" cy="310156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69A9E-50C3-4257-BBD5-907DE17E9380}"/>
              </a:ext>
            </a:extLst>
          </p:cNvPr>
          <p:cNvSpPr txBox="1"/>
          <p:nvPr/>
        </p:nvSpPr>
        <p:spPr>
          <a:xfrm>
            <a:off x="5284242" y="279081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10 billets</a:t>
            </a:r>
          </a:p>
        </p:txBody>
      </p:sp>
    </p:spTree>
    <p:extLst>
      <p:ext uri="{BB962C8B-B14F-4D97-AF65-F5344CB8AC3E}">
        <p14:creationId xmlns:p14="http://schemas.microsoft.com/office/powerpoint/2010/main" val="32273481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97E54-72A7-442F-8382-2BF0387C017A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0.04%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19C823-66E5-4EE4-9559-8BBF6D4D2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6857" y="1216952"/>
            <a:ext cx="7250285" cy="4424095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591208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Cable QC Data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21D38FF-3209-4DE3-AEC4-29406AE80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109°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1.528 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229C210-BDE0-4FF9-A71B-EDA62CF53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081844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0.415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0.383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124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77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79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/>
              <a:t>HL-LHC AUP MQXFA06 Coils Acceptance Review - 2020 09 25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558" y="34989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958" y="30632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95" y="1336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Ic@12T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39751" y="190523"/>
            <a:ext cx="0" cy="3511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5630748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AUP</a:t>
            </a:r>
          </a:p>
        </p:txBody>
      </p:sp>
      <p:sp>
        <p:nvSpPr>
          <p:cNvPr id="20" name="Right Arrow 19"/>
          <p:cNvSpPr/>
          <p:nvPr/>
        </p:nvSpPr>
        <p:spPr>
          <a:xfrm flipH="1">
            <a:off x="4406894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LARP</a:t>
            </a:r>
          </a:p>
        </p:txBody>
      </p:sp>
    </p:spTree>
    <p:extLst>
      <p:ext uri="{BB962C8B-B14F-4D97-AF65-F5344CB8AC3E}">
        <p14:creationId xmlns:p14="http://schemas.microsoft.com/office/powerpoint/2010/main" val="15842323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0.151 mm; #2) 0.149 mm; #3) 0.148 mm; </a:t>
            </a:r>
          </a:p>
          <a:p>
            <a:pPr lvl="1"/>
            <a:r>
              <a:rPr lang="en-US" dirty="0"/>
              <a:t>Mean 0.149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0.138 mm; #2) 0.136 mm; #3) 0.135 mm;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Mean 0.136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47AE-17CB-47CE-819F-6FBA1D4E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3E349-2C52-4BFE-9F2E-217EC850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C52B9-C4F2-441C-BBA3-3834C5B09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FC1E1-435A-47F3-9067-4CDD9BD61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3" r="13557"/>
          <a:stretch/>
        </p:blipFill>
        <p:spPr>
          <a:xfrm>
            <a:off x="548684" y="1417342"/>
            <a:ext cx="8284464" cy="36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851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0.8504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54.47%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313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234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468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P43OL1120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5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54D9E4-C289-4B9E-83F8-CEBE08DDF893}"/>
              </a:ext>
            </a:extLst>
          </p:cNvPr>
          <p:cNvSpPr/>
          <p:nvPr/>
        </p:nvSpPr>
        <p:spPr>
          <a:xfrm>
            <a:off x="1299747" y="2057415"/>
            <a:ext cx="792000" cy="320036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5F824D-79CF-4863-9115-93E12DFB939B}"/>
              </a:ext>
            </a:extLst>
          </p:cNvPr>
          <p:cNvSpPr/>
          <p:nvPr/>
        </p:nvSpPr>
        <p:spPr>
          <a:xfrm>
            <a:off x="2077613" y="2057415"/>
            <a:ext cx="2884097" cy="320036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D61EFA-0E5D-42A8-8F6C-33CEB0753C5F}"/>
              </a:ext>
            </a:extLst>
          </p:cNvPr>
          <p:cNvSpPr/>
          <p:nvPr/>
        </p:nvSpPr>
        <p:spPr>
          <a:xfrm>
            <a:off x="4974104" y="2057415"/>
            <a:ext cx="3917486" cy="320036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C86ED-6751-4A7B-BEC3-1C12DB38F4C0}"/>
              </a:ext>
            </a:extLst>
          </p:cNvPr>
          <p:cNvSpPr txBox="1"/>
          <p:nvPr/>
        </p:nvSpPr>
        <p:spPr>
          <a:xfrm rot="18724230">
            <a:off x="585626" y="1439542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632982-C: (S) 650°C/50h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C15F6E-4500-4B9F-A6AB-8B74F326C091}"/>
              </a:ext>
            </a:extLst>
          </p:cNvPr>
          <p:cNvSpPr txBox="1"/>
          <p:nvPr/>
        </p:nvSpPr>
        <p:spPr>
          <a:xfrm rot="18724230">
            <a:off x="2091567" y="1439180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632982-D: (S) 650°C/50h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CDE4D7-F7AC-4D92-9D65-EE9927E916A2}"/>
              </a:ext>
            </a:extLst>
          </p:cNvPr>
          <p:cNvSpPr txBox="1"/>
          <p:nvPr/>
        </p:nvSpPr>
        <p:spPr>
          <a:xfrm rot="18724230">
            <a:off x="5829300" y="1412755"/>
            <a:ext cx="27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646116-A: (S) 650°C/50h</a:t>
            </a:r>
          </a:p>
        </p:txBody>
      </p:sp>
    </p:spTree>
    <p:extLst>
      <p:ext uri="{BB962C8B-B14F-4D97-AF65-F5344CB8AC3E}">
        <p14:creationId xmlns:p14="http://schemas.microsoft.com/office/powerpoint/2010/main" val="3166689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B2677E-4158-4302-B194-13CC98A2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2" y="1246443"/>
            <a:ext cx="8614395" cy="4365114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3FDDA4-94BA-44F8-91DC-1EC8409D359A}"/>
              </a:ext>
            </a:extLst>
          </p:cNvPr>
          <p:cNvSpPr/>
          <p:nvPr/>
        </p:nvSpPr>
        <p:spPr>
          <a:xfrm>
            <a:off x="1097318" y="2057415"/>
            <a:ext cx="792000" cy="320036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458F69-317A-4A69-BD27-D9DDD2EE3926}"/>
              </a:ext>
            </a:extLst>
          </p:cNvPr>
          <p:cNvSpPr/>
          <p:nvPr/>
        </p:nvSpPr>
        <p:spPr>
          <a:xfrm>
            <a:off x="1901711" y="2057415"/>
            <a:ext cx="3060000" cy="320036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5CB171-0F34-459E-8C43-AE9F12C84CEA}"/>
              </a:ext>
            </a:extLst>
          </p:cNvPr>
          <p:cNvSpPr/>
          <p:nvPr/>
        </p:nvSpPr>
        <p:spPr>
          <a:xfrm>
            <a:off x="4974104" y="2057415"/>
            <a:ext cx="3917486" cy="320036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53460-6633-44E9-A967-6F8DC04D6401}"/>
              </a:ext>
            </a:extLst>
          </p:cNvPr>
          <p:cNvSpPr txBox="1"/>
          <p:nvPr/>
        </p:nvSpPr>
        <p:spPr>
          <a:xfrm rot="18724230">
            <a:off x="585626" y="1439542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632982-C: (S) 650°C/50h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C71E2-CEC6-4E41-83C5-EA92AFEE0221}"/>
              </a:ext>
            </a:extLst>
          </p:cNvPr>
          <p:cNvSpPr txBox="1"/>
          <p:nvPr/>
        </p:nvSpPr>
        <p:spPr>
          <a:xfrm rot="18724230">
            <a:off x="2091567" y="1439180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632982-D: (S) 650°C/50h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9D6A2-D410-49D9-80FE-32D1E92AEE9A}"/>
              </a:ext>
            </a:extLst>
          </p:cNvPr>
          <p:cNvSpPr txBox="1"/>
          <p:nvPr/>
        </p:nvSpPr>
        <p:spPr>
          <a:xfrm rot="18724230">
            <a:off x="5829300" y="1412755"/>
            <a:ext cx="276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646116-A: (S) 650°C/50h</a:t>
            </a:r>
          </a:p>
        </p:txBody>
      </p:sp>
    </p:spTree>
    <p:extLst>
      <p:ext uri="{BB962C8B-B14F-4D97-AF65-F5344CB8AC3E}">
        <p14:creationId xmlns:p14="http://schemas.microsoft.com/office/powerpoint/2010/main" val="12127100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P43OL1120AE36E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PO08S00355A04U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392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P43OL1120AE48E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PO08S00216A01U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419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469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469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P43OL1120AE07E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PO08S00353A04U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414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459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404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P43OL1120AE29E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PO08S00235A02U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178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274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268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266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P43OL1120AE21E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PO08S00350A02U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LRLK190205ALC1</a:t>
                      </a:r>
                      <a:endParaRPr lang="en-US" sz="1100" b="0" i="1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435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445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6A73F180-EFD4-419A-99F0-FBC3F98A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0" y="1684800"/>
            <a:ext cx="8640000" cy="2401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6309341" y="3429000"/>
            <a:ext cx="1377383" cy="238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64302" y="3089890"/>
            <a:ext cx="1425022" cy="288032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38849" y="3351651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773" y="4304111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  <a:p>
            <a:r>
              <a:rPr lang="en-US" dirty="0">
                <a:solidFill>
                  <a:schemeClr val="bg2"/>
                </a:solidFill>
              </a:rPr>
              <a:t>XS RRR</a:t>
            </a:r>
          </a:p>
        </p:txBody>
      </p:sp>
      <p:sp>
        <p:nvSpPr>
          <p:cNvPr id="12" name="Oval 11"/>
          <p:cNvSpPr/>
          <p:nvPr/>
        </p:nvSpPr>
        <p:spPr>
          <a:xfrm>
            <a:off x="7620313" y="2231230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67437" y="3482282"/>
            <a:ext cx="1425022" cy="288032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28A638-ED22-422A-9AE3-CB76A7A8D53F}"/>
              </a:ext>
            </a:extLst>
          </p:cNvPr>
          <p:cNvSpPr/>
          <p:nvPr/>
        </p:nvSpPr>
        <p:spPr>
          <a:xfrm>
            <a:off x="3627453" y="3637783"/>
            <a:ext cx="1258799" cy="195162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6F64E2-40D8-4D07-89A8-C5E1E0856AF1}"/>
              </a:ext>
            </a:extLst>
          </p:cNvPr>
          <p:cNvSpPr/>
          <p:nvPr/>
        </p:nvSpPr>
        <p:spPr>
          <a:xfrm>
            <a:off x="3645057" y="2232693"/>
            <a:ext cx="1258799" cy="195162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FBAF4A-2BB9-4E93-9EAC-FABE4539254B}"/>
              </a:ext>
            </a:extLst>
          </p:cNvPr>
          <p:cNvSpPr/>
          <p:nvPr/>
        </p:nvSpPr>
        <p:spPr>
          <a:xfrm>
            <a:off x="757386" y="3331419"/>
            <a:ext cx="1258799" cy="195162"/>
          </a:xfrm>
          <a:prstGeom prst="ellipse">
            <a:avLst/>
          </a:prstGeom>
          <a:solidFill>
            <a:srgbClr val="64BCD9">
              <a:alpha val="30196"/>
            </a:srgbClr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01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P43OL1120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67618"/>
              </p:ext>
            </p:extLst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PO08S00355A04U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P43OL1120AE48E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P43OL1120AE51E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P43OL1120AE36E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P43OL1120AE39E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99" y="460228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</p:spTree>
    <p:extLst>
      <p:ext uri="{BB962C8B-B14F-4D97-AF65-F5344CB8AC3E}">
        <p14:creationId xmlns:p14="http://schemas.microsoft.com/office/powerpoint/2010/main" val="17162080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21148" y="1411138"/>
            <a:ext cx="7901704" cy="4523086"/>
          </a:xfrm>
          <a:prstGeom prst="rect">
            <a:avLst/>
          </a:prstGeom>
          <a:ln w="38100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6B7244-5A5B-45F5-A40D-1A76E47C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P43OL1120- SSL</a:t>
            </a:r>
          </a:p>
        </p:txBody>
      </p:sp>
    </p:spTree>
    <p:extLst>
      <p:ext uri="{BB962C8B-B14F-4D97-AF65-F5344CB8AC3E}">
        <p14:creationId xmlns:p14="http://schemas.microsoft.com/office/powerpoint/2010/main" val="32512234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211 / Cable P43OL1120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98650" y="2251551"/>
          <a:ext cx="5346700" cy="2842260"/>
        </p:xfrm>
        <a:graphic>
          <a:graphicData uri="http://schemas.openxmlformats.org/drawingml/2006/table">
            <a:tbl>
              <a:tblPr/>
              <a:tblGrid>
                <a:gridCol w="2235200">
                  <a:extLst>
                    <a:ext uri="{9D8B030D-6E8A-4147-A177-3AD203B41FA5}">
                      <a16:colId xmlns:a16="http://schemas.microsoft.com/office/drawing/2014/main" val="990623127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30769494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42100606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current to calculate margin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484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[A] to calculate margin 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96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Corresponding load line B [T]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586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 curve to calculate margin from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Witness XS (worst), 1.9 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06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X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05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17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06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&amp; intercept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72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36274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current [A] at margin-calculation field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570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current [A] at 100% SSL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488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"Witness XS (worst), 1.9 K" field [B] at 100% SSL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4242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5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/>
              <a:t>HL-LHC AUP MQXFA06 Coils Acceptance Review - 2020 09 25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958" y="31828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(99.7%) SPC upper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3-sigma (0.3%) SPC 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958" y="28990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X = verification test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195" y="1336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Ic@15T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39751" y="190523"/>
            <a:ext cx="0" cy="3511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5630748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AUP</a:t>
            </a:r>
          </a:p>
        </p:txBody>
      </p:sp>
      <p:sp>
        <p:nvSpPr>
          <p:cNvPr id="23" name="Right Arrow 22"/>
          <p:cNvSpPr/>
          <p:nvPr/>
        </p:nvSpPr>
        <p:spPr>
          <a:xfrm flipH="1">
            <a:off x="4406894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LARP</a:t>
            </a:r>
          </a:p>
        </p:txBody>
      </p:sp>
    </p:spTree>
    <p:extLst>
      <p:ext uri="{BB962C8B-B14F-4D97-AF65-F5344CB8AC3E}">
        <p14:creationId xmlns:p14="http://schemas.microsoft.com/office/powerpoint/2010/main" val="36142801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MQXFA06 Coils Acceptance Review - 2020 09 25</a:t>
            </a:r>
            <a:endParaRPr lang="en-GB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826019"/>
              </p:ext>
            </p:extLst>
          </p:nvPr>
        </p:nvGraphicFramePr>
        <p:xfrm>
          <a:off x="228600" y="1042988"/>
          <a:ext cx="8754970" cy="212344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91072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143894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QXFA119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15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QXFA122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QXFA123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QXFA211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37.7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8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288" y="3718175"/>
            <a:ext cx="8444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the strand for coil 119 did not test well according to CERN data, the coil performs well based on XS data.</a:t>
            </a:r>
          </a:p>
          <a:p>
            <a:endParaRPr lang="en-US" dirty="0"/>
          </a:p>
          <a:p>
            <a:r>
              <a:rPr lang="en-US" dirty="0"/>
              <a:t>Coil 119 may have been overcooked; taken together with strand having RRR at low of run range, this results in RRR slightly above lower specification limit.</a:t>
            </a:r>
          </a:p>
        </p:txBody>
      </p:sp>
    </p:spTree>
    <p:extLst>
      <p:ext uri="{BB962C8B-B14F-4D97-AF65-F5344CB8AC3E}">
        <p14:creationId xmlns:p14="http://schemas.microsoft.com/office/powerpoint/2010/main" val="17756013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946e33d-fd2f-4ae4-8ee9-d90c129cdf9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41921</TotalTime>
  <Words>5582</Words>
  <Application>Microsoft Office PowerPoint</Application>
  <PresentationFormat>On-screen Show (4:3)</PresentationFormat>
  <Paragraphs>1349</Paragraphs>
  <Slides>90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Arial</vt:lpstr>
      <vt:lpstr>Arial Black</vt:lpstr>
      <vt:lpstr>Calibri</vt:lpstr>
      <vt:lpstr>Times New Roman</vt:lpstr>
      <vt:lpstr>Wingdings</vt:lpstr>
      <vt:lpstr>Thème Office</vt:lpstr>
      <vt:lpstr>Magnets 302.2.02 and 03 –  Strand Procurement and Testing Cable Fabrication </vt:lpstr>
      <vt:lpstr>Outline</vt:lpstr>
      <vt:lpstr>Cable Summary</vt:lpstr>
      <vt:lpstr>Cable Summary</vt:lpstr>
      <vt:lpstr>Wire Summary</vt:lpstr>
      <vt:lpstr>Strand Procured by LARP and Supplier’s QC</vt:lpstr>
      <vt:lpstr>Billets in the LARP production run</vt:lpstr>
      <vt:lpstr>PowerPoint Presentation</vt:lpstr>
      <vt:lpstr>PowerPoint Presentation</vt:lpstr>
      <vt:lpstr>PowerPoint Presentation</vt:lpstr>
      <vt:lpstr>PowerPoint Presentation</vt:lpstr>
      <vt:lpstr>QXFA-119 / P43OL1117</vt:lpstr>
      <vt:lpstr>Cable Summary</vt:lpstr>
      <vt:lpstr>Wire Summary</vt:lpstr>
      <vt:lpstr>P43OL1117 – Cable Date, Lengths</vt:lpstr>
      <vt:lpstr>P43OL1117 – Strand and SS Core ID</vt:lpstr>
      <vt:lpstr>P43OL1117 Respooling Wire Diameter</vt:lpstr>
      <vt:lpstr>DR</vt:lpstr>
      <vt:lpstr>P43OL1117 – Cable QC Data Summary</vt:lpstr>
      <vt:lpstr>PowerPoint Presentation</vt:lpstr>
      <vt:lpstr>PowerPoint Presentation</vt:lpstr>
      <vt:lpstr>PowerPoint Presentation</vt:lpstr>
      <vt:lpstr>P43OL1117 – Braiding</vt:lpstr>
      <vt:lpstr>P43OL1117 – Wire Parameters</vt:lpstr>
      <vt:lpstr>P43OL1117 – Wire Parameters Supplier (S) and Verification (V) IC Data</vt:lpstr>
      <vt:lpstr>P43OL1117 – Wire Parameters Supplier (S) and Verification (V) RRR Data</vt:lpstr>
      <vt:lpstr>P43OL1117 – Extracted Strand RRR</vt:lpstr>
      <vt:lpstr>P43OL1117 – Witness Samples</vt:lpstr>
      <vt:lpstr>P43OL1117 – Witness Samples</vt:lpstr>
      <vt:lpstr>P43OL1117 - SSL</vt:lpstr>
      <vt:lpstr>Coil 119 / Cable P43OL1117</vt:lpstr>
      <vt:lpstr>QXFA-122 / P43OL1126</vt:lpstr>
      <vt:lpstr>Cable Summary</vt:lpstr>
      <vt:lpstr>Wire Summary</vt:lpstr>
      <vt:lpstr>P43OL1126 – Cable Date, Lengths</vt:lpstr>
      <vt:lpstr>P43OL1126 – Strand and SS Core ID</vt:lpstr>
      <vt:lpstr>P43OL1126 Respooling Wire Diameter</vt:lpstr>
      <vt:lpstr>P43OL1126 – Cable QC Data Summary</vt:lpstr>
      <vt:lpstr>PowerPoint Presentation</vt:lpstr>
      <vt:lpstr>PowerPoint Presentation</vt:lpstr>
      <vt:lpstr>PowerPoint Presentation</vt:lpstr>
      <vt:lpstr>P43OL1126 – Braiding</vt:lpstr>
      <vt:lpstr>P43OL1126 – Wire Parameters</vt:lpstr>
      <vt:lpstr>P43OL1126 – Wire Parameters Supplier (S) and Verification (V) IC Data</vt:lpstr>
      <vt:lpstr>P43OL1126 – Wire Parameters Supplier (S) and Verification (V) RRR Data</vt:lpstr>
      <vt:lpstr>P43OL1126 – Extracted Strand RRR</vt:lpstr>
      <vt:lpstr>P43OL1126 – Witness Samples</vt:lpstr>
      <vt:lpstr>P43OL1126 – Witness Samples</vt:lpstr>
      <vt:lpstr>P43OL1126- SSL</vt:lpstr>
      <vt:lpstr>Coil 122 / Cable P43OL1126</vt:lpstr>
      <vt:lpstr>QXFA-123 / P43OL1130</vt:lpstr>
      <vt:lpstr>Cable Summary</vt:lpstr>
      <vt:lpstr>Wire Summary</vt:lpstr>
      <vt:lpstr>P43OL1130 – Cable Date, Lengths</vt:lpstr>
      <vt:lpstr>P43OL1130 – Strand and SS Core ID</vt:lpstr>
      <vt:lpstr>P43OL1130 Respooling Wire Diameter</vt:lpstr>
      <vt:lpstr>P43OL1130 – Cable QC Data Summary</vt:lpstr>
      <vt:lpstr>PowerPoint Presentation</vt:lpstr>
      <vt:lpstr>PowerPoint Presentation</vt:lpstr>
      <vt:lpstr>PowerPoint Presentation</vt:lpstr>
      <vt:lpstr>P43OL1130 – Braiding</vt:lpstr>
      <vt:lpstr>P43OL1130 – Wire Parameters</vt:lpstr>
      <vt:lpstr>P43OL1130 – Wire Parameters Supplier (S) and Verification (V) IC Data</vt:lpstr>
      <vt:lpstr>P43OL1130 – Wire Parameters Supplier (S) and Verification (V) RRR Data</vt:lpstr>
      <vt:lpstr>P43OL1130 – Extracted Strand RRR</vt:lpstr>
      <vt:lpstr>Cable P43OL1130 – Witness Samples</vt:lpstr>
      <vt:lpstr>P43OL1130 – Witness Samples</vt:lpstr>
      <vt:lpstr>P43OL1126- SSL</vt:lpstr>
      <vt:lpstr>Coil 123 / Cable P43OL1130</vt:lpstr>
      <vt:lpstr>QXFA-211 / P43OL1120</vt:lpstr>
      <vt:lpstr>Cable Summary</vt:lpstr>
      <vt:lpstr>Wire Summary</vt:lpstr>
      <vt:lpstr>P43OL1120 – Cable Date, Lengths</vt:lpstr>
      <vt:lpstr>P43OL1120 – Strand and SS Core ID</vt:lpstr>
      <vt:lpstr>P43OL1120 Respooling Wire Diameter</vt:lpstr>
      <vt:lpstr>P43OL1120 – Cable QC Data Summary</vt:lpstr>
      <vt:lpstr>PowerPoint Presentation</vt:lpstr>
      <vt:lpstr>PowerPoint Presentation</vt:lpstr>
      <vt:lpstr>PowerPoint Presentation</vt:lpstr>
      <vt:lpstr>P43OL1120 – Braiding</vt:lpstr>
      <vt:lpstr>DR</vt:lpstr>
      <vt:lpstr>P43OL1120 – Wire Parameters</vt:lpstr>
      <vt:lpstr>P43OL1120 – Wire Parameters Supplier (S) and Verification (V) IC Data</vt:lpstr>
      <vt:lpstr>P43OL1120 – Wire Parameters Supplier (S) and Verification (V) RRR Data</vt:lpstr>
      <vt:lpstr>P43OL1120 – Extracted Strand RRR</vt:lpstr>
      <vt:lpstr>P43OL1120 – Witness Samples</vt:lpstr>
      <vt:lpstr>P43OL1120 – Witness Samples</vt:lpstr>
      <vt:lpstr>P43OL1120- SSL</vt:lpstr>
      <vt:lpstr>Coil 211 / Cable P43OL1120</vt:lpstr>
      <vt:lpstr>Summary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1109</cp:revision>
  <cp:lastPrinted>2019-03-08T19:01:54Z</cp:lastPrinted>
  <dcterms:created xsi:type="dcterms:W3CDTF">2016-03-23T12:58:39Z</dcterms:created>
  <dcterms:modified xsi:type="dcterms:W3CDTF">2020-10-13T19:36:15Z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