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3" r:id="rId5"/>
    <p:sldId id="418" r:id="rId6"/>
    <p:sldId id="420" r:id="rId7"/>
    <p:sldId id="421" r:id="rId8"/>
    <p:sldId id="425" r:id="rId9"/>
    <p:sldId id="423" r:id="rId10"/>
    <p:sldId id="424" r:id="rId11"/>
    <p:sldId id="419" r:id="rId12"/>
    <p:sldId id="422" r:id="rId13"/>
    <p:sldId id="399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99" autoAdjust="0"/>
    <p:restoredTop sz="96405" autoAdjust="0"/>
  </p:normalViewPr>
  <p:slideViewPr>
    <p:cSldViewPr snapToGrid="0" showGuides="1">
      <p:cViewPr varScale="1">
        <p:scale>
          <a:sx n="131" d="100"/>
          <a:sy n="131" d="100"/>
        </p:scale>
        <p:origin x="968" y="1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30/09/2020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30/09/2020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25-Sep-2020 - MQXFA06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25-Sep-2020 - MQXFA06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25-Sep-2020 - MQXFA06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25-Sep-2020 - MQXFA06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25-Sep-2020 - MQXFA06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25-Sep-2020 - MQXFA06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25-Sep-2020 - MQXFA06 Coil Selection Review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518593"/>
            <a:ext cx="7200000" cy="1702496"/>
          </a:xfrm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Coil 122 VTB07</a:t>
            </a:r>
            <a:b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678288"/>
            <a:ext cx="6480000" cy="1302381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Followup</a:t>
            </a:r>
            <a:r>
              <a:rPr lang="en-GB" dirty="0"/>
              <a:t> to MQXFA06 Coil Selection Review</a:t>
            </a:r>
          </a:p>
          <a:p>
            <a:r>
              <a:rPr lang="en-GB" dirty="0"/>
              <a:t>Dan Cheng, Bob </a:t>
            </a:r>
            <a:r>
              <a:rPr lang="en-GB" dirty="0" err="1"/>
              <a:t>Memmo</a:t>
            </a:r>
            <a:r>
              <a:rPr lang="en-GB" dirty="0"/>
              <a:t>, Jordan Taylor</a:t>
            </a:r>
          </a:p>
          <a:p>
            <a:r>
              <a:rPr lang="en-US" i="1" dirty="0"/>
              <a:t>9/29/2020</a:t>
            </a:r>
            <a:endParaRPr lang="en-US" b="1" i="1" dirty="0"/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3235-7A8F-B74F-97A5-EC5BC477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Testing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CFCFD-8153-0649-BE9F-32520DB66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Keithley 2110 Multimeter (Sequential-R Voltage Measurements, Resistance Measurements)</a:t>
            </a:r>
          </a:p>
          <a:p>
            <a:pPr lvl="1"/>
            <a:r>
              <a:rPr lang="en-US" dirty="0"/>
              <a:t>HP E3610A DC Power Supply (Current Source for Sequential R)</a:t>
            </a:r>
          </a:p>
          <a:p>
            <a:r>
              <a:rPr lang="en-US" dirty="0" err="1"/>
              <a:t>Hypotultra</a:t>
            </a:r>
            <a:r>
              <a:rPr lang="en-US" dirty="0"/>
              <a:t> 7805 (</a:t>
            </a:r>
            <a:r>
              <a:rPr lang="en-US" dirty="0" err="1"/>
              <a:t>Hipot</a:t>
            </a:r>
            <a:r>
              <a:rPr lang="en-US" dirty="0"/>
              <a:t>)</a:t>
            </a:r>
          </a:p>
          <a:p>
            <a:r>
              <a:rPr lang="en-US" dirty="0"/>
              <a:t>LCR Meter </a:t>
            </a:r>
          </a:p>
          <a:p>
            <a:pPr lvl="1"/>
            <a:r>
              <a:rPr lang="en-US" dirty="0"/>
              <a:t>GW </a:t>
            </a:r>
            <a:r>
              <a:rPr lang="en-US" dirty="0" err="1"/>
              <a:t>Instek</a:t>
            </a:r>
            <a:r>
              <a:rPr lang="en-US" dirty="0"/>
              <a:t> LCR-819</a:t>
            </a:r>
          </a:p>
          <a:p>
            <a:r>
              <a:rPr lang="en-US" dirty="0"/>
              <a:t>ECG-Kokusai Winding Test DWX-05 (Impulse Testing)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2551E-1022-FB4C-8299-C150CBD1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FEE36-03A1-EE45-A393-B9D4E4DF1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25-Sep-2020 - MQXFA06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8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MQXFA06 Coil Electrical QC Summary</a:t>
            </a:r>
            <a:br>
              <a:rPr lang="en-US" dirty="0"/>
            </a:br>
            <a:r>
              <a:rPr lang="en-US" dirty="0"/>
              <a:t>With Updated Coil 211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25-Sep-2020 - MQXFA06 Coil Selection Review</a:t>
            </a:r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01A5ABF-07D1-EE43-86EA-F0CD9F8E7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29869"/>
              </p:ext>
            </p:extLst>
          </p:nvPr>
        </p:nvGraphicFramePr>
        <p:xfrm>
          <a:off x="321012" y="1219205"/>
          <a:ext cx="6945551" cy="490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229">
                  <a:extLst>
                    <a:ext uri="{9D8B030D-6E8A-4147-A177-3AD203B41FA5}">
                      <a16:colId xmlns:a16="http://schemas.microsoft.com/office/drawing/2014/main" val="882105335"/>
                    </a:ext>
                  </a:extLst>
                </a:gridCol>
                <a:gridCol w="503576">
                  <a:extLst>
                    <a:ext uri="{9D8B030D-6E8A-4147-A177-3AD203B41FA5}">
                      <a16:colId xmlns:a16="http://schemas.microsoft.com/office/drawing/2014/main" val="2254507012"/>
                    </a:ext>
                  </a:extLst>
                </a:gridCol>
                <a:gridCol w="1067256">
                  <a:extLst>
                    <a:ext uri="{9D8B030D-6E8A-4147-A177-3AD203B41FA5}">
                      <a16:colId xmlns:a16="http://schemas.microsoft.com/office/drawing/2014/main" val="1449147649"/>
                    </a:ext>
                  </a:extLst>
                </a:gridCol>
                <a:gridCol w="788498">
                  <a:extLst>
                    <a:ext uri="{9D8B030D-6E8A-4147-A177-3AD203B41FA5}">
                      <a16:colId xmlns:a16="http://schemas.microsoft.com/office/drawing/2014/main" val="2458990745"/>
                    </a:ext>
                  </a:extLst>
                </a:gridCol>
                <a:gridCol w="788498">
                  <a:extLst>
                    <a:ext uri="{9D8B030D-6E8A-4147-A177-3AD203B41FA5}">
                      <a16:colId xmlns:a16="http://schemas.microsoft.com/office/drawing/2014/main" val="2367916533"/>
                    </a:ext>
                  </a:extLst>
                </a:gridCol>
                <a:gridCol w="788498">
                  <a:extLst>
                    <a:ext uri="{9D8B030D-6E8A-4147-A177-3AD203B41FA5}">
                      <a16:colId xmlns:a16="http://schemas.microsoft.com/office/drawing/2014/main" val="3534116260"/>
                    </a:ext>
                  </a:extLst>
                </a:gridCol>
                <a:gridCol w="788498">
                  <a:extLst>
                    <a:ext uri="{9D8B030D-6E8A-4147-A177-3AD203B41FA5}">
                      <a16:colId xmlns:a16="http://schemas.microsoft.com/office/drawing/2014/main" val="4247433426"/>
                    </a:ext>
                  </a:extLst>
                </a:gridCol>
                <a:gridCol w="788498">
                  <a:extLst>
                    <a:ext uri="{9D8B030D-6E8A-4147-A177-3AD203B41FA5}">
                      <a16:colId xmlns:a16="http://schemas.microsoft.com/office/drawing/2014/main" val="3540244008"/>
                    </a:ext>
                  </a:extLst>
                </a:gridCol>
              </a:tblGrid>
              <a:tr h="249951"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extLst>
                  <a:ext uri="{0D108BD9-81ED-4DB2-BD59-A6C34878D82A}">
                    <a16:rowId xmlns:a16="http://schemas.microsoft.com/office/drawing/2014/main" val="269017748"/>
                  </a:ext>
                </a:extLst>
              </a:tr>
              <a:tr h="1091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See </a:t>
                      </a:r>
                      <a:r>
                        <a:rPr lang="en-US" sz="700" u="none" strike="noStrike" dirty="0" err="1">
                          <a:effectLst/>
                        </a:rPr>
                        <a:t>DocDB</a:t>
                      </a:r>
                      <a:r>
                        <a:rPr lang="en-US" sz="700" u="none" strike="noStrike" dirty="0">
                          <a:effectLst/>
                        </a:rPr>
                        <a:t> #956 / SU-1010-1903D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extLst>
                  <a:ext uri="{0D108BD9-81ED-4DB2-BD59-A6C34878D82A}">
                    <a16:rowId xmlns:a16="http://schemas.microsoft.com/office/drawing/2014/main" val="3898776028"/>
                  </a:ext>
                </a:extLst>
              </a:tr>
              <a:tr h="109149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3257262333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RLQ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508499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(m</a:t>
                      </a:r>
                      <a:r>
                        <a:rPr lang="el-GR" sz="700" b="1" u="none" strike="noStrike" dirty="0">
                          <a:effectLst/>
                        </a:rPr>
                        <a:t>Ω)</a:t>
                      </a:r>
                      <a:endParaRPr lang="el-G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614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607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611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600.91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608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4101850315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4083148688"/>
                  </a:ext>
                </a:extLst>
              </a:tr>
              <a:tr h="13097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L</a:t>
                      </a:r>
                      <a:r>
                        <a:rPr lang="en-US" sz="700" b="1" u="none" strike="noStrike" baseline="-25000">
                          <a:effectLst/>
                        </a:rPr>
                        <a:t>s</a:t>
                      </a:r>
                      <a:r>
                        <a:rPr lang="en-US" sz="700" b="1" u="none" strike="noStrike">
                          <a:effectLst/>
                        </a:rPr>
                        <a:t> (mH)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20 Hz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10.018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10.016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10.064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9.986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10.008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1221371117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100 Hz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6.4188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6.441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6.4179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6.4263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6.4155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1702279252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1 kHz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5.8528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5.8255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5.8164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5.8252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5.8388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3565973543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3182394230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Q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20 Hz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1.282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1.295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1.28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1.296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1.289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3131881441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100 Hz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5.587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5.529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5.497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5.564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5.61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3507324082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1 kHz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8.548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8.402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8.549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8.504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8.531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670264187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QH R (</a:t>
                      </a:r>
                      <a:r>
                        <a:rPr lang="el-GR" sz="700" b="1" u="none" strike="noStrike" dirty="0">
                          <a:effectLst/>
                        </a:rPr>
                        <a:t>Ω)</a:t>
                      </a:r>
                      <a:endParaRPr lang="el-G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80960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A01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3509714839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A02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2924718320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T-P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B01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2.03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2.02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2.31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2.13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575257521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NT-P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B02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2.03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2.03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2.29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2.13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1587728953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T-M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B03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2.03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2.03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2.28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2.12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1597161431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NT-M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B04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2.02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2.03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2.26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2.1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25083226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VT R (m</a:t>
                      </a:r>
                      <a:r>
                        <a:rPr lang="el-GR" sz="700" b="1" u="none" strike="noStrike" dirty="0">
                          <a:effectLst/>
                        </a:rPr>
                        <a:t>Ω) </a:t>
                      </a:r>
                      <a:r>
                        <a:rPr lang="en-US" sz="700" b="1" u="none" strike="noStrike" dirty="0">
                          <a:effectLst/>
                        </a:rPr>
                        <a:t>Individual coils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32615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@1 Amp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A1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614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606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611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608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1776483970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A2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613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606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611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607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1778344244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A3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415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410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414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56704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A4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355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352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354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044955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A5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355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352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354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86323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A6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350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345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349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812210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A7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350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345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57477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A8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344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342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03866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B8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342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643551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B7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340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330</a:t>
                      </a:r>
                      <a:endParaRPr lang="en-US" sz="7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9759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B6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338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334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336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4055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B5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337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333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336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03931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B4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331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328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331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16995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B3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187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186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187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220862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B2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1799417273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B1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97773972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2730600030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HIPOT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795128440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3939965648"/>
                  </a:ext>
                </a:extLst>
              </a:tr>
              <a:tr h="1164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IMPULSE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OK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OK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7" marR="5457" marT="5457" marB="0" anchor="ctr"/>
                </a:tc>
                <a:extLst>
                  <a:ext uri="{0D108BD9-81ED-4DB2-BD59-A6C34878D82A}">
                    <a16:rowId xmlns:a16="http://schemas.microsoft.com/office/drawing/2014/main" val="14348293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99BCC67-FF82-D242-8CD9-D3A8EB018773}"/>
              </a:ext>
            </a:extLst>
          </p:cNvPr>
          <p:cNvSpPr txBox="1"/>
          <p:nvPr/>
        </p:nvSpPr>
        <p:spPr>
          <a:xfrm>
            <a:off x="1442906" y="5826599"/>
            <a:ext cx="235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122 B7 is not sequential, Examination follows in next slides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476872-BDAB-CC44-87C6-07C4D841FE21}"/>
              </a:ext>
            </a:extLst>
          </p:cNvPr>
          <p:cNvSpPr/>
          <p:nvPr/>
        </p:nvSpPr>
        <p:spPr>
          <a:xfrm>
            <a:off x="4999837" y="4714613"/>
            <a:ext cx="580239" cy="62917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67A4F4-CBED-3447-B7C5-0D069BC27472}"/>
              </a:ext>
            </a:extLst>
          </p:cNvPr>
          <p:cNvSpPr/>
          <p:nvPr/>
        </p:nvSpPr>
        <p:spPr>
          <a:xfrm>
            <a:off x="5788402" y="3682767"/>
            <a:ext cx="580239" cy="199657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74CDA-B7B1-C447-BBA6-DF124D0136D9}"/>
              </a:ext>
            </a:extLst>
          </p:cNvPr>
          <p:cNvSpPr txBox="1"/>
          <p:nvPr/>
        </p:nvSpPr>
        <p:spPr>
          <a:xfrm>
            <a:off x="7412272" y="3682767"/>
            <a:ext cx="167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211 data now shown with updated measurements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54D26B-4916-0B49-863C-247A41C6D004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793787" y="5287876"/>
            <a:ext cx="1281552" cy="8618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464F95-4133-CE4D-9C0A-D6C906A1E043}"/>
              </a:ext>
            </a:extLst>
          </p:cNvPr>
          <p:cNvCxnSpPr>
            <a:cxnSpLocks/>
          </p:cNvCxnSpPr>
          <p:nvPr/>
        </p:nvCxnSpPr>
        <p:spPr>
          <a:xfrm flipH="1">
            <a:off x="6368642" y="4152550"/>
            <a:ext cx="1106247" cy="297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122 Measurement Differential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25-Sep-2020 - MQXFA06 Coil Selection Review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476872-BDAB-CC44-87C6-07C4D841FE21}"/>
              </a:ext>
            </a:extLst>
          </p:cNvPr>
          <p:cNvSpPr/>
          <p:nvPr/>
        </p:nvSpPr>
        <p:spPr>
          <a:xfrm>
            <a:off x="4999837" y="4714613"/>
            <a:ext cx="580239" cy="62917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464F95-4133-CE4D-9C0A-D6C906A1E043}"/>
              </a:ext>
            </a:extLst>
          </p:cNvPr>
          <p:cNvCxnSpPr>
            <a:cxnSpLocks/>
          </p:cNvCxnSpPr>
          <p:nvPr/>
        </p:nvCxnSpPr>
        <p:spPr>
          <a:xfrm flipH="1">
            <a:off x="6368642" y="4152550"/>
            <a:ext cx="1106247" cy="297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A9360F-AA36-E541-B3FF-9053DE14C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591220"/>
              </p:ext>
            </p:extLst>
          </p:nvPr>
        </p:nvGraphicFramePr>
        <p:xfrm>
          <a:off x="3676219" y="1900079"/>
          <a:ext cx="5203971" cy="3545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630">
                  <a:extLst>
                    <a:ext uri="{9D8B030D-6E8A-4147-A177-3AD203B41FA5}">
                      <a16:colId xmlns:a16="http://schemas.microsoft.com/office/drawing/2014/main" val="199187672"/>
                    </a:ext>
                  </a:extLst>
                </a:gridCol>
                <a:gridCol w="1231134">
                  <a:extLst>
                    <a:ext uri="{9D8B030D-6E8A-4147-A177-3AD203B41FA5}">
                      <a16:colId xmlns:a16="http://schemas.microsoft.com/office/drawing/2014/main" val="3147530105"/>
                    </a:ext>
                  </a:extLst>
                </a:gridCol>
                <a:gridCol w="1231134">
                  <a:extLst>
                    <a:ext uri="{9D8B030D-6E8A-4147-A177-3AD203B41FA5}">
                      <a16:colId xmlns:a16="http://schemas.microsoft.com/office/drawing/2014/main" val="3942552184"/>
                    </a:ext>
                  </a:extLst>
                </a:gridCol>
                <a:gridCol w="1231134">
                  <a:extLst>
                    <a:ext uri="{9D8B030D-6E8A-4147-A177-3AD203B41FA5}">
                      <a16:colId xmlns:a16="http://schemas.microsoft.com/office/drawing/2014/main" val="2855418621"/>
                    </a:ext>
                  </a:extLst>
                </a:gridCol>
                <a:gridCol w="1133939">
                  <a:extLst>
                    <a:ext uri="{9D8B030D-6E8A-4147-A177-3AD203B41FA5}">
                      <a16:colId xmlns:a16="http://schemas.microsoft.com/office/drawing/2014/main" val="74709866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Coil 122 FNAL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C122 FNAL Differential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Coil 122 LBNL retest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C122 LBNL Differential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02301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0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06146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0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0464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195.13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194.13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196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7675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254.62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256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3653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254.64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256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41923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260.21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5.57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262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9478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262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77698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266.64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267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031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B8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266.25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268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3194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277.42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11.17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280</a:t>
                      </a:r>
                      <a:endParaRPr lang="en-US" sz="11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23816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272.21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-5.21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274</a:t>
                      </a:r>
                      <a:endParaRPr lang="en-US" sz="11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22774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</a:rPr>
                        <a:t>274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94164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279.15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6.25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280</a:t>
                      </a:r>
                      <a:endParaRPr lang="en-US" sz="11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36011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421.69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142.54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</a:rPr>
                        <a:t>423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41029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608.5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608.872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185.872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4985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609.4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608.93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75511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B44545-36EA-A64D-92E7-0ABA0EE34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51621"/>
              </p:ext>
            </p:extLst>
          </p:nvPr>
        </p:nvGraphicFramePr>
        <p:xfrm>
          <a:off x="609995" y="1887450"/>
          <a:ext cx="2666858" cy="3545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806">
                  <a:extLst>
                    <a:ext uri="{9D8B030D-6E8A-4147-A177-3AD203B41FA5}">
                      <a16:colId xmlns:a16="http://schemas.microsoft.com/office/drawing/2014/main" val="3497461121"/>
                    </a:ext>
                  </a:extLst>
                </a:gridCol>
                <a:gridCol w="1156526">
                  <a:extLst>
                    <a:ext uri="{9D8B030D-6E8A-4147-A177-3AD203B41FA5}">
                      <a16:colId xmlns:a16="http://schemas.microsoft.com/office/drawing/2014/main" val="1589728794"/>
                    </a:ext>
                  </a:extLst>
                </a:gridCol>
                <a:gridCol w="1156526">
                  <a:extLst>
                    <a:ext uri="{9D8B030D-6E8A-4147-A177-3AD203B41FA5}">
                      <a16:colId xmlns:a16="http://schemas.microsoft.com/office/drawing/2014/main" val="240309716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Coil 119 FNAL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C119 FNAL Differential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9740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2698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379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191.58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664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251.01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873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251.18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5471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256.54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665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256.72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7474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263.07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4760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263.85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716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264.44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0.59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443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B6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269.82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5.38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6877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270.35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5284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274.48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757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416.32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141.84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49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598.4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182.08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0292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598.6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52705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B20DCE5-91C3-1148-A882-8C63203F894D}"/>
              </a:ext>
            </a:extLst>
          </p:cNvPr>
          <p:cNvSpPr txBox="1"/>
          <p:nvPr/>
        </p:nvSpPr>
        <p:spPr>
          <a:xfrm>
            <a:off x="1292660" y="1362030"/>
            <a:ext cx="167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Reference Values from Coil 119</a:t>
            </a:r>
          </a:p>
        </p:txBody>
      </p:sp>
    </p:spTree>
    <p:extLst>
      <p:ext uri="{BB962C8B-B14F-4D97-AF65-F5344CB8AC3E}">
        <p14:creationId xmlns:p14="http://schemas.microsoft.com/office/powerpoint/2010/main" val="328453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1FF-F4F5-024F-8A6A-FECA772E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Tap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CDB7D-D260-2940-B5EC-2272B68A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322" y="1132428"/>
            <a:ext cx="5583678" cy="149085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B07 is ~two straight sections away from B08</a:t>
            </a:r>
          </a:p>
          <a:p>
            <a:r>
              <a:rPr lang="en-US" dirty="0">
                <a:solidFill>
                  <a:srgbClr val="FF0000"/>
                </a:solidFill>
              </a:rPr>
              <a:t>B07 is ~one straight section away from B06 </a:t>
            </a:r>
            <a:r>
              <a:rPr lang="en-US" i="1" dirty="0">
                <a:solidFill>
                  <a:srgbClr val="FF0000"/>
                </a:solidFill>
              </a:rPr>
              <a:t>in the opposite direction</a:t>
            </a:r>
          </a:p>
          <a:p>
            <a:r>
              <a:rPr lang="en-US" dirty="0">
                <a:solidFill>
                  <a:srgbClr val="FF0000"/>
                </a:solidFill>
              </a:rPr>
              <a:t>B07 and B04 are very close in value, within ~1 ohm</a:t>
            </a:r>
          </a:p>
          <a:p>
            <a:r>
              <a:rPr lang="en-US" dirty="0">
                <a:solidFill>
                  <a:srgbClr val="FF0000"/>
                </a:solidFill>
              </a:rPr>
              <a:t>Conclusion: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VTB07 is actually not on pole turn, but rather on 2</a:t>
            </a:r>
            <a:r>
              <a:rPr lang="en-US" i="1" baseline="30000" dirty="0">
                <a:solidFill>
                  <a:srgbClr val="FF0000"/>
                </a:solidFill>
              </a:rPr>
              <a:t>nd</a:t>
            </a:r>
            <a:r>
              <a:rPr lang="en-US" i="1" dirty="0">
                <a:solidFill>
                  <a:srgbClr val="FF0000"/>
                </a:solidFill>
              </a:rPr>
              <a:t> turn, between VTB03 and VTB04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E1666-1A82-6B4E-B66F-68BA53EF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5F6BA-5112-1647-8CFF-44F8F485F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25-Sep-2020 - MQXFA06 Coil Selection Review</a:t>
            </a:r>
            <a:endParaRPr lang="en-GB" dirty="0"/>
          </a:p>
        </p:txBody>
      </p:sp>
      <p:pic>
        <p:nvPicPr>
          <p:cNvPr id="6" name="Picture 5" descr="A picture containing guitar&#10;&#10;Description automatically generated">
            <a:extLst>
              <a:ext uri="{FF2B5EF4-FFF2-40B4-BE49-F238E27FC236}">
                <a16:creationId xmlns:a16="http://schemas.microsoft.com/office/drawing/2014/main" id="{BC5D333C-057B-F345-A721-51F3033F1B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64" y="2986388"/>
            <a:ext cx="7247960" cy="3729264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4AE7BA-04C2-E643-A0AD-C5A47D87C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914897"/>
              </p:ext>
            </p:extLst>
          </p:nvPr>
        </p:nvGraphicFramePr>
        <p:xfrm>
          <a:off x="55123" y="1306699"/>
          <a:ext cx="2741703" cy="3545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35">
                  <a:extLst>
                    <a:ext uri="{9D8B030D-6E8A-4147-A177-3AD203B41FA5}">
                      <a16:colId xmlns:a16="http://schemas.microsoft.com/office/drawing/2014/main" val="199187672"/>
                    </a:ext>
                  </a:extLst>
                </a:gridCol>
                <a:gridCol w="870928">
                  <a:extLst>
                    <a:ext uri="{9D8B030D-6E8A-4147-A177-3AD203B41FA5}">
                      <a16:colId xmlns:a16="http://schemas.microsoft.com/office/drawing/2014/main" val="2855418621"/>
                    </a:ext>
                  </a:extLst>
                </a:gridCol>
                <a:gridCol w="802170">
                  <a:extLst>
                    <a:ext uri="{9D8B030D-6E8A-4147-A177-3AD203B41FA5}">
                      <a16:colId xmlns:a16="http://schemas.microsoft.com/office/drawing/2014/main" val="1641157633"/>
                    </a:ext>
                  </a:extLst>
                </a:gridCol>
                <a:gridCol w="802170">
                  <a:extLst>
                    <a:ext uri="{9D8B030D-6E8A-4147-A177-3AD203B41FA5}">
                      <a16:colId xmlns:a16="http://schemas.microsoft.com/office/drawing/2014/main" val="74709866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effectLst/>
                        </a:rPr>
                        <a:t>Coil 122 LBNL retest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C122 LBNL Differential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02301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0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06146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0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A2-A1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0464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196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A3-A2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7675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256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A4-A3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3653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256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A5-A4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41923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262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A6-A5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9478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262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A7-A6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77698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267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A8-A7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031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B8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268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B8-A8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3194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280</a:t>
                      </a:r>
                      <a:endParaRPr lang="en-US" sz="11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B7-B8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23816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274</a:t>
                      </a:r>
                      <a:endParaRPr lang="en-US" sz="11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B6-B7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22774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</a:rPr>
                        <a:t>274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B5-B6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94164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280</a:t>
                      </a:r>
                      <a:endParaRPr lang="en-US" sz="11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B4-B5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36011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</a:rPr>
                        <a:t>423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B3-B4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41029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</a:rPr>
                        <a:t>608.872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B2-B3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185.872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4985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 dirty="0">
                          <a:effectLst/>
                        </a:rPr>
                        <a:t>608.93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B1-B2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755116"/>
                  </a:ext>
                </a:extLst>
              </a:tr>
            </a:tbl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81B1D175-58CB-F64D-AB3B-6DA666F35FDD}"/>
              </a:ext>
            </a:extLst>
          </p:cNvPr>
          <p:cNvSpPr/>
          <p:nvPr/>
        </p:nvSpPr>
        <p:spPr>
          <a:xfrm rot="16200000">
            <a:off x="7228859" y="2376478"/>
            <a:ext cx="406151" cy="85603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8EE9B-CB05-3E43-B22B-F93997FC4A1F}"/>
              </a:ext>
            </a:extLst>
          </p:cNvPr>
          <p:cNvSpPr txBox="1"/>
          <p:nvPr/>
        </p:nvSpPr>
        <p:spPr>
          <a:xfrm>
            <a:off x="6201973" y="2330065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~6 ohms, straight section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4D3C7D-5718-7E4D-8CE4-0AF3DE6CC1FA}"/>
              </a:ext>
            </a:extLst>
          </p:cNvPr>
          <p:cNvSpPr/>
          <p:nvPr/>
        </p:nvSpPr>
        <p:spPr>
          <a:xfrm>
            <a:off x="1981456" y="3409688"/>
            <a:ext cx="777047" cy="85054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AA402A-BE6E-1940-9864-A9D1A75404B3}"/>
              </a:ext>
            </a:extLst>
          </p:cNvPr>
          <p:cNvSpPr/>
          <p:nvPr/>
        </p:nvSpPr>
        <p:spPr>
          <a:xfrm>
            <a:off x="6844000" y="4779735"/>
            <a:ext cx="442018" cy="4587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9F3B1D-5A7E-9646-9456-3502FA4131A9}"/>
              </a:ext>
            </a:extLst>
          </p:cNvPr>
          <p:cNvCxnSpPr>
            <a:cxnSpLocks/>
          </p:cNvCxnSpPr>
          <p:nvPr/>
        </p:nvCxnSpPr>
        <p:spPr>
          <a:xfrm flipV="1">
            <a:off x="2607012" y="1623266"/>
            <a:ext cx="554477" cy="1795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2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E867-AD66-BD44-A3BD-CC082F25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Fabrication Intermediate EQC Steps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941F0C-8D38-094F-8543-6C5DBCC38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082927"/>
            <a:ext cx="7918450" cy="31795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EA9CE-0A68-CE40-A9F3-C637224D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9D6DA-0BB7-2F4D-BC9F-467C4653F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25-Sep-2020 - MQXFA06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92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BE3F-4C5A-8B41-91EC-7E17F0A1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122 LE VTB Wires Soldered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1738EF-2881-BC41-8CD9-0C476C49F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01"/>
          <a:stretch/>
        </p:blipFill>
        <p:spPr>
          <a:xfrm>
            <a:off x="4098258" y="1174693"/>
            <a:ext cx="4749912" cy="4906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1B31B-30F5-D044-9726-4BF52D33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807C2-C4F6-5E4D-B21F-D2348D565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25-Sep-2020 - MQXFA06 Coil Selection Review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E0EE3-F659-0548-A108-767BC7F73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" y="1663431"/>
            <a:ext cx="3880421" cy="35276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52D4AA-FC64-6649-A821-BB8F10553EDC}"/>
              </a:ext>
            </a:extLst>
          </p:cNvPr>
          <p:cNvSpPr txBox="1"/>
          <p:nvPr/>
        </p:nvSpPr>
        <p:spPr>
          <a:xfrm>
            <a:off x="6767868" y="5803505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Fred </a:t>
            </a:r>
            <a:r>
              <a:rPr lang="en-US" sz="1200" dirty="0" err="1">
                <a:solidFill>
                  <a:schemeClr val="bg1"/>
                </a:solidFill>
              </a:rPr>
              <a:t>Nobrega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6F36E3-5B74-304A-A1F0-C6C4D0A68627}"/>
              </a:ext>
            </a:extLst>
          </p:cNvPr>
          <p:cNvSpPr txBox="1"/>
          <p:nvPr/>
        </p:nvSpPr>
        <p:spPr>
          <a:xfrm>
            <a:off x="1442907" y="5406026"/>
            <a:ext cx="235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Soldered wires appear to be correctly placed and labeled, per coil fabrication drawing</a:t>
            </a:r>
          </a:p>
        </p:txBody>
      </p:sp>
    </p:spTree>
    <p:extLst>
      <p:ext uri="{BB962C8B-B14F-4D97-AF65-F5344CB8AC3E}">
        <p14:creationId xmlns:p14="http://schemas.microsoft.com/office/powerpoint/2010/main" val="143676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BE3F-4C5A-8B41-91EC-7E17F0A1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 Flags, Coil 119 and 122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1B31B-30F5-D044-9726-4BF52D33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807C2-C4F6-5E4D-B21F-D2348D565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25-Sep-2020 - MQXFA06 Coil Selection Review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2D4AA-FC64-6649-A821-BB8F10553EDC}"/>
              </a:ext>
            </a:extLst>
          </p:cNvPr>
          <p:cNvSpPr txBox="1"/>
          <p:nvPr/>
        </p:nvSpPr>
        <p:spPr>
          <a:xfrm>
            <a:off x="6767868" y="5803505"/>
            <a:ext cx="195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Courtesy of Fred </a:t>
            </a:r>
            <a:r>
              <a:rPr lang="en-US" sz="1200" dirty="0" err="1">
                <a:solidFill>
                  <a:schemeClr val="bg1"/>
                </a:solidFill>
              </a:rPr>
              <a:t>Nobrega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EAF4745-F572-B04C-9670-91CD47DF9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48"/>
          <a:stretch/>
        </p:blipFill>
        <p:spPr>
          <a:xfrm>
            <a:off x="4791189" y="1370004"/>
            <a:ext cx="3953358" cy="45720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E78F52-9B90-434A-9BCB-04206F8A0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608"/>
          <a:stretch/>
        </p:blipFill>
        <p:spPr>
          <a:xfrm>
            <a:off x="439348" y="1370004"/>
            <a:ext cx="3864429" cy="457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6F36E3-5B74-304A-A1F0-C6C4D0A68627}"/>
              </a:ext>
            </a:extLst>
          </p:cNvPr>
          <p:cNvSpPr txBox="1"/>
          <p:nvPr/>
        </p:nvSpPr>
        <p:spPr>
          <a:xfrm>
            <a:off x="4777279" y="5317260"/>
            <a:ext cx="235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There appears to be a shift of a cable’s width in Coil 122 VTB07 flag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E46EAC-8525-8141-88F2-14C3B426245C}"/>
              </a:ext>
            </a:extLst>
          </p:cNvPr>
          <p:cNvCxnSpPr>
            <a:cxnSpLocks/>
          </p:cNvCxnSpPr>
          <p:nvPr/>
        </p:nvCxnSpPr>
        <p:spPr>
          <a:xfrm flipV="1">
            <a:off x="6587593" y="4550485"/>
            <a:ext cx="540567" cy="838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CA5B4D7-F49F-E642-9227-BA5F35F29044}"/>
              </a:ext>
            </a:extLst>
          </p:cNvPr>
          <p:cNvSpPr/>
          <p:nvPr/>
        </p:nvSpPr>
        <p:spPr>
          <a:xfrm>
            <a:off x="1465089" y="2646381"/>
            <a:ext cx="777047" cy="21409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EEC28F-DF96-254A-B394-CF5BFCEC963A}"/>
              </a:ext>
            </a:extLst>
          </p:cNvPr>
          <p:cNvSpPr/>
          <p:nvPr/>
        </p:nvSpPr>
        <p:spPr>
          <a:xfrm>
            <a:off x="6857876" y="2783524"/>
            <a:ext cx="777047" cy="21409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83C66E9F-2609-4042-8C4B-C2DF3928445F}"/>
              </a:ext>
            </a:extLst>
          </p:cNvPr>
          <p:cNvSpPr/>
          <p:nvPr/>
        </p:nvSpPr>
        <p:spPr>
          <a:xfrm>
            <a:off x="7128160" y="4599169"/>
            <a:ext cx="398033" cy="3550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11">
            <a:extLst>
              <a:ext uri="{FF2B5EF4-FFF2-40B4-BE49-F238E27FC236}">
                <a16:creationId xmlns:a16="http://schemas.microsoft.com/office/drawing/2014/main" id="{89DA3D33-6D89-4E4E-AD69-DBB38E52E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99" t="37683" r="15006" b="28101"/>
          <a:stretch/>
        </p:blipFill>
        <p:spPr>
          <a:xfrm>
            <a:off x="4006531" y="1918469"/>
            <a:ext cx="2450961" cy="2926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43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1FF-F4F5-024F-8A6A-FECA772E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CDB7D-D260-2940-B5EC-2272B68A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Fabrication data shows same out of sequence values from trace installation</a:t>
            </a:r>
          </a:p>
          <a:p>
            <a:r>
              <a:rPr lang="en-US" dirty="0"/>
              <a:t>Data was remeasured and confirmed at LBNL</a:t>
            </a:r>
          </a:p>
          <a:p>
            <a:r>
              <a:rPr lang="en-US" dirty="0"/>
              <a:t>Photos presented</a:t>
            </a:r>
          </a:p>
          <a:p>
            <a:r>
              <a:rPr lang="en-US" dirty="0"/>
              <a:t>Measurement data suggests that the VTB07 VT flag was placed on the 2</a:t>
            </a:r>
            <a:r>
              <a:rPr lang="en-US" baseline="30000" dirty="0"/>
              <a:t>nd</a:t>
            </a:r>
            <a:r>
              <a:rPr lang="en-US" dirty="0"/>
              <a:t> turn from the pole</a:t>
            </a:r>
          </a:p>
          <a:p>
            <a:pPr lvl="1"/>
            <a:r>
              <a:rPr lang="en-US" dirty="0"/>
              <a:t>Actual order of the outer layer voltage taps are: B01, B02, B03, </a:t>
            </a:r>
            <a:r>
              <a:rPr lang="en-US" i="1" dirty="0"/>
              <a:t>B07</a:t>
            </a:r>
            <a:r>
              <a:rPr lang="en-US" dirty="0"/>
              <a:t>, B04, B05, B06, B08, A08, etc...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E1666-1A82-6B4E-B66F-68BA53EF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5F6BA-5112-1647-8CFF-44F8F485F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25-Sep-2020 - MQXFA06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26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1FF-F4F5-024F-8A6A-FECA772E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CDB7D-D260-2940-B5EC-2272B68A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E1666-1A82-6B4E-B66F-68BA53EF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5F6BA-5112-1647-8CFF-44F8F485F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25-Sep-2020 - MQXFA06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3142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49035</TotalTime>
  <Words>815</Words>
  <Application>Microsoft Macintosh PowerPoint</Application>
  <PresentationFormat>On-screen Show (4:3)</PresentationFormat>
  <Paragraphs>445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Thème Office</vt:lpstr>
      <vt:lpstr>Coil 122 VTB07 </vt:lpstr>
      <vt:lpstr>MQXFA06 Coil Electrical QC Summary With Updated Coil 211 Data</vt:lpstr>
      <vt:lpstr>Coil 122 Measurement Differential</vt:lpstr>
      <vt:lpstr>Voltage Tap Mapping</vt:lpstr>
      <vt:lpstr>Coil Fabrication Intermediate EQC Steps</vt:lpstr>
      <vt:lpstr>Coil 122 LE VTB Wires Soldered</vt:lpstr>
      <vt:lpstr>VT Flags, Coil 119 and 122</vt:lpstr>
      <vt:lpstr>Summary and Conclusion</vt:lpstr>
      <vt:lpstr>Additional Slides</vt:lpstr>
      <vt:lpstr>Electrical Testing Notes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248</cp:revision>
  <cp:lastPrinted>2017-05-11T15:20:58Z</cp:lastPrinted>
  <dcterms:created xsi:type="dcterms:W3CDTF">2020-03-05T16:00:56Z</dcterms:created>
  <dcterms:modified xsi:type="dcterms:W3CDTF">2020-09-30T18:10:12Z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