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71ED2-7A1A-410A-A058-D3A440D7F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60885-618C-4817-88ED-44154B19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8EF9F-64ED-4DB0-95A9-D6746C13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BF083-C6A8-4EB5-B273-797616E2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5A5E4-125E-4A9E-BAD8-AB5FD254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C660-80D2-44BB-9BE2-FCCBD026D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B5623-7DE2-485B-A069-FBE7D1746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84CA3-3062-42D6-B0A2-0ADED472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B3DEB-271B-4879-853B-2DDCDC0EF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5CD4-886C-4CB7-B8C8-4CC731ED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2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B9C4FA-C9DF-4FFF-89C1-8D1A6B974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83173-18CC-4184-956E-AF539BD03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B141-44C6-469C-884C-48F1891F8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11468-0D58-4C02-914B-AE0F5DBF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22F9E-0128-4EE9-B3D8-AF02FBD7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B19C9-9249-47D9-A011-22102CDC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5AE5D-395F-4BFB-81BD-A801AA785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B9331-C907-4960-8844-CE8148F6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9F3A-3B00-492C-888F-7241E90C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CDB6-6DAF-438D-9A18-B3E18A71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DD4A-B084-4103-BB5E-618E3E64D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3C4B3-86A3-4B7F-AC86-8C325AB52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FF938-95F9-4C82-AE62-0E7DC7600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63D9B-17CE-4FBC-8523-F042F9A7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B3370-BCE4-4080-927B-9E85C7A4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1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48F1D-3E85-4087-B2C0-CDAFAF9A2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326CC-CF23-4E34-906B-FF09928E9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82A01-4AD8-4356-8BC8-5C35B0D20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28C17-3CCA-47DB-94C6-7F60C7EE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DC805-8871-46C8-A032-FDCB1F07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A772D-5E0E-4D1A-92AA-6BE8FC07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5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7D28-27AC-4438-A2BC-9F9CC03F2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180AC-61A0-4FA0-B798-4BA388353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E958A-BC12-46B7-8374-3DE520E17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3A138-2E8E-460F-A0B9-DC8ED6589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13530-ED00-4E53-8DE3-3412535E3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5FDE37-AEE1-40EE-AED6-0A53F9EC1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F515BD-7C1E-4A42-AAF1-2DD6E582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A809A-DD88-4AFA-8D4F-0B546263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D8F33-8F9A-4DB3-B884-87AA8C89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B51CA-C53C-423C-820C-79D0476FF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1F507-8AB1-489C-BD68-6304617E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2EE63-6409-4F05-81DF-676E48E0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2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09DB45-34D0-4BE1-88A4-99EE54D4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541D7-504E-44F2-96D2-39C589B5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6CF24-9293-4718-B129-5EB429F1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7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945AC-8A8B-4C2B-9954-3844C38C4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136B2-65DF-4F38-86BE-6BE1A6496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A8398-BDD6-40C8-B501-81B980F6C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85E6C-F103-4E81-8E5F-3E247A4B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5F2EC-9ED5-4CD3-A87E-BDCAF612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9FE2E-C510-43B9-896E-DE1457E8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641BA-59D9-4FF7-B6AB-F7628B3A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9BC9F-AB1C-45C1-BC90-0218D6AED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6B995-5EF1-4ADA-9731-624CC6102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98880-97F5-443F-8F7A-4AA09F8D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F3758-4ADC-478D-A73E-69A80D30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2AE1B-8A0A-4F01-9D68-838D6004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0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66F9D-74E3-4A0B-9B18-077A0A84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06D36-6AB3-422F-9E99-3A34CDEC6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B3703-47D7-44E8-B6D8-22AA71859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38340-DE2A-4BDD-BA7D-F08435B63400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A85ED-EAAC-4E24-83D9-7EEB3610C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86846-E8A6-439A-A635-7FCF289B7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A6115-6B68-4BD3-A121-7CE387C5A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2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B160-C818-46DC-883B-BC75D06A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100D7-28F3-46DA-9ACE-5BABC18AE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Nominal current (16470 A)</a:t>
            </a:r>
          </a:p>
          <a:p>
            <a:r>
              <a:rPr lang="en-US" dirty="0"/>
              <a:t>Nominal protection (CLIQ 600 V - 40 mF, OL QH 300 V – 7.05 mF)</a:t>
            </a:r>
          </a:p>
          <a:p>
            <a:r>
              <a:rPr lang="en-US" dirty="0"/>
              <a:t>No failures</a:t>
            </a:r>
          </a:p>
          <a:p>
            <a:r>
              <a:rPr lang="en-US" dirty="0"/>
              <a:t>Coils 123 – 119 – 122 – 211</a:t>
            </a:r>
          </a:p>
          <a:p>
            <a:pPr lvl="1"/>
            <a:r>
              <a:rPr lang="en-US" dirty="0"/>
              <a:t>RRR 229 – 139 – 267 – 234</a:t>
            </a:r>
          </a:p>
          <a:p>
            <a:pPr lvl="1"/>
            <a:r>
              <a:rPr lang="en-US" dirty="0"/>
              <a:t>Cu/</a:t>
            </a:r>
            <a:r>
              <a:rPr lang="en-US" dirty="0" err="1"/>
              <a:t>NCu</a:t>
            </a:r>
            <a:r>
              <a:rPr lang="en-US" dirty="0"/>
              <a:t> 1.23 – 1.183– 1.149 – 1.196</a:t>
            </a:r>
          </a:p>
          <a:p>
            <a:pPr lvl="1"/>
            <a:endParaRPr lang="en-US" dirty="0"/>
          </a:p>
          <a:p>
            <a:r>
              <a:rPr lang="en-US" dirty="0"/>
              <a:t>Coil 117 is a spare</a:t>
            </a:r>
          </a:p>
          <a:p>
            <a:pPr lvl="1"/>
            <a:r>
              <a:rPr lang="en-US" dirty="0"/>
              <a:t>RRR 188, Cu/</a:t>
            </a:r>
            <a:r>
              <a:rPr lang="en-US" dirty="0" err="1"/>
              <a:t>NCu</a:t>
            </a:r>
            <a:r>
              <a:rPr lang="en-US" dirty="0"/>
              <a:t> = 1.185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D1656-B376-4ED9-91BD-837E4701E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26220" y="3323577"/>
            <a:ext cx="3169298" cy="31692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E375BF-DA89-4779-9D62-9D1E484512EE}"/>
              </a:ext>
            </a:extLst>
          </p:cNvPr>
          <p:cNvSpPr txBox="1"/>
          <p:nvPr/>
        </p:nvSpPr>
        <p:spPr>
          <a:xfrm>
            <a:off x="10439400" y="3462301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123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D52F98-A47E-4A6C-83C1-8E2A0F5E4858}"/>
              </a:ext>
            </a:extLst>
          </p:cNvPr>
          <p:cNvSpPr txBox="1"/>
          <p:nvPr/>
        </p:nvSpPr>
        <p:spPr>
          <a:xfrm>
            <a:off x="7395595" y="342900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119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0F0E34-8DFA-4266-B2A7-B3C2EF1D89EC}"/>
              </a:ext>
            </a:extLst>
          </p:cNvPr>
          <p:cNvSpPr txBox="1"/>
          <p:nvPr/>
        </p:nvSpPr>
        <p:spPr>
          <a:xfrm>
            <a:off x="7533941" y="5961519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122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CB0F7D-7785-4ABF-A4AD-D9C787CD9DC2}"/>
              </a:ext>
            </a:extLst>
          </p:cNvPr>
          <p:cNvSpPr txBox="1"/>
          <p:nvPr/>
        </p:nvSpPr>
        <p:spPr>
          <a:xfrm>
            <a:off x="10617459" y="5916521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211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5A24A6C-5629-45BB-90D0-52DF7E1A2A1D}"/>
              </a:ext>
            </a:extLst>
          </p:cNvPr>
          <p:cNvCxnSpPr/>
          <p:nvPr/>
        </p:nvCxnSpPr>
        <p:spPr>
          <a:xfrm>
            <a:off x="5243119" y="3602014"/>
            <a:ext cx="2450213" cy="41582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21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67681-A0B7-4647-B562-A3421149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235"/>
            <a:ext cx="10515600" cy="1325563"/>
          </a:xfrm>
        </p:spPr>
        <p:txBody>
          <a:bodyPr/>
          <a:lstStyle/>
          <a:p>
            <a:r>
              <a:rPr lang="en-US" dirty="0"/>
              <a:t>MQXFA6 peak voltages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97F417-182D-400C-A55B-854A83404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660793"/>
              </p:ext>
            </p:extLst>
          </p:nvPr>
        </p:nvGraphicFramePr>
        <p:xfrm>
          <a:off x="161255" y="1529009"/>
          <a:ext cx="566070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353">
                  <a:extLst>
                    <a:ext uri="{9D8B030D-6E8A-4147-A177-3AD203B41FA5}">
                      <a16:colId xmlns:a16="http://schemas.microsoft.com/office/drawing/2014/main" val="2179076221"/>
                    </a:ext>
                  </a:extLst>
                </a:gridCol>
                <a:gridCol w="2830353">
                  <a:extLst>
                    <a:ext uri="{9D8B030D-6E8A-4147-A177-3AD203B41FA5}">
                      <a16:colId xmlns:a16="http://schemas.microsoft.com/office/drawing/2014/main" val="3447900217"/>
                    </a:ext>
                  </a:extLst>
                </a:gridCol>
              </a:tblGrid>
              <a:tr h="16382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Coil MECHANICAL ordering</a:t>
                      </a:r>
                    </a:p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Q1-Q2-Q3-Q4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Peak voltage [V]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928036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123-119-122-211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376110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123-119-211-122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0899682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123-211-119-122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3113122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123-211-122-119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5915885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123-122-211-119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5883328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123-122-119-211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2118652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119-123-122-211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8595873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119-123-211-122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2074370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119-211-123-122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7094741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119-211-122-123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5500673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119-122-211-123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8169768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119-122-123-211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369250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2A08B82-4D53-49CB-90D3-890CFA685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63569"/>
              </p:ext>
            </p:extLst>
          </p:nvPr>
        </p:nvGraphicFramePr>
        <p:xfrm>
          <a:off x="6370041" y="1529009"/>
          <a:ext cx="566070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353">
                  <a:extLst>
                    <a:ext uri="{9D8B030D-6E8A-4147-A177-3AD203B41FA5}">
                      <a16:colId xmlns:a16="http://schemas.microsoft.com/office/drawing/2014/main" val="2179076221"/>
                    </a:ext>
                  </a:extLst>
                </a:gridCol>
                <a:gridCol w="2830353">
                  <a:extLst>
                    <a:ext uri="{9D8B030D-6E8A-4147-A177-3AD203B41FA5}">
                      <a16:colId xmlns:a16="http://schemas.microsoft.com/office/drawing/2014/main" val="3447900217"/>
                    </a:ext>
                  </a:extLst>
                </a:gridCol>
              </a:tblGrid>
              <a:tr h="16382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Coil MECHANICAL ordering</a:t>
                      </a:r>
                    </a:p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Q1-Q2-Q3-Q4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Peak voltage [V]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928036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122-119-123-211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376110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122-119-211-123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0899682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122-211-119-123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3113122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122-211-123-119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5915885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122-123-211-119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5883328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122-123-119-211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2118652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211-123-119-122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8595873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211-123-122-119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2074370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211-122-123-119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7094741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211-122-119-123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5500673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211-119-122-123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8169768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211-119-123-122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3692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26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BD36-983A-4286-A400-9FE0F6F9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37BE1-1332-469D-9098-416D0A02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2 QH failures in some acceptable cases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952181-4FA8-4885-B44A-F58DE5ADF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116630"/>
              </p:ext>
            </p:extLst>
          </p:nvPr>
        </p:nvGraphicFramePr>
        <p:xfrm>
          <a:off x="622649" y="2317574"/>
          <a:ext cx="874785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951">
                  <a:extLst>
                    <a:ext uri="{9D8B030D-6E8A-4147-A177-3AD203B41FA5}">
                      <a16:colId xmlns:a16="http://schemas.microsoft.com/office/drawing/2014/main" val="2179076221"/>
                    </a:ext>
                  </a:extLst>
                </a:gridCol>
                <a:gridCol w="2915951">
                  <a:extLst>
                    <a:ext uri="{9D8B030D-6E8A-4147-A177-3AD203B41FA5}">
                      <a16:colId xmlns:a16="http://schemas.microsoft.com/office/drawing/2014/main" val="3447900217"/>
                    </a:ext>
                  </a:extLst>
                </a:gridCol>
                <a:gridCol w="2915951">
                  <a:extLst>
                    <a:ext uri="{9D8B030D-6E8A-4147-A177-3AD203B41FA5}">
                      <a16:colId xmlns:a16="http://schemas.microsoft.com/office/drawing/2014/main" val="2120812346"/>
                    </a:ext>
                  </a:extLst>
                </a:gridCol>
              </a:tblGrid>
              <a:tr h="16382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Coil MECHANICAL ordering</a:t>
                      </a:r>
                    </a:p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Q1-Q2-Q3-Q4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Peak voltage no fail [V]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Peak voltage 2 QH fail  [V]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928036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123-119-122-211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376110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123-119-211-122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0899682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123-122-119-211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4078067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122-119-123-211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7832505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122-119-211-123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0731520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122-211-119-123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4808393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211-119-122-123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923625"/>
                  </a:ext>
                </a:extLst>
              </a:tr>
              <a:tr h="16382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211-119-123-122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3113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19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E26B7-B55E-4AC2-A986-A82BEBBA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with BNL protection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C186A-ED5B-49DE-91E1-C2E3C98A6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acceptable case</a:t>
            </a:r>
          </a:p>
          <a:p>
            <a:r>
              <a:rPr lang="en-US" dirty="0"/>
              <a:t>211-119-123-122 (el. Order 211-&gt;122-&gt;119-&gt;123)</a:t>
            </a:r>
          </a:p>
          <a:p>
            <a:r>
              <a:rPr lang="en-US" dirty="0"/>
              <a:t>Nominal current (16470 A)</a:t>
            </a:r>
          </a:p>
          <a:p>
            <a:r>
              <a:rPr lang="en-US" dirty="0"/>
              <a:t>37.5 m</a:t>
            </a:r>
            <a:r>
              <a:rPr lang="el-GR" dirty="0"/>
              <a:t>Ω</a:t>
            </a:r>
            <a:r>
              <a:rPr lang="en-US" dirty="0"/>
              <a:t> dump (10 </a:t>
            </a:r>
            <a:r>
              <a:rPr lang="en-US" dirty="0" err="1"/>
              <a:t>ms</a:t>
            </a:r>
            <a:r>
              <a:rPr lang="en-US" dirty="0"/>
              <a:t> delay)</a:t>
            </a:r>
          </a:p>
          <a:p>
            <a:r>
              <a:rPr lang="en-US" dirty="0"/>
              <a:t>2 QH fail</a:t>
            </a:r>
          </a:p>
          <a:p>
            <a:r>
              <a:rPr lang="en-US" dirty="0"/>
              <a:t>Peak voltage to ground: 455 V</a:t>
            </a:r>
          </a:p>
        </p:txBody>
      </p:sp>
    </p:spTree>
    <p:extLst>
      <p:ext uri="{BB962C8B-B14F-4D97-AF65-F5344CB8AC3E}">
        <p14:creationId xmlns:p14="http://schemas.microsoft.com/office/powerpoint/2010/main" val="38586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9B2D-75AD-45E9-AE68-02F9B5599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Coil ordering stability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76C4-7F90-4B7E-8E55-F7FA4F593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Chosen MECHANICAL order is 122-119-211-123</a:t>
            </a:r>
          </a:p>
          <a:p>
            <a:pPr lvl="1"/>
            <a:r>
              <a:rPr lang="it-IT" dirty="0"/>
              <a:t>Electrical order 122-123-119-211</a:t>
            </a:r>
          </a:p>
          <a:p>
            <a:pPr lvl="1"/>
            <a:endParaRPr lang="it-IT" dirty="0"/>
          </a:p>
          <a:p>
            <a:r>
              <a:rPr lang="it-IT" dirty="0"/>
              <a:t> Considering unceratinty of RRR for coil 119, we computed peak voltage for different values (with 2 QH failures)</a:t>
            </a:r>
          </a:p>
          <a:p>
            <a:pPr lvl="1"/>
            <a:r>
              <a:rPr lang="it-IT" dirty="0"/>
              <a:t>Peak voltage is 341 V for Coil 119 RRR = 139</a:t>
            </a:r>
          </a:p>
          <a:p>
            <a:pPr lvl="1"/>
            <a:r>
              <a:rPr lang="it-IT" dirty="0"/>
              <a:t>Peak voltage is 345 V for Coil 119 RRR = 131</a:t>
            </a:r>
          </a:p>
          <a:p>
            <a:pPr lvl="1"/>
            <a:r>
              <a:rPr lang="it-IT" dirty="0"/>
              <a:t>Peak voltage is 325 V for Coil 119 RRR = 243</a:t>
            </a:r>
          </a:p>
          <a:p>
            <a:pPr lvl="1"/>
            <a:endParaRPr lang="it-IT" dirty="0"/>
          </a:p>
          <a:p>
            <a:r>
              <a:rPr lang="it-IT" dirty="0"/>
              <a:t>Peak voltage computation is stable against coil 119 RRR variation</a:t>
            </a:r>
          </a:p>
          <a:p>
            <a:pPr lvl="1"/>
            <a:r>
              <a:rPr lang="it-IT" dirty="0"/>
              <a:t>It goes in the good direction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4322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321</Words>
  <Application>Microsoft Office PowerPoint</Application>
  <PresentationFormat>Widescreen</PresentationFormat>
  <Paragraphs>119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Assumptions</vt:lpstr>
      <vt:lpstr>MQXFA6 peak voltages</vt:lpstr>
      <vt:lpstr>Failure cases</vt:lpstr>
      <vt:lpstr>Worst case with BNL protection system</vt:lpstr>
      <vt:lpstr>Coil ordering stability check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MQXFA4 peak voltages</dc:title>
  <dc:creator>Vittorio Marinozzi</dc:creator>
  <cp:lastModifiedBy>Vittorio Marinozzi</cp:lastModifiedBy>
  <cp:revision>32</cp:revision>
  <dcterms:created xsi:type="dcterms:W3CDTF">2019-10-29T19:41:48Z</dcterms:created>
  <dcterms:modified xsi:type="dcterms:W3CDTF">2020-11-02T21:25:53Z</dcterms:modified>
</cp:coreProperties>
</file>