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1132" r:id="rId2"/>
    <p:sldId id="1130" r:id="rId3"/>
    <p:sldId id="1131" r:id="rId4"/>
    <p:sldId id="476" r:id="rId5"/>
    <p:sldId id="1127" r:id="rId6"/>
    <p:sldId id="1133" r:id="rId7"/>
    <p:sldId id="1134" r:id="rId8"/>
    <p:sldId id="1128" r:id="rId9"/>
    <p:sldId id="1129" r:id="rId10"/>
    <p:sldId id="373" r:id="rId11"/>
    <p:sldId id="3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F0C31-91DE-478F-8EE6-157C1092570F}" type="datetimeFigureOut">
              <a:rPr lang="en-US" smtClean="0"/>
              <a:t>8/26/20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829C1-42D0-495D-8C1F-57D2A54FE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1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3BD72-1F9D-404A-A6D7-BFB817DCB24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085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E3BD72-1F9D-404A-A6D7-BFB817DCB24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58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2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305820" y="4765101"/>
            <a:ext cx="566928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06067" y="4765101"/>
            <a:ext cx="5681133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04801" y="1043695"/>
            <a:ext cx="5668432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6206067" y="1043695"/>
            <a:ext cx="5681135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2364-0C06-456E-8A1A-A61C142536C4}" type="datetime1">
              <a:rPr lang="en-US" smtClean="0"/>
              <a:t>8/26/20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36FEF-8743-47F3-8F9E-0F9D5DB61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60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43693"/>
            <a:ext cx="4037192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26611" y="1043695"/>
            <a:ext cx="7227147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D305-3F39-4DB1-BF2C-21D508D0E010}" type="datetime1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75C3-78B8-4D61-8793-97ED19B0B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78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765" y="1043694"/>
            <a:ext cx="11601135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6EDE-46CE-4EF4-906F-35402259C7AA}" type="datetime1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D465-6DFE-4574-B0C8-BAF996721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0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5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2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7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2CB1C22-E240-4FDC-8114-4FF6834B9EA0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6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4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5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5B32D13-9B97-4C91-9DAE-EB8F39DA2B72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1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F0B7ADA-597F-4E8C-A821-47B8064D5322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6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65851CC-5C12-4700-9AD0-9AC845C33AFF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4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A76EEF9-FC47-4732-88EF-7A6F7F1D95B4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9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fld id="{D01601AB-64B4-4B69-8566-3745682A1539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1980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4C443D-A9AD-4188-8D15-B601815EB6AD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3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 sz="1200"/>
            </a:lvl1pPr>
          </a:lstStyle>
          <a:p>
            <a:fld id="{00BE5FCF-9CCF-4E81-970E-EBA92CAA8907}" type="datetime1">
              <a:rPr lang="en-US" altLang="en-US" smtClean="0"/>
              <a:t>8/26/20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0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334" y="1149350"/>
            <a:ext cx="4356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75267" y="3559284"/>
            <a:ext cx="10035117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075267" y="4841093"/>
            <a:ext cx="10035117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655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BAF5E33-4862-4A09-8DF1-8B47A25B7870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802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6" r:id="rId9"/>
    <p:sldLayoutId id="2147483672" r:id="rId10"/>
    <p:sldLayoutId id="2147483673" r:id="rId11"/>
    <p:sldLayoutId id="2147483674" r:id="rId12"/>
    <p:sldLayoutId id="2147483675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hyperlink" Target="https://publicdomainpictures.net/view-image.php?image=516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deiwantthat.com/entertainment/sporting-goods/jaws-antifog-spray.as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ermi.servicenowservices.com/com.glideapp.servicecatalog_cat_item_view.do?v=1&amp;sysparm_id=0d796d06dbb3e2003aa6fd0e0f961988&amp;sysparm_link_parent=b63f45f5a9f3d8008638daab111d5403&amp;sysparm_catalog=026b02276f7231005232ce026e3ee48b&amp;sysparm_view=text_search" TargetMode="External"/><Relationship Id="rId3" Type="http://schemas.openxmlformats.org/officeDocument/2006/relationships/hyperlink" Target="https://fermi.servicenowservices.com/com.glideapp.servicecatalog_cat_item_view.do?v=1&amp;sysparm_id=a169df1701dc600092f9676c079c8708&amp;sysparm_link_parent=b63f45f5a9f3d8008638daab111d5403&amp;sysparm_catalog=026b02276f7231005232ce026e3ee48b&amp;sysparm_view=text_search" TargetMode="External"/><Relationship Id="rId7" Type="http://schemas.openxmlformats.org/officeDocument/2006/relationships/hyperlink" Target="https://fermi.servicenowservices.com/com.glideapp.servicecatalog_cat_item_view.do?v=1&amp;sysparm_id=4ffef9c6dbf3e2003aa6fd0e0f961915&amp;sysparm_link_parent=b63f45f5a9f3d8008638daab111d5403&amp;sysparm_catalog=026b02276f7231005232ce026e3ee48b&amp;sysparm_view=text_search" TargetMode="External"/><Relationship Id="rId2" Type="http://schemas.openxmlformats.org/officeDocument/2006/relationships/hyperlink" Target="https://fermi.servicenowservices.com/com.glideapp.servicecatalog_cat_item_view.do?v=1&amp;sysparm_id=2269135701dc600092f9676c079c8724&amp;sysparm_link_parent=b63f45f5a9f3d8008638daab111d5403&amp;sysparm_catalog=026b02276f7231005232ce026e3ee48b&amp;sysparm_view=text_search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fermi.servicenowservices.com/com.glideapp.servicecatalog_cat_item_view.do?v=1&amp;sysparm_id=6169df1701dc600092f9676c079c8736&amp;sysparm_link_parent=b63f45f5a9f3d8008638daab111d5403&amp;sysparm_catalog=026b02276f7231005232ce026e3ee48b&amp;sysparm_view=text_search" TargetMode="External"/><Relationship Id="rId5" Type="http://schemas.openxmlformats.org/officeDocument/2006/relationships/hyperlink" Target="https://fermi.servicenowservices.com/com.glideapp.servicecatalog_cat_item_view.do?v=1&amp;sysparm_id=ad69df1701dc600092f9676c079c8731&amp;sysparm_link_parent=b63f45f5a9f3d8008638daab111d5403&amp;sysparm_catalog=026b02276f7231005232ce026e3ee48b&amp;sysparm_view=text_search" TargetMode="External"/><Relationship Id="rId4" Type="http://schemas.openxmlformats.org/officeDocument/2006/relationships/hyperlink" Target="https://fermi.servicenowservices.com/com.glideapp.servicecatalog_cat_item_view.do?v=1&amp;sysparm_id=2569df1701dc600092f9676c079c873a&amp;sysparm_link_parent=b63f45f5a9f3d8008638daab111d5403&amp;sysparm_catalog=026b02276f7231005232ce026e3ee48b&amp;sysparm_view=text_searc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prevent-getting-sick/about-face-coverings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news/culture/government-dos-and-donts-for-reopening-offices-25557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2330450" y="3178176"/>
            <a:ext cx="7526338" cy="163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PPD Department Heads Meeting </a:t>
            </a:r>
            <a:br>
              <a:rPr lang="en-US" altLang="en-US" dirty="0">
                <a:latin typeface="Helvetica" panose="020B0604020202020204" pitchFamily="34" charset="0"/>
              </a:rPr>
            </a:br>
            <a:r>
              <a:rPr lang="en-US" altLang="en-US" dirty="0">
                <a:latin typeface="Helvetica" panose="020B0604020202020204" pitchFamily="34" charset="0"/>
              </a:rPr>
              <a:t>ESH/DSO Presentation</a:t>
            </a:r>
            <a:br>
              <a:rPr lang="en-US" altLang="en-US" dirty="0">
                <a:latin typeface="Helvetica" panose="020B0604020202020204" pitchFamily="34" charset="0"/>
              </a:rPr>
            </a:br>
            <a:r>
              <a:rPr lang="en-US" altLang="en-US" dirty="0">
                <a:latin typeface="Helvetica" panose="020B0604020202020204" pitchFamily="34" charset="0"/>
              </a:rPr>
              <a:t>August 2020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330450" y="5194301"/>
            <a:ext cx="7526338" cy="914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Raymond Lewis </a:t>
            </a:r>
            <a:r>
              <a:rPr lang="en-US" altLang="en-US" sz="1600" dirty="0">
                <a:latin typeface="Helvetica" panose="020B0604020202020204" pitchFamily="34" charset="0"/>
              </a:rPr>
              <a:t>&amp;</a:t>
            </a:r>
            <a:r>
              <a:rPr lang="en-US" altLang="en-US" dirty="0">
                <a:latin typeface="Helvetica" panose="020B0604020202020204" pitchFamily="34" charset="0"/>
              </a:rPr>
              <a:t> Katie Swanson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B977-60E3-4177-ACA6-CD6FD5C6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Latest CDC &amp; IDPH Guidance 7/20/2020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7B9A5-2223-4629-978C-9032BEA9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DF3A0-27D5-4D8D-89B4-B8AD49265ED5}" type="datetime1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4F8E5-8D97-464B-B5C1-2B2EFFF7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49B98-274C-4829-8E5C-9499EFD8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7CAF-9FA2-499C-8955-BD2370DB65B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D5DA80A-5FAE-4036-8D00-BDCC251343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56116" y="1077133"/>
          <a:ext cx="6633275" cy="4696621"/>
        </p:xfrm>
        <a:graphic>
          <a:graphicData uri="http://schemas.openxmlformats.org/drawingml/2006/table">
            <a:tbl>
              <a:tblPr firstRow="1" firstCol="1" bandRow="1"/>
              <a:tblGrid>
                <a:gridCol w="3286358">
                  <a:extLst>
                    <a:ext uri="{9D8B030D-6E8A-4147-A177-3AD203B41FA5}">
                      <a16:colId xmlns:a16="http://schemas.microsoft.com/office/drawing/2014/main" val="1362152705"/>
                    </a:ext>
                  </a:extLst>
                </a:gridCol>
                <a:gridCol w="3346917">
                  <a:extLst>
                    <a:ext uri="{9D8B030D-6E8A-4147-A177-3AD203B41FA5}">
                      <a16:colId xmlns:a16="http://schemas.microsoft.com/office/drawing/2014/main" val="2582350919"/>
                    </a:ext>
                  </a:extLst>
                </a:gridCol>
              </a:tblGrid>
              <a:tr h="3628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F2D6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Confirmed/Suspected, i.e., Cases</a:t>
                      </a:r>
                      <a:endParaRPr lang="en-US" sz="16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F2D6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(Isolation)</a:t>
                      </a:r>
                      <a:endParaRPr lang="en-US" sz="16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F2D6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Close Contact</a:t>
                      </a:r>
                      <a:endParaRPr lang="en-US" sz="16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F2D62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(Quarantine)</a:t>
                      </a:r>
                      <a:endParaRPr lang="en-US" sz="16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176716"/>
                  </a:ext>
                </a:extLst>
              </a:tr>
              <a:tr h="2757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Must be isolated for a minimum of 10 days after symptom onset and can be released when fever free for at least 24 hours (without using fever-reducing medication) </a:t>
                      </a:r>
                      <a:r>
                        <a:rPr lang="en-US" sz="1200" i="1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200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improvement of COVID-19 symptoms.</a:t>
                      </a:r>
                      <a:endParaRPr lang="en-US" sz="12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</a:t>
                      </a:r>
                      <a:endParaRPr lang="en-US" sz="12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If no symptoms, must be isolated for a minimum of 10 days after first positive test for COVID-19.</a:t>
                      </a:r>
                      <a:endParaRPr lang="en-US" sz="12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</a:t>
                      </a:r>
                      <a:endParaRPr lang="en-US" sz="12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Has 2 negative COVID-19 tests in a row, with testing done at least 24 hours apart.</a:t>
                      </a:r>
                      <a:endParaRPr lang="en-US" sz="12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Must be quarantined for 14 days after the last/most recent contact with the case when the case was infectious.</a:t>
                      </a:r>
                      <a:endParaRPr lang="en-US" sz="12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IDPH and CDC now state: “You can’t test your way out </a:t>
                      </a:r>
                      <a:r>
                        <a:rPr lang="en-US" sz="1200" b="1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Quarantine”.  </a:t>
                      </a:r>
                      <a:r>
                        <a:rPr lang="en-US" sz="1200" b="1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It’s 14 days.</a:t>
                      </a:r>
                      <a:endParaRPr lang="en-US" sz="12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379206"/>
                  </a:ext>
                </a:extLst>
              </a:tr>
              <a:tr h="14515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 patients with severe illness, duration of isolation up to 20 days after symptom onset may be warranted – consultation may be needed with infection control expert.</a:t>
                      </a:r>
                      <a:endParaRPr lang="en-US" sz="12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 COVID-19, a close contact is defined as any individual who was within 6 feet of an infected person (</a:t>
                      </a:r>
                      <a:r>
                        <a:rPr lang="en-US" sz="1200" i="1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note, if having COVID-19 like symptoms without a test, must assume COVID-19</a:t>
                      </a:r>
                      <a:r>
                        <a:rPr lang="en-US" sz="1200" dirty="0">
                          <a:solidFill>
                            <a:srgbClr val="0F2D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for at least 15 minutes starting from 2 days before illness onset (or for asymptomatic patients, 2 days prior to positive test) until the time the patient is isolated.</a:t>
                      </a:r>
                      <a:endParaRPr lang="en-US" sz="1200" dirty="0">
                        <a:solidFill>
                          <a:srgbClr val="0F2D6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888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36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2A24-29DE-4D41-84E2-72CA91D1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ITNA Status for employees </a:t>
            </a:r>
            <a:r>
              <a:rPr lang="mr-IN" dirty="0"/>
              <a:t>–</a:t>
            </a:r>
            <a:r>
              <a:rPr lang="en-US" dirty="0"/>
              <a:t> as of 8/25/2020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61104-27DF-413F-BA30-C6A37C4A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A033D1-4F9B-4D33-B5DA-23FD46D565FA}" type="datetime1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8F86A-3759-4307-980F-0D55CDA2D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Raymond Lewis &amp; Katie Swanson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181C5-DF2F-4908-8620-EBC0DA8C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57CAF-9FA2-499C-8955-BD2370DB65B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3D6E04-16C7-5A4A-865F-AF6C1D26F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005839"/>
            <a:ext cx="1035390" cy="5138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FC5047-A497-4114-A911-75F71B93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990" y="1016725"/>
            <a:ext cx="7782335" cy="5138602"/>
          </a:xfrm>
          <a:prstGeom prst="rect">
            <a:avLst/>
          </a:prstGeom>
        </p:spPr>
      </p:pic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67FE0B4B-7F66-7946-B23F-2DF374D08394}"/>
              </a:ext>
            </a:extLst>
          </p:cNvPr>
          <p:cNvSpPr/>
          <p:nvPr/>
        </p:nvSpPr>
        <p:spPr>
          <a:xfrm>
            <a:off x="1621675" y="5168686"/>
            <a:ext cx="8948651" cy="30026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6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0C07-DD86-41F4-B619-3F5758C8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– face coverings required in government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1FBE-567A-4650-89AC-1363BB991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451" y="1043047"/>
            <a:ext cx="5300663" cy="4987867"/>
          </a:xfrm>
        </p:spPr>
        <p:txBody>
          <a:bodyPr/>
          <a:lstStyle/>
          <a:p>
            <a:r>
              <a:rPr lang="en-US" dirty="0"/>
              <a:t>Government vehicles, even if assigned to individuals, always have the potential for being used by someone else. Therefore face masks must be worn in government vehicles, even if alone. </a:t>
            </a:r>
          </a:p>
          <a:p>
            <a:r>
              <a:rPr lang="en-US" dirty="0"/>
              <a:t>Exceptions create confusion and inconsistency.</a:t>
            </a:r>
          </a:p>
          <a:p>
            <a:r>
              <a:rPr lang="en-US" dirty="0"/>
              <a:t>Use of face coverings is a primary mitigation to the spread of SARS-CoV-2.  The more we use face coverings, the better. Relaxing this requirement is a risk.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2AE12-1982-48D4-B1A1-8CE29FBE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01CC-1D3D-4AF6-8C98-652570FF726D}" type="datetime1">
              <a:rPr lang="en-US" altLang="en-US" smtClean="0"/>
              <a:t>8/26/20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CE6CD-3562-4CED-BD2D-DFC463DE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5345" y="7403750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Raymond Lewis &amp; Katie Swanson | Department Heads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1474E-50E4-43A2-90F3-8E861906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8" name="Graphic 7" descr="Car">
            <a:extLst>
              <a:ext uri="{FF2B5EF4-FFF2-40B4-BE49-F238E27FC236}">
                <a16:creationId xmlns:a16="http://schemas.microsoft.com/office/drawing/2014/main" id="{F72A7317-CFEC-4856-BAEE-61AA30CBF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959" y="869745"/>
            <a:ext cx="2162175" cy="2162175"/>
          </a:xfrm>
          <a:prstGeom prst="rect">
            <a:avLst/>
          </a:prstGeom>
        </p:spPr>
      </p:pic>
      <p:pic>
        <p:nvPicPr>
          <p:cNvPr id="10" name="Graphic 9" descr="Truck">
            <a:extLst>
              <a:ext uri="{FF2B5EF4-FFF2-40B4-BE49-F238E27FC236}">
                <a16:creationId xmlns:a16="http://schemas.microsoft.com/office/drawing/2014/main" id="{21FCE34D-1824-411E-86C4-A6BC84C59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1959" y="4311548"/>
            <a:ext cx="2162175" cy="216217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87EEB1-1BDF-4A11-8ABF-6B91F55D0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70469" y="2864848"/>
            <a:ext cx="2205152" cy="161377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116E720-840C-434C-BD03-C34623C40AD5}"/>
              </a:ext>
            </a:extLst>
          </p:cNvPr>
          <p:cNvSpPr txBox="1">
            <a:spLocks/>
          </p:cNvSpPr>
          <p:nvPr/>
        </p:nvSpPr>
        <p:spPr>
          <a:xfrm>
            <a:off x="2290480" y="6490385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 dirty="0" smtClean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Raymond Lewis &amp; Katie Swanson | Department Heads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875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B314-3C13-4E16-AC6E-AC4958EA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707A3-9F60-46E1-BF93-33A7F4E7C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43047"/>
            <a:ext cx="4648200" cy="498786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Driving with face coverings can be hazardous due to fogging of glasses.  </a:t>
            </a:r>
          </a:p>
          <a:p>
            <a:r>
              <a:rPr lang="en-US" sz="2200" dirty="0"/>
              <a:t>This hazard MUST be mitigated</a:t>
            </a:r>
          </a:p>
          <a:p>
            <a:r>
              <a:rPr lang="en-US" sz="2200" dirty="0"/>
              <a:t>Easy and effective solutions:</a:t>
            </a:r>
          </a:p>
          <a:p>
            <a:pPr lvl="1"/>
            <a:r>
              <a:rPr lang="en-US" sz="2000" dirty="0"/>
              <a:t>Use face coverings with nose wires, pinch down around nose</a:t>
            </a:r>
          </a:p>
          <a:p>
            <a:pPr lvl="1"/>
            <a:r>
              <a:rPr lang="en-US" sz="2000" dirty="0"/>
              <a:t>Tuck face covering under glasses</a:t>
            </a:r>
          </a:p>
          <a:p>
            <a:pPr lvl="1"/>
            <a:r>
              <a:rPr lang="en-US" sz="2000" dirty="0"/>
              <a:t>Don’t wear glasses if you don’t have to</a:t>
            </a:r>
          </a:p>
          <a:p>
            <a:pPr lvl="1"/>
            <a:r>
              <a:rPr lang="en-US" sz="2000" dirty="0"/>
              <a:t>Use anti-fog safety/sunglasses</a:t>
            </a:r>
          </a:p>
          <a:p>
            <a:pPr lvl="1"/>
            <a:r>
              <a:rPr lang="en-US" sz="2000" dirty="0"/>
              <a:t>Use anti-fog wipes</a:t>
            </a:r>
          </a:p>
          <a:p>
            <a:pPr lvl="1"/>
            <a:r>
              <a:rPr lang="en-US" sz="2000" dirty="0"/>
              <a:t>Use anti-fog spray</a:t>
            </a:r>
          </a:p>
          <a:p>
            <a:pPr lvl="1"/>
            <a:r>
              <a:rPr lang="en-US" sz="2000" dirty="0"/>
              <a:t>Personal vehicle (mileage reimbursement)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82A8E-20E4-4A24-89F3-EA7BD3D4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222-E83C-46A7-8BE0-B22E68BCF4F4}" type="datetime1">
              <a:rPr lang="en-US" altLang="en-US" smtClean="0"/>
              <a:t>8/26/20</a:t>
            </a:fld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2EF6E-0C66-4F54-B10D-94BCA5C7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Picture 7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0B8DADCB-0400-4755-9D42-FB1161C65E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4466991"/>
            <a:ext cx="2771820" cy="155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Applying a face mask - step 2">
            <a:extLst>
              <a:ext uri="{FF2B5EF4-FFF2-40B4-BE49-F238E27FC236}">
                <a16:creationId xmlns:a16="http://schemas.microsoft.com/office/drawing/2014/main" id="{C46349B7-1486-494E-B0FD-98361CD65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10914"/>
            <a:ext cx="2195434" cy="21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wear a coronavirus mask safely and comfortably - Los ...">
            <a:extLst>
              <a:ext uri="{FF2B5EF4-FFF2-40B4-BE49-F238E27FC236}">
                <a16:creationId xmlns:a16="http://schemas.microsoft.com/office/drawing/2014/main" id="{A96B779D-E912-4C53-B46D-5FF262B8F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7078" y="2430745"/>
            <a:ext cx="2867025" cy="191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8A43A5-65E9-47C7-A31C-324864CF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Raymond Lewis &amp; Katie Swanson | Department Heads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170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A5CD-F111-44BD-86C8-917D9154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Room Solutions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7D2C649-4A61-4127-A784-DB926A2C18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0" y="1072906"/>
          <a:ext cx="9144000" cy="914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260750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br>
                        <a:rPr lang="en-US" sz="1200" u="none" strike="noStrike" dirty="0">
                          <a:effectLst/>
                          <a:hlinkClick r:id="rId2"/>
                        </a:rPr>
                      </a:br>
                      <a:r>
                        <a:rPr lang="en-US" sz="1200" u="none" strike="noStrike" dirty="0">
                          <a:effectLst/>
                          <a:hlinkClick r:id="rId2"/>
                        </a:rPr>
                        <a:t>2650-350500 TOWELETTES, PRE-MOISTENED, W/ ANTI FOG &amp; STATIC CLEANING SOLUTION, SAFE FOR GLASS, PLASTIC &amp; COMPUTER SCREENS, INDIVIDUALLY WRAPPED, 100/BOX, ALLEGRO P/N 0350</a:t>
                      </a:r>
                      <a:endParaRPr lang="en-US" sz="1200" b="0" i="0" dirty="0">
                        <a:solidFill>
                          <a:srgbClr val="303A46"/>
                        </a:solidFill>
                        <a:effectLst/>
                        <a:latin typeface="SourceSans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7035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28191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417DD-DFD4-4862-BFF8-EDE45162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1ECA1BE-6CCA-40A8-BD41-5599FEA1DE2C}" type="datetime1">
              <a:rPr lang="en-US" altLang="en-US" smtClean="0"/>
              <a:t>8/26/20</a:t>
            </a:fld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91FA3-C672-46E2-A5AA-007D8EFB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2E9C158-AEF1-41A2-A6CE-6F0BAB305EFD}" type="slidenum">
              <a:rPr lang="en-US" altLang="en-U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AD1ADD3-ECBC-467B-88B8-DE16F3DE8F7C}"/>
              </a:ext>
            </a:extLst>
          </p:cNvPr>
          <p:cNvGraphicFramePr>
            <a:graphicFrameLocks noGrp="1"/>
          </p:cNvGraphicFramePr>
          <p:nvPr/>
        </p:nvGraphicFramePr>
        <p:xfrm>
          <a:off x="1595700" y="2618969"/>
          <a:ext cx="8767499" cy="640080"/>
        </p:xfrm>
        <a:graphic>
          <a:graphicData uri="http://schemas.openxmlformats.org/drawingml/2006/table">
            <a:tbl>
              <a:tblPr/>
              <a:tblGrid>
                <a:gridCol w="8767499">
                  <a:extLst>
                    <a:ext uri="{9D8B030D-6E8A-4147-A177-3AD203B41FA5}">
                      <a16:colId xmlns:a16="http://schemas.microsoft.com/office/drawing/2014/main" val="825259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en-US" sz="1200" u="none" strike="noStrike" dirty="0">
                          <a:solidFill>
                            <a:srgbClr val="455464"/>
                          </a:solidFill>
                          <a:effectLst/>
                          <a:hlinkClick r:id="rId3"/>
                        </a:rPr>
                      </a:br>
                      <a:r>
                        <a:rPr lang="en-US" sz="1200" u="none" strike="noStrike" dirty="0">
                          <a:solidFill>
                            <a:srgbClr val="455464"/>
                          </a:solidFill>
                          <a:effectLst/>
                          <a:hlinkClick r:id="rId3"/>
                        </a:rPr>
                        <a:t>2650-090400 GLASSES, SAFETY, NON - PRESCRIPTION, ADJUSTABLE BLACK TEMPLES, ANTI FOG, SCRATCH RESISTANT, CLEAR LENS, LARGE LEXA, 3M P/N 15154-00000-100</a:t>
                      </a:r>
                      <a:endParaRPr lang="en-US" sz="1200" dirty="0">
                        <a:effectLst/>
                      </a:endParaRPr>
                    </a:p>
                  </a:txBody>
                  <a:tcPr marL="12700" marR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85553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E7C1209-207C-42D6-9C23-F427A4C71C5F}"/>
              </a:ext>
            </a:extLst>
          </p:cNvPr>
          <p:cNvSpPr/>
          <p:nvPr/>
        </p:nvSpPr>
        <p:spPr>
          <a:xfrm>
            <a:off x="1524001" y="2338275"/>
            <a:ext cx="7850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u="sng" dirty="0">
                <a:solidFill>
                  <a:srgbClr val="455464"/>
                </a:solidFill>
                <a:latin typeface="Calibri"/>
                <a:hlinkClick r:id="rId4"/>
              </a:rPr>
              <a:t>2650-093000 GLASSES, SAFETY, NON-PRESCRIPTION, BLACK ONYX FRAME, GRAY ANTI-FOG LENS, TRIWEAR P/N T1112AF</a:t>
            </a:r>
            <a:endParaRPr lang="en-US" sz="1200" dirty="0">
              <a:solidFill>
                <a:srgbClr val="003087"/>
              </a:solidFill>
              <a:latin typeface="Calibri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1514447-AB72-4D0E-8D65-807390DE94EA}"/>
              </a:ext>
            </a:extLst>
          </p:cNvPr>
          <p:cNvGraphicFramePr>
            <a:graphicFrameLocks noGrp="1"/>
          </p:cNvGraphicFramePr>
          <p:nvPr/>
        </p:nvGraphicFramePr>
        <p:xfrm>
          <a:off x="1595699" y="4520069"/>
          <a:ext cx="8915400" cy="640080"/>
        </p:xfrm>
        <a:graphic>
          <a:graphicData uri="http://schemas.openxmlformats.org/drawingml/2006/table">
            <a:tbl>
              <a:tblPr/>
              <a:tblGrid>
                <a:gridCol w="8915400">
                  <a:extLst>
                    <a:ext uri="{9D8B030D-6E8A-4147-A177-3AD203B41FA5}">
                      <a16:colId xmlns:a16="http://schemas.microsoft.com/office/drawing/2014/main" val="40291314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en-US" sz="1200" u="none" strike="noStrike" dirty="0">
                          <a:solidFill>
                            <a:srgbClr val="455464"/>
                          </a:solidFill>
                          <a:effectLst/>
                          <a:hlinkClick r:id="rId5"/>
                        </a:rPr>
                      </a:br>
                      <a:r>
                        <a:rPr lang="en-US" sz="1200" u="none" strike="noStrike" dirty="0">
                          <a:solidFill>
                            <a:srgbClr val="455464"/>
                          </a:solidFill>
                          <a:effectLst/>
                          <a:hlinkClick r:id="rId5"/>
                        </a:rPr>
                        <a:t>2650-092000 GLASSES, SAFETY, BOUTON 5900 CLEAR POLYCARBONATE LENS,ANTI-FOG, ANTI-SCRATCH, SMOKE FRAMES W/ BUILD IN WIRE MESH SIDE SHIELDS, MOLDED NOSE BRIDGE, 48MM EYE SIZE, P/N PI 249-5907-400</a:t>
                      </a:r>
                      <a:endParaRPr lang="en-US" sz="1200" dirty="0">
                        <a:effectLst/>
                      </a:endParaRPr>
                    </a:p>
                  </a:txBody>
                  <a:tcPr marL="12700" marR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95984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F4A3A55-EBF2-41B6-92C0-CF42EC616800}"/>
              </a:ext>
            </a:extLst>
          </p:cNvPr>
          <p:cNvGraphicFramePr>
            <a:graphicFrameLocks noGrp="1"/>
          </p:cNvGraphicFramePr>
          <p:nvPr/>
        </p:nvGraphicFramePr>
        <p:xfrm>
          <a:off x="1595699" y="3940523"/>
          <a:ext cx="8104192" cy="731520"/>
        </p:xfrm>
        <a:graphic>
          <a:graphicData uri="http://schemas.openxmlformats.org/drawingml/2006/table">
            <a:tbl>
              <a:tblPr/>
              <a:tblGrid>
                <a:gridCol w="8104192">
                  <a:extLst>
                    <a:ext uri="{9D8B030D-6E8A-4147-A177-3AD203B41FA5}">
                      <a16:colId xmlns:a16="http://schemas.microsoft.com/office/drawing/2014/main" val="12720874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en-US" sz="1200" u="none" strike="noStrike" dirty="0">
                          <a:solidFill>
                            <a:srgbClr val="455464"/>
                          </a:solidFill>
                          <a:effectLst/>
                          <a:hlinkClick r:id="rId6"/>
                        </a:rPr>
                      </a:br>
                      <a:r>
                        <a:rPr lang="en-US" sz="1200" u="none" strike="noStrike" dirty="0">
                          <a:solidFill>
                            <a:srgbClr val="455464"/>
                          </a:solidFill>
                          <a:effectLst/>
                          <a:hlinkClick r:id="rId6"/>
                        </a:rPr>
                        <a:t>2650-092500 GLASSES, SAFETY, NON-PRESCRIPTION, ONYX FRAME, CLEAR ANTI-FOG LENS, TRIWEAR P/N T1110AF</a:t>
                      </a:r>
                      <a:endParaRPr lang="en-US" sz="1200" dirty="0">
                        <a:effectLst/>
                      </a:endParaRPr>
                    </a:p>
                  </a:txBody>
                  <a:tcPr marL="12700" marR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53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72897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00F7346-926F-41C7-8F94-0E4E1F504AFE}"/>
              </a:ext>
            </a:extLst>
          </p:cNvPr>
          <p:cNvGraphicFramePr>
            <a:graphicFrameLocks noGrp="1"/>
          </p:cNvGraphicFramePr>
          <p:nvPr/>
        </p:nvGraphicFramePr>
        <p:xfrm>
          <a:off x="1595699" y="3517603"/>
          <a:ext cx="7677414" cy="457200"/>
        </p:xfrm>
        <a:graphic>
          <a:graphicData uri="http://schemas.openxmlformats.org/drawingml/2006/table">
            <a:tbl>
              <a:tblPr/>
              <a:tblGrid>
                <a:gridCol w="7677414">
                  <a:extLst>
                    <a:ext uri="{9D8B030D-6E8A-4147-A177-3AD203B41FA5}">
                      <a16:colId xmlns:a16="http://schemas.microsoft.com/office/drawing/2014/main" val="1851905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en-US" sz="1200" u="none" strike="noStrike" dirty="0">
                          <a:solidFill>
                            <a:srgbClr val="455464"/>
                          </a:solidFill>
                          <a:effectLst/>
                          <a:hlinkClick r:id="rId7"/>
                        </a:rPr>
                      </a:br>
                      <a:r>
                        <a:rPr lang="en-US" sz="1200" u="none" strike="noStrike" dirty="0">
                          <a:solidFill>
                            <a:srgbClr val="455464"/>
                          </a:solidFill>
                          <a:effectLst/>
                          <a:hlinkClick r:id="rId7"/>
                        </a:rPr>
                        <a:t>3155-154500 SAFETY GLASSES,UVEX,BLACK FRAMES, OVER GLASSES,ASTRO 3001ANTI-FOG-KK383</a:t>
                      </a:r>
                      <a:endParaRPr lang="en-US" sz="1200" dirty="0">
                        <a:effectLst/>
                      </a:endParaRPr>
                    </a:p>
                  </a:txBody>
                  <a:tcPr marL="12700" marR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2379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939A8AB-A6C9-445B-88EE-5B4007313C2E}"/>
              </a:ext>
            </a:extLst>
          </p:cNvPr>
          <p:cNvGraphicFramePr>
            <a:graphicFrameLocks noGrp="1"/>
          </p:cNvGraphicFramePr>
          <p:nvPr/>
        </p:nvGraphicFramePr>
        <p:xfrm>
          <a:off x="1595700" y="3105165"/>
          <a:ext cx="7604657" cy="457200"/>
        </p:xfrm>
        <a:graphic>
          <a:graphicData uri="http://schemas.openxmlformats.org/drawingml/2006/table">
            <a:tbl>
              <a:tblPr/>
              <a:tblGrid>
                <a:gridCol w="7604657">
                  <a:extLst>
                    <a:ext uri="{9D8B030D-6E8A-4147-A177-3AD203B41FA5}">
                      <a16:colId xmlns:a16="http://schemas.microsoft.com/office/drawing/2014/main" val="2029618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en-US" sz="1200" u="none" strike="noStrike" dirty="0">
                          <a:solidFill>
                            <a:srgbClr val="455464"/>
                          </a:solidFill>
                          <a:effectLst/>
                          <a:hlinkClick r:id="rId8"/>
                        </a:rPr>
                      </a:br>
                      <a:r>
                        <a:rPr lang="en-US" sz="1200" u="none" strike="noStrike" dirty="0">
                          <a:solidFill>
                            <a:srgbClr val="455464"/>
                          </a:solidFill>
                          <a:effectLst/>
                          <a:hlinkClick r:id="rId8"/>
                        </a:rPr>
                        <a:t>3154-180500 GLASSES,SAFTEY,UVEX,GENESIS,CLEAR,W/BROW GUARDSANTI FOG-KK385</a:t>
                      </a:r>
                      <a:endParaRPr lang="en-US" sz="1200" dirty="0">
                        <a:effectLst/>
                      </a:endParaRPr>
                    </a:p>
                  </a:txBody>
                  <a:tcPr marL="12700" marR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037244"/>
                  </a:ext>
                </a:extLst>
              </a:tr>
            </a:tbl>
          </a:graphicData>
        </a:graphic>
      </p:graphicFrame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F7FC764-8DD1-4CC6-893E-01990D064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6124" y="6515100"/>
            <a:ext cx="8347075" cy="242887"/>
          </a:xfrm>
        </p:spPr>
        <p:txBody>
          <a:bodyPr/>
          <a:lstStyle/>
          <a:p>
            <a:pPr>
              <a:defRPr/>
            </a:pPr>
            <a:r>
              <a:rPr lang="en-US" dirty="0"/>
              <a:t>Raymond Lewis &amp; Katie Swanson | Department Heads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279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97BFD-96AA-494D-B071-265E0528D56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752601" y="971550"/>
            <a:ext cx="8431652" cy="3633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Masks with Exhalation Valves or Vents are Prohibited</a:t>
            </a:r>
          </a:p>
          <a:p>
            <a:r>
              <a:rPr lang="en-US" dirty="0"/>
              <a:t>The purpose of masks is to keep respiratory droplets from reaching others to aid with source control. Masks with one-way valves or vents allow exhaled air to be expelled out through holes in the material.  This can allow exhaled respiratory droplets to reach others and potentially spread the COVID-19 virus. Therefore, </a:t>
            </a:r>
            <a:r>
              <a:rPr lang="en-US" u="sng" dirty="0"/>
              <a:t>CDC does </a:t>
            </a:r>
            <a:r>
              <a:rPr lang="en-US" b="1" u="sng" dirty="0"/>
              <a:t>not</a:t>
            </a:r>
            <a:r>
              <a:rPr lang="en-US" u="sng" dirty="0"/>
              <a:t> recommend using masks if they have an exhalation valve or vent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4A1469-2FA9-4B6B-871D-13C2CEE58BB9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https://www.cdc.gov/coronavirus/2019-ncov/prevent-getting-sick/about-face-coverings.html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3D12D-ACDB-4BC6-9FB8-29704BC22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6198" y="6485597"/>
            <a:ext cx="900491" cy="241300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2C76B5D-F5A0-4141-9170-DB85EF7F72CC}" type="datetime1">
              <a:rPr lang="en-US" altLang="en-US" smtClean="0"/>
              <a:t>8/26/20</a:t>
            </a:fld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9B53A-5233-444F-9A05-04B35BC9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Coverings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228CE2-381B-4B67-9BB1-00C2AEA71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1525" y="6503988"/>
            <a:ext cx="8348663" cy="242887"/>
          </a:xfrm>
        </p:spPr>
        <p:txBody>
          <a:bodyPr/>
          <a:lstStyle/>
          <a:p>
            <a:pPr>
              <a:defRPr/>
            </a:pPr>
            <a:r>
              <a:rPr lang="en-US" dirty="0"/>
              <a:t>Raymond Lewis &amp; Katie Swanson | Department Heads Meeting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176A9-D9A5-412F-88CF-E915765BA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5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3D12D-ACDB-4BC6-9FB8-29704BC22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6198" y="6485597"/>
            <a:ext cx="900491" cy="241300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2C76B5D-F5A0-4141-9170-DB85EF7F72CC}" type="datetime1">
              <a:rPr lang="en-US" altLang="en-US" smtClean="0"/>
              <a:t>8/26/20</a:t>
            </a:fld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9B53A-5233-444F-9A05-04B35BC9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Examples of Masks with Exhalation Valves or Vents that are Prohibited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228CE2-381B-4B67-9BB1-00C2AEA71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1525" y="6503988"/>
            <a:ext cx="8348663" cy="242887"/>
          </a:xfrm>
        </p:spPr>
        <p:txBody>
          <a:bodyPr/>
          <a:lstStyle/>
          <a:p>
            <a:pPr>
              <a:defRPr/>
            </a:pPr>
            <a:r>
              <a:rPr lang="en-US" dirty="0"/>
              <a:t>Raymond Lewis &amp; Katie Swanson | Department Heads Meeting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176A9-D9A5-412F-88CF-E915765BA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93CCD-1D64-974C-880F-402CC0413D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224" y="888038"/>
            <a:ext cx="7232279" cy="508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3D12D-ACDB-4BC6-9FB8-29704BC22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6198" y="6485597"/>
            <a:ext cx="900491" cy="241300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2C76B5D-F5A0-4141-9170-DB85EF7F72CC}" type="datetime1">
              <a:rPr lang="en-US" altLang="en-US" smtClean="0"/>
              <a:t>8/26/20</a:t>
            </a:fld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9B53A-5233-444F-9A05-04B35BC9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1487837"/>
          </a:xfrm>
        </p:spPr>
        <p:txBody>
          <a:bodyPr/>
          <a:lstStyle/>
          <a:p>
            <a:pPr marL="0" indent="0" algn="ctr">
              <a:buNone/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228CE2-381B-4B67-9BB1-00C2AEA71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1525" y="6503988"/>
            <a:ext cx="8348663" cy="242887"/>
          </a:xfrm>
        </p:spPr>
        <p:txBody>
          <a:bodyPr/>
          <a:lstStyle/>
          <a:p>
            <a:pPr>
              <a:defRPr/>
            </a:pPr>
            <a:r>
              <a:rPr lang="en-US" dirty="0"/>
              <a:t>Raymond Lewis &amp; Katie Swanson | Department Heads Meeting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176A9-D9A5-412F-88CF-E915765BA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BEFC87-B0FB-8C43-9BDC-58E732959861}"/>
              </a:ext>
            </a:extLst>
          </p:cNvPr>
          <p:cNvSpPr/>
          <p:nvPr/>
        </p:nvSpPr>
        <p:spPr>
          <a:xfrm>
            <a:off x="2847278" y="45184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Pleated Mask Orientation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DDBFC4-F4D4-E745-97C9-B00377EEF2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394" y="1265663"/>
            <a:ext cx="4040078" cy="2163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567B5-8B27-A84C-9CDB-A5A33ED809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394" y="3699456"/>
            <a:ext cx="4234831" cy="23547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2A72EA-F6D4-4742-B245-04783C72D2B1}"/>
              </a:ext>
            </a:extLst>
          </p:cNvPr>
          <p:cNvSpPr txBox="1"/>
          <p:nvPr/>
        </p:nvSpPr>
        <p:spPr>
          <a:xfrm>
            <a:off x="1390666" y="1424212"/>
            <a:ext cx="38392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Front pleats open DOWN</a:t>
            </a:r>
          </a:p>
          <a:p>
            <a:r>
              <a:rPr lang="en-US" sz="2800" dirty="0"/>
              <a:t>Material doesn’t </a:t>
            </a:r>
          </a:p>
          <a:p>
            <a:r>
              <a:rPr lang="en-US" sz="2800" dirty="0"/>
              <a:t>accumulate in the pleats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BF9C2-A397-0149-B81A-88295858313B}"/>
              </a:ext>
            </a:extLst>
          </p:cNvPr>
          <p:cNvSpPr txBox="1"/>
          <p:nvPr/>
        </p:nvSpPr>
        <p:spPr>
          <a:xfrm>
            <a:off x="1390666" y="3699456"/>
            <a:ext cx="35060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Back pleats open UP</a:t>
            </a:r>
          </a:p>
          <a:p>
            <a:r>
              <a:rPr lang="en-US" sz="2800" dirty="0"/>
              <a:t>Exhaled droplets, etc. are caught in the pleats</a:t>
            </a:r>
          </a:p>
        </p:txBody>
      </p:sp>
    </p:spTree>
    <p:extLst>
      <p:ext uri="{BB962C8B-B14F-4D97-AF65-F5344CB8AC3E}">
        <p14:creationId xmlns:p14="http://schemas.microsoft.com/office/powerpoint/2010/main" val="284245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682BF3-D2E1-40A7-8C44-C01EDA82EAE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752601" y="971550"/>
            <a:ext cx="3311012" cy="3633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Face covering can be removed </a:t>
            </a:r>
            <a:r>
              <a:rPr lang="en-US" i="1" dirty="0"/>
              <a:t>only</a:t>
            </a:r>
            <a:r>
              <a:rPr lang="en-US" dirty="0"/>
              <a:t> when eating or drinking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DAAAB-DF39-4419-9F87-8A932E77BBA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376280" y="971550"/>
            <a:ext cx="5055556" cy="3633788"/>
          </a:xfrm>
        </p:spPr>
        <p:txBody>
          <a:bodyPr/>
          <a:lstStyle/>
          <a:p>
            <a:pPr lvl="0"/>
            <a:r>
              <a:rPr lang="en-US" dirty="0"/>
              <a:t>Maintain a 6 foot or greater social distance from others. </a:t>
            </a:r>
          </a:p>
          <a:p>
            <a:pPr lvl="0"/>
            <a:r>
              <a:rPr lang="en-US" dirty="0"/>
              <a:t>Respect the room capacity limitations.</a:t>
            </a:r>
          </a:p>
          <a:p>
            <a:pPr lvl="0"/>
            <a:r>
              <a:rPr lang="en-US" dirty="0"/>
              <a:t>Clean surfaces after eating/drinking.</a:t>
            </a:r>
          </a:p>
          <a:p>
            <a:pPr lvl="0"/>
            <a:r>
              <a:rPr lang="en-US" dirty="0"/>
              <a:t>Wash/sanitize hands prior to eating/drinking and before returning to work.</a:t>
            </a:r>
          </a:p>
          <a:p>
            <a:r>
              <a:rPr lang="en-US" dirty="0"/>
              <a:t>Don mask immediately after eating/drinking is complete or when traversing in the area.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3B67FC-838D-4E0A-8807-1F0AE2EB5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4058" y="6485597"/>
            <a:ext cx="900491" cy="241300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0B8779B-D9DD-488F-BDDE-E5FD43037E58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847ACD8-D1F6-44D1-A200-68BA73F6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Eating/Lunchrooms</a:t>
            </a:r>
          </a:p>
        </p:txBody>
      </p:sp>
      <p:pic>
        <p:nvPicPr>
          <p:cNvPr id="10" name="Graphic 9" descr="Person eating">
            <a:extLst>
              <a:ext uri="{FF2B5EF4-FFF2-40B4-BE49-F238E27FC236}">
                <a16:creationId xmlns:a16="http://schemas.microsoft.com/office/drawing/2014/main" id="{5D2F295C-5DA3-444C-951D-537681BF9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9311" y="3221534"/>
            <a:ext cx="2864692" cy="286469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9B4CCD-5865-4048-93A8-8A3707CC9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1525" y="6503988"/>
            <a:ext cx="8348663" cy="242887"/>
          </a:xfrm>
        </p:spPr>
        <p:txBody>
          <a:bodyPr/>
          <a:lstStyle/>
          <a:p>
            <a:pPr>
              <a:defRPr/>
            </a:pPr>
            <a:r>
              <a:rPr lang="en-US" dirty="0"/>
              <a:t>Raymond Lewis &amp; Katie Swanson | Department Heads Meeting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227FC-C06A-4225-8612-D1B543848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2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cross, orange, holding, game&#10;&#10;Description automatically generated">
            <a:extLst>
              <a:ext uri="{FF2B5EF4-FFF2-40B4-BE49-F238E27FC236}">
                <a16:creationId xmlns:a16="http://schemas.microsoft.com/office/drawing/2014/main" id="{3BCEF86F-0F35-41BE-945B-DCBFA37FFEC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7457" y="1110016"/>
            <a:ext cx="8502445" cy="4787411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772D79-755D-455B-8354-2EF6EFF45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3976" y="6505575"/>
            <a:ext cx="900491" cy="241300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0C1992C-4454-4370-A5DE-AD5A5A8D5D3B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6162D77-223D-46A6-AF60-6E14F720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Distance - better to overestimate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B1CE244-2F57-4FB7-AF81-35F8997EE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1525" y="6503988"/>
            <a:ext cx="8348663" cy="242887"/>
          </a:xfrm>
        </p:spPr>
        <p:txBody>
          <a:bodyPr/>
          <a:lstStyle/>
          <a:p>
            <a:pPr>
              <a:defRPr/>
            </a:pPr>
            <a:r>
              <a:rPr lang="en-US" dirty="0"/>
              <a:t>Raymond Lewis &amp; Katie Swanson | Department Heads Meeting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970502-FDDC-418A-9786-9EF5E09BB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3051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929</Words>
  <Application>Microsoft Macintosh PowerPoint</Application>
  <PresentationFormat>Widescreen</PresentationFormat>
  <Paragraphs>96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SourceSansPro</vt:lpstr>
      <vt:lpstr>Fermilab_PPT_090815</vt:lpstr>
      <vt:lpstr>PPD Department Heads Meeting  ESH/DSO Presentation August 2020</vt:lpstr>
      <vt:lpstr>Requirement – face coverings required in government vehicles</vt:lpstr>
      <vt:lpstr>Concerns</vt:lpstr>
      <vt:lpstr>Stock Room Solutions</vt:lpstr>
      <vt:lpstr>Face Coverings</vt:lpstr>
      <vt:lpstr>Examples of Masks with Exhalation Valves or Vents that are Prohibited</vt:lpstr>
      <vt:lpstr> </vt:lpstr>
      <vt:lpstr>Eating/Lunchrooms</vt:lpstr>
      <vt:lpstr>Social Distance - better to overestimate</vt:lpstr>
      <vt:lpstr>Summary of Latest CDC &amp; IDPH Guidance 7/20/2020</vt:lpstr>
      <vt:lpstr>Training and ITNA Status for employees – as of 8/25/2020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Safety Reminders</dc:title>
  <dc:creator>Katie Swanson, 6497 12372N</dc:creator>
  <cp:lastModifiedBy>Raymond H Lewis</cp:lastModifiedBy>
  <cp:revision>11</cp:revision>
  <dcterms:created xsi:type="dcterms:W3CDTF">2020-08-14T19:26:04Z</dcterms:created>
  <dcterms:modified xsi:type="dcterms:W3CDTF">2020-08-26T15:49:25Z</dcterms:modified>
</cp:coreProperties>
</file>