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349" r:id="rId2"/>
    <p:sldId id="275" r:id="rId3"/>
    <p:sldId id="367" r:id="rId4"/>
    <p:sldId id="366" r:id="rId5"/>
    <p:sldId id="368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ene B. Winston" initials="IBW" lastIdx="1" clrIdx="0">
    <p:extLst>
      <p:ext uri="{19B8F6BF-5375-455C-9EA6-DF929625EA0E}">
        <p15:presenceInfo xmlns:p15="http://schemas.microsoft.com/office/powerpoint/2012/main" userId="S::iwinston@services.fnal.gov::13613649-4d24-4f6d-ad27-d592c3f65d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napToObjects="1" showGuides="1">
      <p:cViewPr varScale="1">
        <p:scale>
          <a:sx n="97" d="100"/>
          <a:sy n="97" d="100"/>
        </p:scale>
        <p:origin x="72" y="10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6T11:46:59.718" idx="1">
    <p:pos x="5061" y="3569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8/26/2020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8/26/2020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8/26/2020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8/26/2020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batavia.elitetutoringplace.com/" TargetMode="External"/><Relationship Id="rId13" Type="http://schemas.openxmlformats.org/officeDocument/2006/relationships/hyperlink" Target="https://news.fnal.gov/2020/08/tutoring-discounts-for-fermilab-badge-holders/" TargetMode="External"/><Relationship Id="rId3" Type="http://schemas.openxmlformats.org/officeDocument/2006/relationships/hyperlink" Target="https://fermipoint.fnal.gov/org/wdrs/Policies/Remote%20Work%20Reimbursement%20Policy.docx?d=w8d66875c0cca45e1ae92efedfc173849&amp;csf=1&amp;e=2asAtp" TargetMode="External"/><Relationship Id="rId7" Type="http://schemas.openxmlformats.org/officeDocument/2006/relationships/hyperlink" Target="https://clubztutoring.com/fermilab-partnership/" TargetMode="External"/><Relationship Id="rId12" Type="http://schemas.openxmlformats.org/officeDocument/2006/relationships/hyperlink" Target="mailto:jecker@fnal.gov" TargetMode="External"/><Relationship Id="rId2" Type="http://schemas.openxmlformats.org/officeDocument/2006/relationships/hyperlink" Target="https://fermipoint.fnal.gov/org/wdrs/Policies/Remote%20Work%20Policy.docx?d=wcca011f00d994bb4b5784acc54c9895c&amp;csf=1&amp;e=MmUkl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skhr@fnal.gov" TargetMode="External"/><Relationship Id="rId11" Type="http://schemas.openxmlformats.org/officeDocument/2006/relationships/hyperlink" Target="https://get-connected.fnal.gov/recreation/discounts/" TargetMode="External"/><Relationship Id="rId5" Type="http://schemas.openxmlformats.org/officeDocument/2006/relationships/hyperlink" Target="https://fermipoint.fnal.gov/org/wdrs/doclibraryfermiworks/Entering%20Telework%20Reimbursement%20Instructions.pdf?csf=1&amp;e=FVipX8" TargetMode="External"/><Relationship Id="rId10" Type="http://schemas.openxmlformats.org/officeDocument/2006/relationships/hyperlink" Target="https://www.varsitytutors.com/partners/fermilab" TargetMode="External"/><Relationship Id="rId4" Type="http://schemas.openxmlformats.org/officeDocument/2006/relationships/hyperlink" Target="https://hr.fnal.gov/" TargetMode="External"/><Relationship Id="rId9" Type="http://schemas.openxmlformats.org/officeDocument/2006/relationships/hyperlink" Target="https://news.fnal.gov/2020/08/tutoring-discounts-for-fermilab-badge-holders/Sylvan.Naperville@comcast.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llonehealth.com/blog/" TargetMode="External"/><Relationship Id="rId2" Type="http://schemas.openxmlformats.org/officeDocument/2006/relationships/hyperlink" Target="https://fnal.zoom.us/j/95280151361?pwd=bktBMFdjYVBqNmkzUlMxNk9ac1YzUT0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lonehealth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9E6DA9-80ED-4E42-B833-38C7843C7F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Ilene Winston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BFFF9-6F57-4101-B616-4DF3D7A442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HR Updates- August 26, 2020</a:t>
            </a:r>
          </a:p>
        </p:txBody>
      </p:sp>
    </p:spTree>
    <p:extLst>
      <p:ext uri="{BB962C8B-B14F-4D97-AF65-F5344CB8AC3E}">
        <p14:creationId xmlns:p14="http://schemas.microsoft.com/office/powerpoint/2010/main" val="61467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0" y="988419"/>
            <a:ext cx="8804519" cy="113584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4C97"/>
                </a:solidFill>
              </a:rPr>
              <a:t>The 2020 Performance Review cycle</a:t>
            </a:r>
            <a:endParaRPr lang="en-US" sz="1400" dirty="0"/>
          </a:p>
          <a:p>
            <a:endParaRPr lang="en-US" sz="1400" b="1" dirty="0"/>
          </a:p>
          <a:p>
            <a:r>
              <a:rPr lang="en-US" sz="1400" b="1" dirty="0"/>
              <a:t>August</a:t>
            </a:r>
          </a:p>
          <a:p>
            <a:pPr lvl="1"/>
            <a:r>
              <a:rPr lang="en-US" sz="1400" dirty="0"/>
              <a:t>Performance reviews need to be completed and submitted for final approval  ASAP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200" i="1" dirty="0"/>
          </a:p>
          <a:p>
            <a:pPr marL="457200" lvl="1" indent="0">
              <a:buNone/>
            </a:pPr>
            <a:r>
              <a:rPr lang="en-US" sz="1200" i="1" dirty="0"/>
              <a:t>Start thinking about your goals for the 2021 review period – October 1 will kick-off goal setting in </a:t>
            </a:r>
            <a:r>
              <a:rPr lang="en-US" sz="1200" i="1" dirty="0" err="1"/>
              <a:t>Fermiworks</a:t>
            </a:r>
            <a:r>
              <a:rPr lang="en-US" sz="1200" i="1" dirty="0"/>
              <a:t>!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Updates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Ilene Winston| HR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02EB3A-A3C4-438E-8E16-58E9806A6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35773"/>
              </p:ext>
            </p:extLst>
          </p:nvPr>
        </p:nvGraphicFramePr>
        <p:xfrm>
          <a:off x="636588" y="2516554"/>
          <a:ext cx="8030674" cy="3120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803">
                  <a:extLst>
                    <a:ext uri="{9D8B030D-6E8A-4147-A177-3AD203B41FA5}">
                      <a16:colId xmlns:a16="http://schemas.microsoft.com/office/drawing/2014/main" val="487107610"/>
                    </a:ext>
                  </a:extLst>
                </a:gridCol>
                <a:gridCol w="6341871">
                  <a:extLst>
                    <a:ext uri="{9D8B030D-6E8A-4147-A177-3AD203B41FA5}">
                      <a16:colId xmlns:a16="http://schemas.microsoft.com/office/drawing/2014/main" val="843666514"/>
                    </a:ext>
                  </a:extLst>
                </a:gridCol>
              </a:tblGrid>
              <a:tr h="167378">
                <a:tc>
                  <a:txBody>
                    <a:bodyPr/>
                    <a:lstStyle/>
                    <a:p>
                      <a:pPr marL="64770" marR="0" algn="just">
                        <a:lnSpc>
                          <a:spcPts val="1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 algn="just">
                        <a:lnSpc>
                          <a:spcPts val="1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Activity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7388727"/>
                  </a:ext>
                </a:extLst>
              </a:tr>
              <a:tr h="390569">
                <a:tc>
                  <a:txBody>
                    <a:bodyPr/>
                    <a:lstStyle/>
                    <a:p>
                      <a:pPr marL="64770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Sept 8 - 15, 2020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Merit Managers enter merit increases in FermiWorks. </a:t>
                      </a:r>
                    </a:p>
                    <a:p>
                      <a:pPr marL="64770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5896450"/>
                  </a:ext>
                </a:extLst>
              </a:tr>
              <a:tr h="390569">
                <a:tc>
                  <a:txBody>
                    <a:bodyPr/>
                    <a:lstStyle/>
                    <a:p>
                      <a:pPr marL="64770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Sept 16-18, 2020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Division Head reviews to ensure merit pools are balanced.  Final approval in FW due on 9/18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3179236"/>
                  </a:ext>
                </a:extLst>
              </a:tr>
              <a:tr h="390569">
                <a:tc>
                  <a:txBody>
                    <a:bodyPr/>
                    <a:lstStyle/>
                    <a:p>
                      <a:pPr marL="64770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Sept 21-25, 2020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Final approval by Compensation department of merit increase amounts.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610113"/>
                  </a:ext>
                </a:extLst>
              </a:tr>
              <a:tr h="593085">
                <a:tc>
                  <a:txBody>
                    <a:bodyPr/>
                    <a:lstStyle/>
                    <a:p>
                      <a:pPr marL="64770" marR="0">
                        <a:lnSpc>
                          <a:spcPts val="132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Sept 28, 2020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Performance review documents visible to employees in FermiWorks. New salaries visible to managers in FermiWorks.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65020858"/>
                  </a:ext>
                </a:extLst>
              </a:tr>
              <a:tr h="593085">
                <a:tc>
                  <a:txBody>
                    <a:bodyPr/>
                    <a:lstStyle/>
                    <a:p>
                      <a:pPr marL="64770" marR="0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Oct 1, 2020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Merit Increase effective date. Merit Statements viewable by all employees in </a:t>
                      </a:r>
                      <a:r>
                        <a:rPr lang="en-US" sz="1100" dirty="0" err="1">
                          <a:effectLst/>
                        </a:rPr>
                        <a:t>FermiWorks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</a:p>
                    <a:p>
                      <a:pPr marL="6477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3359706"/>
                  </a:ext>
                </a:extLst>
              </a:tr>
              <a:tr h="593085">
                <a:tc>
                  <a:txBody>
                    <a:bodyPr/>
                    <a:lstStyle/>
                    <a:p>
                      <a:pPr marL="64770" marR="0">
                        <a:lnSpc>
                          <a:spcPts val="132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Sept 28 – Oct 9, 2020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Managers schedule individual meetings with employees for performance review discussion and merit increase notification.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4316916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255885C8-C357-4967-BB1A-3CB9FC97F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46" y="22611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 Overview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5166"/>
            <a:ext cx="8686800" cy="427877"/>
          </a:xfrm>
        </p:spPr>
        <p:txBody>
          <a:bodyPr/>
          <a:lstStyle/>
          <a:p>
            <a:r>
              <a:rPr lang="en-US" dirty="0"/>
              <a:t>HR Updates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Ilene Winston| HR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0713C1-2D3E-4376-9AB9-DD1F3489E07A}"/>
              </a:ext>
            </a:extLst>
          </p:cNvPr>
          <p:cNvSpPr txBox="1">
            <a:spLocks/>
          </p:cNvSpPr>
          <p:nvPr/>
        </p:nvSpPr>
        <p:spPr>
          <a:xfrm>
            <a:off x="259402" y="2011680"/>
            <a:ext cx="8804519" cy="418011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89AE77-9F42-4E1D-89D9-B843054EC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45" y="1261240"/>
            <a:ext cx="6708089" cy="457988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16148A-184B-4D57-8E2F-8F1163B64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u="sng" dirty="0"/>
              <a:t>Termination Process</a:t>
            </a:r>
          </a:p>
        </p:txBody>
      </p:sp>
    </p:spTree>
    <p:extLst>
      <p:ext uri="{BB962C8B-B14F-4D97-AF65-F5344CB8AC3E}">
        <p14:creationId xmlns:p14="http://schemas.microsoft.com/office/powerpoint/2010/main" val="215573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4CE376-9341-400A-BDCC-1A32DA1E93B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58578" y="890752"/>
            <a:ext cx="8670088" cy="94593"/>
          </a:xfrm>
        </p:spPr>
        <p:txBody>
          <a:bodyPr/>
          <a:lstStyle/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D3F3F-C46F-4444-84C6-A1B8621236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8/26/2020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EBFDF-8B54-4919-B0F1-D51C80E27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894C7-D239-4313-85F8-584EB51D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Updates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F15DC6D-BCDB-4E67-88D4-33A69D4D66C4}"/>
              </a:ext>
            </a:extLst>
          </p:cNvPr>
          <p:cNvSpPr txBox="1">
            <a:spLocks/>
          </p:cNvSpPr>
          <p:nvPr/>
        </p:nvSpPr>
        <p:spPr>
          <a:xfrm>
            <a:off x="110881" y="771612"/>
            <a:ext cx="8804519" cy="44285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200" dirty="0">
                <a:solidFill>
                  <a:srgbClr val="004C97"/>
                </a:solidFill>
              </a:rPr>
              <a:t>Updates to Remote Work Policy</a:t>
            </a:r>
            <a:endParaRPr lang="en-US" sz="1400" dirty="0"/>
          </a:p>
          <a:p>
            <a:r>
              <a:rPr lang="en-US" sz="1200" dirty="0"/>
              <a:t>A revised</a:t>
            </a:r>
            <a:r>
              <a:rPr lang="en-US" sz="1200" b="1" dirty="0"/>
              <a:t> </a:t>
            </a:r>
            <a:r>
              <a:rPr lang="en-US" sz="1200" b="1" u="sng" dirty="0">
                <a:hlinkClick r:id="rId2"/>
              </a:rPr>
              <a:t>Remote Work Policy</a:t>
            </a:r>
            <a:r>
              <a:rPr lang="en-US" sz="1200" b="1" u="sng" dirty="0"/>
              <a:t>,</a:t>
            </a:r>
            <a:r>
              <a:rPr lang="en-US" sz="1200" dirty="0"/>
              <a:t> replacing the lab’s current Telework Policy, which establishes the categories of remote work at Fermilab, describes each category, and clarifies that most employees now working remotely due to COVID-19 are telecommuting.  </a:t>
            </a:r>
          </a:p>
          <a:p>
            <a:r>
              <a:rPr lang="en-US" sz="1200" dirty="0"/>
              <a:t>You do NOT need to fill out a new form if you have an existing one, including those who have checked “occasional telecommuting” </a:t>
            </a:r>
          </a:p>
          <a:p>
            <a:pPr lvl="0"/>
            <a:r>
              <a:rPr lang="en-US" sz="1200" dirty="0"/>
              <a:t>The</a:t>
            </a:r>
            <a:r>
              <a:rPr lang="en-US" sz="1200" b="1" dirty="0"/>
              <a:t> </a:t>
            </a:r>
            <a:r>
              <a:rPr lang="en-US" sz="1200" b="1" u="sng" dirty="0">
                <a:hlinkClick r:id="rId3"/>
              </a:rPr>
              <a:t>Remote Work Reimbursement Policy</a:t>
            </a:r>
            <a:r>
              <a:rPr lang="en-US" sz="1200" dirty="0"/>
              <a:t> establishes a standard reimbursement of up to $24  per month to reimburse employees for personal internet access used for business purposes during the period of extended telecommuting that has resulted from the COVID-19 pandemic.</a:t>
            </a:r>
          </a:p>
          <a:p>
            <a:r>
              <a:rPr lang="en-US" sz="1200" dirty="0"/>
              <a:t>Visit the </a:t>
            </a:r>
            <a:r>
              <a:rPr lang="en-US" sz="1200" u="sng" dirty="0">
                <a:hlinkClick r:id="rId4"/>
              </a:rPr>
              <a:t>WDRS Home page</a:t>
            </a:r>
            <a:r>
              <a:rPr lang="en-US" sz="1200" dirty="0"/>
              <a:t> (must be on the Fermilab network to view) for links to more information about the </a:t>
            </a:r>
            <a:r>
              <a:rPr lang="en-US" sz="1200" u="sng" dirty="0" err="1">
                <a:hlinkClick r:id="rId5"/>
              </a:rPr>
              <a:t>FermiWorks</a:t>
            </a:r>
            <a:r>
              <a:rPr lang="en-US" sz="1200" u="sng" dirty="0">
                <a:hlinkClick r:id="rId5"/>
              </a:rPr>
              <a:t> reimbursement request process</a:t>
            </a:r>
            <a:r>
              <a:rPr lang="en-US" sz="1200" dirty="0"/>
              <a:t> and highlights of the new policies. If you have questions, please email </a:t>
            </a:r>
            <a:r>
              <a:rPr lang="en-US" sz="1200" u="sng" dirty="0">
                <a:hlinkClick r:id="rId6"/>
              </a:rPr>
              <a:t>askhr@fnal.gov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b="1" u="sng" dirty="0"/>
              <a:t>Tutoring discounts for Fermilab badge holders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r>
              <a:rPr lang="en-US" sz="1200" dirty="0"/>
              <a:t>Tutoring discounts are now available to Fermilab badge holders through the following companies: </a:t>
            </a:r>
            <a:r>
              <a:rPr lang="en-US" sz="1200" dirty="0">
                <a:hlinkClick r:id="rId7"/>
              </a:rPr>
              <a:t>Club Z</a:t>
            </a:r>
            <a:r>
              <a:rPr lang="en-US" sz="1200" dirty="0"/>
              <a:t>!, </a:t>
            </a:r>
            <a:r>
              <a:rPr lang="en-US" sz="1200" dirty="0">
                <a:hlinkClick r:id="rId8"/>
              </a:rPr>
              <a:t>Elite Tutoring Services Batavia</a:t>
            </a:r>
            <a:r>
              <a:rPr lang="en-US" sz="1200" dirty="0"/>
              <a:t>, </a:t>
            </a:r>
            <a:r>
              <a:rPr lang="en-US" sz="1200" dirty="0">
                <a:hlinkClick r:id="rId9"/>
              </a:rPr>
              <a:t>Sylvan Learning Center Naperville </a:t>
            </a:r>
            <a:r>
              <a:rPr lang="en-US" sz="1200" dirty="0"/>
              <a:t>and </a:t>
            </a:r>
            <a:r>
              <a:rPr lang="en-US" sz="1200" dirty="0">
                <a:hlinkClick r:id="rId10"/>
              </a:rPr>
              <a:t>Varsity Tutors</a:t>
            </a:r>
            <a:r>
              <a:rPr lang="en-US" sz="1200" dirty="0"/>
              <a:t>. For specific details and services on all tutoring discounts please go to </a:t>
            </a:r>
            <a:r>
              <a:rPr lang="en-US" sz="1200" dirty="0">
                <a:hlinkClick r:id="rId11"/>
              </a:rPr>
              <a:t>Fermilab Discounts</a:t>
            </a:r>
            <a:r>
              <a:rPr lang="en-US" sz="1200" dirty="0"/>
              <a:t> and look for Tutoring at the bottom of the page, or contact Jeanne Ecker, Global Services Recreation, at </a:t>
            </a:r>
            <a:r>
              <a:rPr lang="en-US" sz="1200" dirty="0">
                <a:hlinkClick r:id="rId12"/>
              </a:rPr>
              <a:t>jecker@fnal.gov</a:t>
            </a:r>
            <a:r>
              <a:rPr lang="en-US" sz="1200" dirty="0"/>
              <a:t> or x2548.</a:t>
            </a:r>
          </a:p>
          <a:p>
            <a:r>
              <a:rPr lang="en-US" sz="1200" u="sng" dirty="0">
                <a:hlinkClick r:id="rId13"/>
              </a:rPr>
              <a:t>https://news.fnal.gov/2020/08/tutoring-discounts-for-fermilab-badge-holders</a:t>
            </a:r>
            <a:r>
              <a:rPr lang="en-US" sz="1600" u="sng" dirty="0">
                <a:hlinkClick r:id="rId13"/>
              </a:rPr>
              <a:t>/</a:t>
            </a:r>
            <a:endParaRPr lang="en-US" sz="1600" dirty="0"/>
          </a:p>
          <a:p>
            <a:pPr marL="0" lvl="0" indent="0">
              <a:buNone/>
            </a:pPr>
            <a:endParaRPr lang="en-US" sz="1600" i="1" dirty="0"/>
          </a:p>
          <a:p>
            <a:pPr marL="0" lvl="0" indent="0">
              <a:buNone/>
            </a:pPr>
            <a:r>
              <a:rPr lang="en-US" sz="1200" i="1" dirty="0"/>
              <a:t>We are working on options to further support employees who have child- and adult-care needs. If you are interested in participating in on-site childcare, Kindergarten, or the learning center option for children whose schools are remote-only, please let me know. More information is to come, based on interest. If you already responded to the survey as interested, there is no need for further action. </a:t>
            </a:r>
          </a:p>
          <a:p>
            <a:pPr lvl="1"/>
            <a:endParaRPr lang="en-US" sz="1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49603B1-27C4-437B-8FE7-0C6B904C3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Ilene Winston| HR Updates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191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881" y="964148"/>
            <a:ext cx="8804519" cy="1202988"/>
          </a:xfrm>
        </p:spPr>
        <p:txBody>
          <a:bodyPr/>
          <a:lstStyle/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Updates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Ilene Winston| HR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0713C1-2D3E-4376-9AB9-DD1F3489E07A}"/>
              </a:ext>
            </a:extLst>
          </p:cNvPr>
          <p:cNvSpPr txBox="1">
            <a:spLocks/>
          </p:cNvSpPr>
          <p:nvPr/>
        </p:nvSpPr>
        <p:spPr>
          <a:xfrm>
            <a:off x="287459" y="1143001"/>
            <a:ext cx="8686800" cy="263284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200" dirty="0">
                <a:solidFill>
                  <a:srgbClr val="004C97"/>
                </a:solidFill>
              </a:rPr>
              <a:t>EAP Workshops – available recorded or live on Zoom</a:t>
            </a:r>
          </a:p>
          <a:p>
            <a:r>
              <a:rPr lang="en-US" sz="1400" dirty="0"/>
              <a:t>Every Wednesday 12:00 – 12:45 p.m. on zoom</a:t>
            </a:r>
          </a:p>
          <a:p>
            <a:r>
              <a:rPr lang="en-US" sz="1400" dirty="0"/>
              <a:t>August 26</a:t>
            </a:r>
            <a:r>
              <a:rPr lang="en-US" sz="1400" baseline="30000" dirty="0"/>
              <a:t>th</a:t>
            </a:r>
            <a:r>
              <a:rPr lang="en-US" sz="1400" dirty="0"/>
              <a:t> – </a:t>
            </a:r>
            <a:r>
              <a:rPr lang="en-US" sz="1400" i="1" dirty="0"/>
              <a:t>How To Talk To Kids About Current Events</a:t>
            </a:r>
          </a:p>
          <a:p>
            <a:pPr lvl="3"/>
            <a:r>
              <a:rPr lang="en-US" sz="900" dirty="0"/>
              <a:t>Join Zoom Meeting</a:t>
            </a:r>
          </a:p>
          <a:p>
            <a:pPr lvl="3"/>
            <a:r>
              <a:rPr lang="en-US" sz="900" b="1" u="sng" dirty="0">
                <a:hlinkClick r:id="rId2"/>
              </a:rPr>
              <a:t>https://fnal.zoom.us/j/95280151361?pwd=bktBMFdjYVBqNmkzUlMxNk9ac1YzUT09</a:t>
            </a:r>
            <a:endParaRPr lang="en-US" sz="900" dirty="0"/>
          </a:p>
          <a:p>
            <a:pPr lvl="3"/>
            <a:r>
              <a:rPr lang="en-US" sz="900" b="1" i="1" dirty="0"/>
              <a:t>Meeting ID: 952 8015 1361   Passcode: 698737</a:t>
            </a:r>
            <a:r>
              <a:rPr lang="en-US" sz="900" i="1" dirty="0"/>
              <a:t>One tap mobile +13126266799, 95280151361# US (Chicago)</a:t>
            </a:r>
          </a:p>
          <a:p>
            <a:pPr lvl="1"/>
            <a:endParaRPr lang="en-US" sz="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Webinars available on the EAP website: </a:t>
            </a:r>
            <a:r>
              <a:rPr lang="en-US" sz="1400" dirty="0">
                <a:hlinkClick r:id="rId3"/>
              </a:rPr>
              <a:t>https://allonehealth.com/blog/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Create a New Account, visit </a:t>
            </a:r>
            <a:r>
              <a:rPr lang="en-US" sz="1100" dirty="0">
                <a:hlinkClick r:id="rId4"/>
              </a:rPr>
              <a:t>https://allonehealth.com</a:t>
            </a:r>
            <a:r>
              <a:rPr lang="en-US" sz="11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1.Click “Create a new account with your company code”.     2.Enter your company access code: </a:t>
            </a:r>
            <a:r>
              <a:rPr lang="en-US" sz="1100" b="1" dirty="0"/>
              <a:t>Fermilab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/>
              <a:t>3. Follow the instructions in the activation email. (will ask you to create new password)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095985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707</TotalTime>
  <Words>660</Words>
  <Application>Microsoft Office PowerPoint</Application>
  <PresentationFormat>On-screen Show (4:3)</PresentationFormat>
  <Paragraphs>84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</vt:lpstr>
      <vt:lpstr>Times New Roman</vt:lpstr>
      <vt:lpstr>Wingdings</vt:lpstr>
      <vt:lpstr>Fermilab_PPT_090815</vt:lpstr>
      <vt:lpstr>PowerPoint Presentation</vt:lpstr>
      <vt:lpstr>HR Updates</vt:lpstr>
      <vt:lpstr>HR Updates</vt:lpstr>
      <vt:lpstr>HR Updates</vt:lpstr>
      <vt:lpstr>HR Updates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Wiedman</dc:creator>
  <cp:lastModifiedBy>Ilene B. Winston</cp:lastModifiedBy>
  <cp:revision>47</cp:revision>
  <cp:lastPrinted>2014-01-20T19:40:21Z</cp:lastPrinted>
  <dcterms:created xsi:type="dcterms:W3CDTF">2019-05-08T19:34:33Z</dcterms:created>
  <dcterms:modified xsi:type="dcterms:W3CDTF">2020-08-26T17:13:12Z</dcterms:modified>
</cp:coreProperties>
</file>