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2" r:id="rId2"/>
    <p:sldMasterId id="2147484106" r:id="rId3"/>
  </p:sldMasterIdLst>
  <p:notesMasterIdLst>
    <p:notesMasterId r:id="rId7"/>
  </p:notesMasterIdLst>
  <p:handoutMasterIdLst>
    <p:handoutMasterId r:id="rId8"/>
  </p:handoutMasterIdLst>
  <p:sldIdLst>
    <p:sldId id="290" r:id="rId4"/>
    <p:sldId id="293" r:id="rId5"/>
    <p:sldId id="294" r:id="rId6"/>
  </p:sldIdLst>
  <p:sldSz cx="9144000" cy="6858000" type="screen4x3"/>
  <p:notesSz cx="9283700" cy="6985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a:srgbClr val="404040"/>
    <a:srgbClr val="004C97"/>
    <a:srgbClr val="505050"/>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snapToObjects="1">
      <p:cViewPr varScale="1">
        <p:scale>
          <a:sx n="132" d="100"/>
          <a:sy n="132" d="100"/>
        </p:scale>
        <p:origin x="1050" y="126"/>
      </p:cViewPr>
      <p:guideLst/>
    </p:cSldViewPr>
  </p:slideViewPr>
  <p:notesTextViewPr>
    <p:cViewPr>
      <p:scale>
        <a:sx n="1" d="1"/>
        <a:sy n="1" d="1"/>
      </p:scale>
      <p:origin x="0" y="0"/>
    </p:cViewPr>
  </p:notesTextViewPr>
  <p:notesViewPr>
    <p:cSldViewPr snapToGrid="0" snapToObjects="1">
      <p:cViewPr varScale="1">
        <p:scale>
          <a:sx n="68" d="100"/>
          <a:sy n="68" d="100"/>
        </p:scale>
        <p:origin x="3101"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2936" cy="349250"/>
          </a:xfrm>
          <a:prstGeom prst="rect">
            <a:avLst/>
          </a:prstGeom>
        </p:spPr>
        <p:txBody>
          <a:bodyPr vert="horz" lIns="92958" tIns="46479" rIns="92958" bIns="46479"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sz="quarter" idx="1"/>
          </p:nvPr>
        </p:nvSpPr>
        <p:spPr>
          <a:xfrm>
            <a:off x="5258615" y="0"/>
            <a:ext cx="4022936" cy="349250"/>
          </a:xfrm>
          <a:prstGeom prst="rect">
            <a:avLst/>
          </a:prstGeom>
        </p:spPr>
        <p:txBody>
          <a:bodyPr vert="horz" wrap="square" lIns="92958" tIns="46479" rIns="92958" bIns="46479"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8/26/2020</a:t>
            </a:fld>
            <a:endParaRPr lang="en-US" altLang="en-US" dirty="0"/>
          </a:p>
        </p:txBody>
      </p:sp>
      <p:sp>
        <p:nvSpPr>
          <p:cNvPr id="4" name="Footer Placeholder 3"/>
          <p:cNvSpPr>
            <a:spLocks noGrp="1"/>
          </p:cNvSpPr>
          <p:nvPr>
            <p:ph type="ftr" sz="quarter" idx="2"/>
          </p:nvPr>
        </p:nvSpPr>
        <p:spPr>
          <a:xfrm>
            <a:off x="1" y="6634538"/>
            <a:ext cx="4022936" cy="349250"/>
          </a:xfrm>
          <a:prstGeom prst="rect">
            <a:avLst/>
          </a:prstGeom>
        </p:spPr>
        <p:txBody>
          <a:bodyPr vert="horz" lIns="92958" tIns="46479" rIns="92958" bIns="46479"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5258615" y="6634538"/>
            <a:ext cx="4022936" cy="349250"/>
          </a:xfrm>
          <a:prstGeom prst="rect">
            <a:avLst/>
          </a:prstGeom>
        </p:spPr>
        <p:txBody>
          <a:bodyPr vert="horz" wrap="square" lIns="92958" tIns="46479" rIns="92958" bIns="46479"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dirty="0"/>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2936" cy="349250"/>
          </a:xfrm>
          <a:prstGeom prst="rect">
            <a:avLst/>
          </a:prstGeom>
        </p:spPr>
        <p:txBody>
          <a:bodyPr vert="horz" lIns="92958" tIns="46479" rIns="92958" bIns="46479"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idx="1"/>
          </p:nvPr>
        </p:nvSpPr>
        <p:spPr>
          <a:xfrm>
            <a:off x="5258615" y="0"/>
            <a:ext cx="4022936" cy="349250"/>
          </a:xfrm>
          <a:prstGeom prst="rect">
            <a:avLst/>
          </a:prstGeom>
        </p:spPr>
        <p:txBody>
          <a:bodyPr vert="horz" wrap="square" lIns="92958" tIns="46479" rIns="92958" bIns="46479"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8/26/2020</a:t>
            </a:fld>
            <a:endParaRPr lang="en-US" altLang="en-US" dirty="0"/>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928370" y="3317876"/>
            <a:ext cx="7426960" cy="3143250"/>
          </a:xfrm>
          <a:prstGeom prst="rect">
            <a:avLst/>
          </a:prstGeom>
        </p:spPr>
        <p:txBody>
          <a:bodyPr vert="horz" lIns="92958" tIns="46479" rIns="92958" bIns="46479"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1" y="6634538"/>
            <a:ext cx="4022936" cy="349250"/>
          </a:xfrm>
          <a:prstGeom prst="rect">
            <a:avLst/>
          </a:prstGeom>
        </p:spPr>
        <p:txBody>
          <a:bodyPr vert="horz" lIns="92958" tIns="46479" rIns="92958" bIns="46479"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5258615" y="6634538"/>
            <a:ext cx="4022936" cy="349250"/>
          </a:xfrm>
          <a:prstGeom prst="rect">
            <a:avLst/>
          </a:prstGeom>
        </p:spPr>
        <p:txBody>
          <a:bodyPr vert="horz" wrap="square" lIns="92958" tIns="46479" rIns="92958" bIns="46479"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dirty="0"/>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94239340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r>
              <a:rPr lang="en-US" altLang="en-US"/>
              <a:t>8/26/2020</a:t>
            </a:r>
            <a:endParaRPr lang="en-US" altLang="en-US" dirty="0"/>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C. Vendetta - Dpt Heads Mtg - PPD Finance</a:t>
            </a:r>
            <a:endParaRPr lang="en-US" b="1" dirty="0"/>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dirty="0"/>
          </a:p>
        </p:txBody>
      </p:sp>
    </p:spTree>
    <p:extLst>
      <p:ext uri="{BB962C8B-B14F-4D97-AF65-F5344CB8AC3E}">
        <p14:creationId xmlns:p14="http://schemas.microsoft.com/office/powerpoint/2010/main" val="289480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r>
              <a:rPr lang="en-US" altLang="en-US"/>
              <a:t>8/26/2020</a:t>
            </a:r>
            <a:endParaRPr lang="en-US" altLang="en-US" dirty="0"/>
          </a:p>
        </p:txBody>
      </p:sp>
      <p:sp>
        <p:nvSpPr>
          <p:cNvPr id="8" name="Footer Placeholder 4"/>
          <p:cNvSpPr>
            <a:spLocks noGrp="1"/>
          </p:cNvSpPr>
          <p:nvPr>
            <p:ph type="ftr" sz="quarter" idx="20"/>
          </p:nvPr>
        </p:nvSpPr>
        <p:spPr/>
        <p:txBody>
          <a:bodyPr/>
          <a:lstStyle>
            <a:lvl1pPr>
              <a:defRPr sz="1200" dirty="0" smtClean="0"/>
            </a:lvl1pPr>
          </a:lstStyle>
          <a:p>
            <a:pPr>
              <a:defRPr/>
            </a:pPr>
            <a:r>
              <a:rPr lang="en-US"/>
              <a:t>C. Vendetta - Dpt Heads Mtg - PPD Finance</a:t>
            </a:r>
            <a:endParaRPr lang="en-US" b="1" dirty="0"/>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dirty="0"/>
          </a:p>
        </p:txBody>
      </p:sp>
    </p:spTree>
    <p:extLst>
      <p:ext uri="{BB962C8B-B14F-4D97-AF65-F5344CB8AC3E}">
        <p14:creationId xmlns:p14="http://schemas.microsoft.com/office/powerpoint/2010/main" val="2353020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r>
              <a:rPr lang="en-US" altLang="en-US"/>
              <a:t>8/26/2020</a:t>
            </a:r>
            <a:endParaRPr lang="en-US" altLang="en-US" dirty="0"/>
          </a:p>
        </p:txBody>
      </p:sp>
      <p:sp>
        <p:nvSpPr>
          <p:cNvPr id="6" name="Footer Placeholder 4"/>
          <p:cNvSpPr>
            <a:spLocks noGrp="1"/>
          </p:cNvSpPr>
          <p:nvPr>
            <p:ph type="ftr" sz="quarter" idx="17"/>
          </p:nvPr>
        </p:nvSpPr>
        <p:spPr/>
        <p:txBody>
          <a:bodyPr/>
          <a:lstStyle>
            <a:lvl1pPr>
              <a:defRPr sz="1200" dirty="0" smtClean="0"/>
            </a:lvl1pPr>
          </a:lstStyle>
          <a:p>
            <a:pPr>
              <a:defRPr/>
            </a:pPr>
            <a:r>
              <a:rPr lang="en-US"/>
              <a:t>C. Vendetta - Dpt Heads Mtg - PPD Finance</a:t>
            </a:r>
            <a:endParaRPr lang="en-US" b="1" dirty="0"/>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dirty="0"/>
          </a:p>
        </p:txBody>
      </p:sp>
    </p:spTree>
    <p:extLst>
      <p:ext uri="{BB962C8B-B14F-4D97-AF65-F5344CB8AC3E}">
        <p14:creationId xmlns:p14="http://schemas.microsoft.com/office/powerpoint/2010/main" val="4263195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r>
              <a:rPr lang="en-US" altLang="en-US"/>
              <a:t>8/26/2020</a:t>
            </a:r>
            <a:endParaRPr lang="en-US" altLang="en-US" dirty="0"/>
          </a:p>
        </p:txBody>
      </p:sp>
      <p:sp>
        <p:nvSpPr>
          <p:cNvPr id="6" name="Footer Placeholder 4"/>
          <p:cNvSpPr>
            <a:spLocks noGrp="1"/>
          </p:cNvSpPr>
          <p:nvPr>
            <p:ph type="ftr" sz="quarter" idx="11"/>
          </p:nvPr>
        </p:nvSpPr>
        <p:spPr/>
        <p:txBody>
          <a:bodyPr/>
          <a:lstStyle>
            <a:lvl1pPr>
              <a:defRPr sz="1200" dirty="0" smtClean="0"/>
            </a:lvl1pPr>
          </a:lstStyle>
          <a:p>
            <a:pPr>
              <a:defRPr/>
            </a:pPr>
            <a:r>
              <a:rPr lang="en-US"/>
              <a:t>C. Vendetta - Dpt Heads Mtg - PPD Finance</a:t>
            </a:r>
            <a:endParaRPr lang="en-US" b="1" dirty="0"/>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dirty="0"/>
          </a:p>
        </p:txBody>
      </p:sp>
    </p:spTree>
    <p:extLst>
      <p:ext uri="{BB962C8B-B14F-4D97-AF65-F5344CB8AC3E}">
        <p14:creationId xmlns:p14="http://schemas.microsoft.com/office/powerpoint/2010/main" val="394256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r>
              <a:rPr lang="en-US" altLang="en-US"/>
              <a:t>8/26/2020</a:t>
            </a:r>
            <a:endParaRPr lang="en-US" altLang="en-US" dirty="0"/>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C. Vendetta - Dpt Heads Mtg - PPD Finance</a:t>
            </a:r>
            <a:endParaRPr lang="en-US" b="1" dirty="0"/>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dirty="0"/>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r>
              <a:rPr lang="en-US" altLang="en-US"/>
              <a:t>8/26/2020</a:t>
            </a:r>
            <a:endParaRPr lang="en-US" altLang="en-US" dirty="0"/>
          </a:p>
        </p:txBody>
      </p:sp>
      <p:sp>
        <p:nvSpPr>
          <p:cNvPr id="8" name="Footer Placeholder 4"/>
          <p:cNvSpPr>
            <a:spLocks noGrp="1"/>
          </p:cNvSpPr>
          <p:nvPr>
            <p:ph type="ftr" sz="quarter" idx="20"/>
          </p:nvPr>
        </p:nvSpPr>
        <p:spPr/>
        <p:txBody>
          <a:bodyPr/>
          <a:lstStyle>
            <a:lvl1pPr>
              <a:defRPr sz="1200" dirty="0" smtClean="0"/>
            </a:lvl1pPr>
          </a:lstStyle>
          <a:p>
            <a:pPr>
              <a:defRPr/>
            </a:pPr>
            <a:r>
              <a:rPr lang="en-US"/>
              <a:t>C. Vendetta - Dpt Heads Mtg - PPD Finance</a:t>
            </a:r>
            <a:endParaRPr lang="en-US" b="1" dirty="0"/>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dirty="0"/>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r>
              <a:rPr lang="en-US" altLang="en-US"/>
              <a:t>8/26/2020</a:t>
            </a:r>
            <a:endParaRPr lang="en-US" altLang="en-US" dirty="0"/>
          </a:p>
        </p:txBody>
      </p:sp>
      <p:sp>
        <p:nvSpPr>
          <p:cNvPr id="6" name="Footer Placeholder 4"/>
          <p:cNvSpPr>
            <a:spLocks noGrp="1"/>
          </p:cNvSpPr>
          <p:nvPr>
            <p:ph type="ftr" sz="quarter" idx="17"/>
          </p:nvPr>
        </p:nvSpPr>
        <p:spPr/>
        <p:txBody>
          <a:bodyPr/>
          <a:lstStyle>
            <a:lvl1pPr>
              <a:defRPr sz="1200" dirty="0" smtClean="0"/>
            </a:lvl1pPr>
          </a:lstStyle>
          <a:p>
            <a:pPr>
              <a:defRPr/>
            </a:pPr>
            <a:r>
              <a:rPr lang="en-US"/>
              <a:t>C. Vendetta - Dpt Heads Mtg - PPD Finance</a:t>
            </a:r>
            <a:endParaRPr lang="en-US" b="1" dirty="0"/>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dirty="0"/>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r>
              <a:rPr lang="en-US" altLang="en-US"/>
              <a:t>8/26/2020</a:t>
            </a:r>
            <a:endParaRPr lang="en-US" altLang="en-US" dirty="0"/>
          </a:p>
        </p:txBody>
      </p:sp>
      <p:sp>
        <p:nvSpPr>
          <p:cNvPr id="6" name="Footer Placeholder 4"/>
          <p:cNvSpPr>
            <a:spLocks noGrp="1"/>
          </p:cNvSpPr>
          <p:nvPr>
            <p:ph type="ftr" sz="quarter" idx="11"/>
          </p:nvPr>
        </p:nvSpPr>
        <p:spPr/>
        <p:txBody>
          <a:bodyPr/>
          <a:lstStyle>
            <a:lvl1pPr>
              <a:defRPr sz="1200" dirty="0" smtClean="0"/>
            </a:lvl1pPr>
          </a:lstStyle>
          <a:p>
            <a:pPr>
              <a:defRPr/>
            </a:pPr>
            <a:r>
              <a:rPr lang="en-US"/>
              <a:t>C. Vendetta - Dpt Heads Mtg - PPD Finance</a:t>
            </a:r>
            <a:endParaRPr lang="en-US" b="1" dirty="0"/>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dirty="0"/>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r>
              <a:rPr lang="en-US" altLang="en-US"/>
              <a:t>8/26/2020</a:t>
            </a:r>
            <a:endParaRPr lang="en-US" altLang="en-US" dirty="0"/>
          </a:p>
        </p:txBody>
      </p:sp>
      <p:sp>
        <p:nvSpPr>
          <p:cNvPr id="4"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C. Vendetta - Dpt Heads Mtg - PPD Finance</a:t>
            </a:r>
            <a:endParaRPr lang="en-US" b="1" dirty="0"/>
          </a:p>
        </p:txBody>
      </p:sp>
      <p:sp>
        <p:nvSpPr>
          <p:cNvPr id="5"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71519E6-F709-4990-B973-B339820CA70B}" type="slidenum">
              <a:rPr lang="en-US" altLang="en-US"/>
              <a:pPr/>
              <a:t>‹#›</a:t>
            </a:fld>
            <a:endParaRPr lang="en-US" altLang="en-US" dirty="0"/>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r>
              <a:rPr lang="en-US" altLang="en-US"/>
              <a:t>8/26/2020</a:t>
            </a:r>
            <a:endParaRPr lang="en-US" altLang="en-US" dirty="0"/>
          </a:p>
        </p:txBody>
      </p:sp>
      <p:sp>
        <p:nvSpPr>
          <p:cNvPr id="5"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C. Vendetta - Dpt Heads Mtg - PPD Finance</a:t>
            </a:r>
            <a:endParaRPr lang="en-US" b="1" dirty="0"/>
          </a:p>
        </p:txBody>
      </p:sp>
      <p:sp>
        <p:nvSpPr>
          <p:cNvPr id="6"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C2BC038B-CA57-479E-BFA9-9E819877A5DF}" type="slidenum">
              <a:rPr lang="en-US" altLang="en-US"/>
              <a:pPr/>
              <a:t>‹#›</a:t>
            </a:fld>
            <a:endParaRPr lang="en-US" altLang="en-US" dirty="0"/>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r>
              <a:rPr lang="en-US" altLang="en-US"/>
              <a:t>8/26/2020</a:t>
            </a:r>
            <a:endParaRPr lang="en-US" altLang="en-US" dirty="0"/>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C. Vendetta - Dpt Heads Mtg - PPD Finance</a:t>
            </a:r>
            <a:endParaRPr lang="en-US" b="1" dirty="0"/>
          </a:p>
        </p:txBody>
      </p:sp>
      <p:sp>
        <p:nvSpPr>
          <p:cNvPr id="8" name="Slide Number Placeholder 5"/>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5585131-D98E-4CC9-8879-1D32CC470D9D}" type="slidenum">
              <a:rPr lang="en-US" altLang="en-US"/>
              <a:pPr/>
              <a:t>‹#›</a:t>
            </a:fld>
            <a:endParaRPr lang="en-US" altLang="en-US" dirty="0"/>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r>
              <a:rPr lang="en-US" altLang="en-US"/>
              <a:t>8/26/2020</a:t>
            </a:r>
            <a:endParaRPr lang="en-US" altLang="en-US" dirty="0"/>
          </a:p>
        </p:txBody>
      </p:sp>
      <p:sp>
        <p:nvSpPr>
          <p:cNvPr id="11" name="Footer Placeholder 4"/>
          <p:cNvSpPr>
            <a:spLocks noGrp="1"/>
          </p:cNvSpPr>
          <p:nvPr>
            <p:ph type="ftr" sz="quarter" idx="2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C. Vendetta - Dpt Heads Mtg - PPD Finance</a:t>
            </a:r>
            <a:endParaRPr lang="en-US" b="1" dirty="0"/>
          </a:p>
        </p:txBody>
      </p:sp>
      <p:sp>
        <p:nvSpPr>
          <p:cNvPr id="12" name="Slide Number Placeholder 5"/>
          <p:cNvSpPr>
            <a:spLocks noGrp="1"/>
          </p:cNvSpPr>
          <p:nvPr>
            <p:ph type="sldNum" sz="quarter" idx="2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C85A5DC-9CCB-48FE-8FD9-B52B9FD57499}" type="slidenum">
              <a:rPr lang="en-US" altLang="en-US"/>
              <a:pPr/>
              <a:t>‹#›</a:t>
            </a:fld>
            <a:endParaRPr lang="en-US" altLang="en-US" dirty="0"/>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3.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r>
              <a:rPr lang="en-US" altLang="en-US"/>
              <a:t>8/26/2020</a:t>
            </a:r>
            <a:endParaRPr lang="en-US" altLang="en-US" dirty="0"/>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C. Vendetta - Dpt Heads Mtg - PPD Finance</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dirty="0"/>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r>
              <a:rPr lang="en-US" altLang="en-US"/>
              <a:t>8/26/2020</a:t>
            </a:r>
            <a:endParaRPr lang="en-US" altLang="en-US" dirty="0"/>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C. Vendetta - Dpt Heads Mtg - PPD Finance</a:t>
            </a:r>
            <a:endParaRPr lang="en-US" b="1" dirty="0"/>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dirty="0"/>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r>
              <a:rPr lang="en-US" altLang="en-US"/>
              <a:t>8/26/2020</a:t>
            </a:r>
            <a:endParaRPr lang="en-US" altLang="en-US" dirty="0"/>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C. Vendetta - Dpt Heads Mtg - PPD Finance</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dirty="0"/>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500776"/>
      </p:ext>
    </p:extLst>
  </p:cSld>
  <p:clrMap bg1="lt1" tx1="dk1" bg2="lt2" tx2="dk2" accent1="accent1" accent2="accent2" accent3="accent3" accent4="accent4" accent5="accent5" accent6="accent6" hlink="hlink" folHlink="folHlink"/>
  <p:sldLayoutIdLst>
    <p:sldLayoutId id="2147484107" r:id="rId1"/>
    <p:sldLayoutId id="2147484108" r:id="rId2"/>
    <p:sldLayoutId id="2147484109" r:id="rId3"/>
    <p:sldLayoutId id="2147484110" r:id="rId4"/>
    <p:sldLayoutId id="214748411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FY21 Budget Planning – Update</a:t>
            </a:r>
          </a:p>
        </p:txBody>
      </p:sp>
      <p:sp>
        <p:nvSpPr>
          <p:cNvPr id="3" name="Content Placeholder 2"/>
          <p:cNvSpPr>
            <a:spLocks noGrp="1"/>
          </p:cNvSpPr>
          <p:nvPr>
            <p:ph idx="1"/>
          </p:nvPr>
        </p:nvSpPr>
        <p:spPr>
          <a:xfrm>
            <a:off x="228600" y="901865"/>
            <a:ext cx="8672513" cy="5054269"/>
          </a:xfrm>
        </p:spPr>
        <p:txBody>
          <a:bodyPr/>
          <a:lstStyle/>
          <a:p>
            <a:r>
              <a:rPr lang="en-US" sz="1800" dirty="0"/>
              <a:t>Aug 13 – PPD negotiation meetings completed.</a:t>
            </a:r>
          </a:p>
          <a:p>
            <a:pPr lvl="1"/>
            <a:r>
              <a:rPr lang="en-US" sz="1600" dirty="0"/>
              <a:t>Thanks for participating in that week-long meeting marathon! We will figure out how to start earlier next year so it can be spread out.</a:t>
            </a:r>
          </a:p>
          <a:p>
            <a:endParaRPr lang="en-US" sz="1800" dirty="0"/>
          </a:p>
          <a:p>
            <a:r>
              <a:rPr lang="en-US" sz="1800" dirty="0"/>
              <a:t>Aug 21 – Projects should have completed BPS request adjustments based on negotiations.</a:t>
            </a:r>
            <a:endParaRPr lang="en-US" sz="1400" dirty="0"/>
          </a:p>
          <a:p>
            <a:endParaRPr lang="en-US" sz="1800" dirty="0"/>
          </a:p>
          <a:p>
            <a:r>
              <a:rPr lang="en-US" sz="1800" dirty="0"/>
              <a:t>By early next week – I plan to get you spreadsheets for your department allocations, based on the new request data.</a:t>
            </a:r>
          </a:p>
          <a:p>
            <a:endParaRPr lang="en-US" sz="1800" dirty="0"/>
          </a:p>
          <a:p>
            <a:r>
              <a:rPr lang="en-US" sz="1800" dirty="0"/>
              <a:t>Next up </a:t>
            </a:r>
            <a:r>
              <a:rPr lang="en-US" sz="1400" dirty="0"/>
              <a:t>(~1-week turnaround)</a:t>
            </a:r>
            <a:r>
              <a:rPr lang="en-US" sz="1800" dirty="0"/>
              <a:t> – You work on spreadsheet allocations for your dpts</a:t>
            </a:r>
          </a:p>
          <a:p>
            <a:pPr lvl="1"/>
            <a:r>
              <a:rPr lang="en-US" sz="1400" dirty="0"/>
              <a:t>Includes allocations to projects and your plan for effort on operations, research, and overhead within the division.</a:t>
            </a:r>
          </a:p>
          <a:p>
            <a:pPr lvl="1"/>
            <a:r>
              <a:rPr lang="en-US" sz="1400" dirty="0"/>
              <a:t>For departments that want to, I can meet via Zoom to complete the spreadsheet with you. </a:t>
            </a:r>
          </a:p>
          <a:p>
            <a:endParaRPr lang="en-US" sz="1800" dirty="0"/>
          </a:p>
        </p:txBody>
      </p:sp>
      <p:sp>
        <p:nvSpPr>
          <p:cNvPr id="4" name="Date Placeholder 3"/>
          <p:cNvSpPr>
            <a:spLocks noGrp="1"/>
          </p:cNvSpPr>
          <p:nvPr>
            <p:ph type="dt" sz="half"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4C97"/>
                </a:solidFill>
                <a:effectLst/>
                <a:uLnTx/>
                <a:uFillTx/>
                <a:latin typeface="Helvetica" panose="020B0604020202020204" pitchFamily="34" charset="0"/>
                <a:ea typeface="Geneva" pitchFamily="121" charset="-128"/>
                <a:cs typeface="+mn-cs"/>
              </a:rPr>
              <a:t>8/26/2020</a:t>
            </a:r>
            <a:endParaRPr kumimoji="0" lang="en-US" altLang="en-US" sz="1200" b="0" i="0" u="none" strike="noStrike" kern="1200" cap="none" spc="0" normalizeH="0" baseline="0" noProof="0" dirty="0">
              <a:ln>
                <a:noFill/>
              </a:ln>
              <a:solidFill>
                <a:srgbClr val="004C97"/>
              </a:solidFill>
              <a:effectLst/>
              <a:uLnTx/>
              <a:uFillTx/>
              <a:latin typeface="Helvetica" panose="020B0604020202020204" pitchFamily="34" charset="0"/>
              <a:ea typeface="Geneva" pitchFamily="121" charset="-128"/>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ＭＳ Ｐゴシック" charset="0"/>
              </a:rPr>
              <a:t>C. Vendetta - Dpt Heads Mtg - PPD Finance</a:t>
            </a:r>
            <a:endParaRPr kumimoji="0" lang="en-US" sz="1200" b="1" i="0" u="none" strike="noStrike" kern="1200" cap="none" spc="0" normalizeH="0" baseline="0" noProof="0" dirty="0">
              <a:ln>
                <a:noFill/>
              </a:ln>
              <a:solidFill>
                <a:srgbClr val="004C97"/>
              </a:solidFill>
              <a:effectLst/>
              <a:uLnTx/>
              <a:uFillTx/>
              <a:latin typeface="Helvetica"/>
              <a:ea typeface="ＭＳ Ｐゴシック" charset="0"/>
            </a:endParaRPr>
          </a:p>
        </p:txBody>
      </p:sp>
      <p:sp>
        <p:nvSpPr>
          <p:cNvPr id="6" name="Slide Number Placeholder 5"/>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52E9C158-AEF1-41A2-A6CE-6F0BAB305EFD}" type="slidenum">
              <a:rPr kumimoji="0" lang="en-US" altLang="en-US" sz="1200" b="0" i="0" u="none" strike="noStrike" kern="1200" cap="none" spc="0" normalizeH="0" baseline="0" noProof="0" smtClean="0">
                <a:ln>
                  <a:noFill/>
                </a:ln>
                <a:solidFill>
                  <a:srgbClr val="004C97"/>
                </a:solidFill>
                <a:effectLst/>
                <a:uLnTx/>
                <a:uFillTx/>
                <a:latin typeface="Helvetica" panose="020B0604020202020204" pitchFamily="34" charset="0"/>
                <a:ea typeface="Geneva" pitchFamily="121"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srgbClr val="004C97"/>
              </a:solidFill>
              <a:effectLst/>
              <a:uLnTx/>
              <a:uFillTx/>
              <a:latin typeface="Helvetica" panose="020B0604020202020204" pitchFamily="34" charset="0"/>
              <a:ea typeface="Geneva" pitchFamily="121" charset="-128"/>
              <a:cs typeface="+mn-cs"/>
            </a:endParaRPr>
          </a:p>
        </p:txBody>
      </p:sp>
      <p:pic>
        <p:nvPicPr>
          <p:cNvPr id="7" name="Picture 6">
            <a:extLst>
              <a:ext uri="{FF2B5EF4-FFF2-40B4-BE49-F238E27FC236}">
                <a16:creationId xmlns:a16="http://schemas.microsoft.com/office/drawing/2014/main" id="{56AC8C9E-2FA3-4133-A4F9-ADDF4F30D6A9}"/>
              </a:ext>
            </a:extLst>
          </p:cNvPr>
          <p:cNvPicPr>
            <a:picLocks noChangeAspect="1"/>
          </p:cNvPicPr>
          <p:nvPr/>
        </p:nvPicPr>
        <p:blipFill>
          <a:blip r:embed="rId2"/>
          <a:stretch>
            <a:fillRect/>
          </a:stretch>
        </p:blipFill>
        <p:spPr>
          <a:xfrm>
            <a:off x="5811352" y="5058238"/>
            <a:ext cx="2968022" cy="1339311"/>
          </a:xfrm>
          <a:prstGeom prst="rect">
            <a:avLst/>
          </a:prstGeom>
        </p:spPr>
      </p:pic>
    </p:spTree>
    <p:extLst>
      <p:ext uri="{BB962C8B-B14F-4D97-AF65-F5344CB8AC3E}">
        <p14:creationId xmlns:p14="http://schemas.microsoft.com/office/powerpoint/2010/main" val="2564931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FY21 Indirect Methodology Change (see PDF and xlsx)</a:t>
            </a:r>
          </a:p>
        </p:txBody>
      </p:sp>
      <p:sp>
        <p:nvSpPr>
          <p:cNvPr id="3" name="Content Placeholder 2"/>
          <p:cNvSpPr>
            <a:spLocks noGrp="1"/>
          </p:cNvSpPr>
          <p:nvPr>
            <p:ph idx="1"/>
          </p:nvPr>
        </p:nvSpPr>
        <p:spPr>
          <a:xfrm>
            <a:off x="228600" y="989969"/>
            <a:ext cx="8672513" cy="5203441"/>
          </a:xfrm>
        </p:spPr>
        <p:txBody>
          <a:bodyPr/>
          <a:lstStyle/>
          <a:p>
            <a:r>
              <a:rPr lang="en-US" sz="2000" dirty="0"/>
              <a:t>Exempt M&amp;S POs going away. </a:t>
            </a:r>
          </a:p>
          <a:p>
            <a:pPr lvl="1"/>
            <a:r>
              <a:rPr lang="en-US" sz="1800" dirty="0"/>
              <a:t>Requirement identified a few years ago.</a:t>
            </a:r>
          </a:p>
          <a:p>
            <a:pPr lvl="1"/>
            <a:r>
              <a:rPr lang="en-US" sz="1800" dirty="0"/>
              <a:t>Would cause an unfairly large overhead cost increase to projects with multimillion-dollar POs. To fix this, the indirect methodology is being changed.</a:t>
            </a:r>
          </a:p>
          <a:p>
            <a:endParaRPr lang="en-US" sz="2000" dirty="0"/>
          </a:p>
          <a:p>
            <a:r>
              <a:rPr lang="en-US" sz="2000" dirty="0"/>
              <a:t>G&amp;A overhead is currently applied to both Labor and M&amp;S. In FY21 it will only be applied to labor. MSA will be applied to nearly all M&amp;S.</a:t>
            </a:r>
          </a:p>
          <a:p>
            <a:pPr lvl="1"/>
            <a:r>
              <a:rPr lang="en-US" sz="1800" dirty="0"/>
              <a:t>Some M&amp;S types like travel don’t currently get MSA overhead but will get it in lieu of G&amp;A overhead in FY21.</a:t>
            </a:r>
          </a:p>
          <a:p>
            <a:pPr lvl="1"/>
            <a:r>
              <a:rPr lang="en-US" sz="1800" dirty="0"/>
              <a:t>No change to pass-through for now.</a:t>
            </a:r>
          </a:p>
          <a:p>
            <a:endParaRPr lang="en-US" sz="2000" dirty="0"/>
          </a:p>
          <a:p>
            <a:r>
              <a:rPr lang="en-US" sz="2000" dirty="0"/>
              <a:t>G&amp;A overhead will be applied to a smaller base, so the rate goes up.</a:t>
            </a:r>
          </a:p>
          <a:p>
            <a:endParaRPr lang="en-US" sz="2000" dirty="0"/>
          </a:p>
          <a:p>
            <a:r>
              <a:rPr lang="en-US" sz="2000" dirty="0"/>
              <a:t>MSA overhead will be applied to a larger base, so the rate goes down.</a:t>
            </a:r>
          </a:p>
          <a:p>
            <a:pPr marL="0" indent="0">
              <a:buNone/>
            </a:pPr>
            <a:endParaRPr lang="en-US" sz="2000" dirty="0"/>
          </a:p>
        </p:txBody>
      </p:sp>
      <p:sp>
        <p:nvSpPr>
          <p:cNvPr id="4" name="Date Placeholder 3"/>
          <p:cNvSpPr>
            <a:spLocks noGrp="1"/>
          </p:cNvSpPr>
          <p:nvPr>
            <p:ph type="dt" sz="half" idx="10"/>
          </p:nvPr>
        </p:nvSpPr>
        <p:spPr/>
        <p:txBody>
          <a:bodyPr/>
          <a:lstStyle/>
          <a:p>
            <a:r>
              <a:rPr lang="en-US" altLang="en-US"/>
              <a:t>8/26/2020</a:t>
            </a:r>
            <a:endParaRPr lang="en-US" altLang="en-US" dirty="0"/>
          </a:p>
        </p:txBody>
      </p:sp>
      <p:sp>
        <p:nvSpPr>
          <p:cNvPr id="5" name="Footer Placeholder 4"/>
          <p:cNvSpPr>
            <a:spLocks noGrp="1"/>
          </p:cNvSpPr>
          <p:nvPr>
            <p:ph type="ftr" sz="quarter" idx="11"/>
          </p:nvPr>
        </p:nvSpPr>
        <p:spPr/>
        <p:txBody>
          <a:bodyPr/>
          <a:lstStyle/>
          <a:p>
            <a:pPr>
              <a:defRPr/>
            </a:pPr>
            <a:r>
              <a:rPr lang="en-US"/>
              <a:t>C. Vendetta - Dpt Heads Mtg - PPD Finance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2</a:t>
            </a:fld>
            <a:endParaRPr lang="en-US" altLang="en-US" dirty="0"/>
          </a:p>
        </p:txBody>
      </p:sp>
    </p:spTree>
    <p:extLst>
      <p:ext uri="{BB962C8B-B14F-4D97-AF65-F5344CB8AC3E}">
        <p14:creationId xmlns:p14="http://schemas.microsoft.com/office/powerpoint/2010/main" val="3090408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FY21 Indirect Methodology Change – extra info</a:t>
            </a:r>
          </a:p>
        </p:txBody>
      </p:sp>
      <p:sp>
        <p:nvSpPr>
          <p:cNvPr id="3" name="Content Placeholder 2"/>
          <p:cNvSpPr>
            <a:spLocks noGrp="1"/>
          </p:cNvSpPr>
          <p:nvPr>
            <p:ph idx="1"/>
          </p:nvPr>
        </p:nvSpPr>
        <p:spPr>
          <a:xfrm>
            <a:off x="242887" y="1005609"/>
            <a:ext cx="8672513" cy="5100992"/>
          </a:xfrm>
        </p:spPr>
        <p:txBody>
          <a:bodyPr/>
          <a:lstStyle/>
          <a:p>
            <a:r>
              <a:rPr lang="en-US" sz="2000" dirty="0"/>
              <a:t>Indirects are based on the indirect rate schedule, so exempt service types continue to be exempt from overhead.</a:t>
            </a:r>
          </a:p>
          <a:p>
            <a:endParaRPr lang="en-US" sz="2000" dirty="0"/>
          </a:p>
          <a:p>
            <a:r>
              <a:rPr lang="en-US" sz="2000" dirty="0"/>
              <a:t>No changes to rates or methodology for Pass-Thru POs. </a:t>
            </a:r>
          </a:p>
          <a:p>
            <a:endParaRPr lang="en-US" sz="2000" dirty="0"/>
          </a:p>
          <a:p>
            <a:r>
              <a:rPr lang="en-US" sz="2000" dirty="0"/>
              <a:t>A few exempt M&amp;S items remain, but you won’t encounter them in PPD or on a Project. </a:t>
            </a:r>
          </a:p>
          <a:p>
            <a:endParaRPr lang="en-US" sz="2000" dirty="0"/>
          </a:p>
          <a:p>
            <a:r>
              <a:rPr lang="en-US" sz="2000" dirty="0"/>
              <a:t>No changes to the way Labor Burdens are applied (Vac, OPTO, Fringe).</a:t>
            </a:r>
          </a:p>
          <a:p>
            <a:endParaRPr lang="en-US" sz="2000" dirty="0"/>
          </a:p>
          <a:p>
            <a:r>
              <a:rPr lang="en-US" sz="2000" dirty="0"/>
              <a:t>HEP (Alan Stone) has promised this will not impact base guidance in FY21. If you could pay for 10 FTEs in the FWP, you should get enough guidance to pay for 10 FTEs. </a:t>
            </a:r>
          </a:p>
          <a:p>
            <a:pPr lvl="1"/>
            <a:r>
              <a:rPr lang="en-US" sz="1800" dirty="0"/>
              <a:t>Does not apply to non-base, though this should already be adjusted for in P6 and standalone FWPs generated in the past ~1 year.</a:t>
            </a:r>
          </a:p>
          <a:p>
            <a:endParaRPr lang="en-US" sz="2000" dirty="0"/>
          </a:p>
          <a:p>
            <a:pPr marL="0" indent="0">
              <a:buNone/>
            </a:pPr>
            <a:endParaRPr lang="en-US" sz="2000" dirty="0"/>
          </a:p>
        </p:txBody>
      </p:sp>
      <p:sp>
        <p:nvSpPr>
          <p:cNvPr id="4" name="Date Placeholder 3"/>
          <p:cNvSpPr>
            <a:spLocks noGrp="1"/>
          </p:cNvSpPr>
          <p:nvPr>
            <p:ph type="dt" sz="half" idx="10"/>
          </p:nvPr>
        </p:nvSpPr>
        <p:spPr/>
        <p:txBody>
          <a:bodyPr/>
          <a:lstStyle/>
          <a:p>
            <a:r>
              <a:rPr lang="en-US" altLang="en-US"/>
              <a:t>8/26/2020</a:t>
            </a:r>
            <a:endParaRPr lang="en-US" altLang="en-US" dirty="0"/>
          </a:p>
        </p:txBody>
      </p:sp>
      <p:sp>
        <p:nvSpPr>
          <p:cNvPr id="5" name="Footer Placeholder 4"/>
          <p:cNvSpPr>
            <a:spLocks noGrp="1"/>
          </p:cNvSpPr>
          <p:nvPr>
            <p:ph type="ftr" sz="quarter" idx="11"/>
          </p:nvPr>
        </p:nvSpPr>
        <p:spPr/>
        <p:txBody>
          <a:bodyPr/>
          <a:lstStyle/>
          <a:p>
            <a:pPr>
              <a:defRPr/>
            </a:pPr>
            <a:r>
              <a:rPr lang="en-US"/>
              <a:t>C. Vendetta - Dpt Heads Mtg - PPD Finance</a:t>
            </a:r>
            <a:endParaRPr lang="en-US" b="1" dirty="0"/>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3</a:t>
            </a:fld>
            <a:endParaRPr lang="en-US" altLang="en-US" dirty="0"/>
          </a:p>
        </p:txBody>
      </p:sp>
    </p:spTree>
    <p:extLst>
      <p:ext uri="{BB962C8B-B14F-4D97-AF65-F5344CB8AC3E}">
        <p14:creationId xmlns:p14="http://schemas.microsoft.com/office/powerpoint/2010/main" val="14177617"/>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1_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3852</TotalTime>
  <Words>456</Words>
  <Application>Microsoft Office PowerPoint</Application>
  <PresentationFormat>On-screen Show (4:3)</PresentationFormat>
  <Paragraphs>43</Paragraphs>
  <Slides>3</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vt:i4>
      </vt:variant>
    </vt:vector>
  </HeadingPairs>
  <TitlesOfParts>
    <vt:vector size="9" baseType="lpstr">
      <vt:lpstr>Arial</vt:lpstr>
      <vt:lpstr>Calibri</vt:lpstr>
      <vt:lpstr>Helvetica</vt:lpstr>
      <vt:lpstr>FNAL_TemplateMac_060514</vt:lpstr>
      <vt:lpstr>Fermilab: Footer Only</vt:lpstr>
      <vt:lpstr>1_FNAL_TemplateMac_060514</vt:lpstr>
      <vt:lpstr>FY21 Budget Planning – Update</vt:lpstr>
      <vt:lpstr>FY21 Indirect Methodology Change (see PDF and xlsx)</vt:lpstr>
      <vt:lpstr>FY21 Indirect Methodology Change – extra info</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 C. Dave x 15269N</dc:creator>
  <cp:lastModifiedBy>Corinne M. Vendetta</cp:lastModifiedBy>
  <cp:revision>273</cp:revision>
  <cp:lastPrinted>2019-05-29T16:35:36Z</cp:lastPrinted>
  <dcterms:created xsi:type="dcterms:W3CDTF">2015-04-23T14:43:20Z</dcterms:created>
  <dcterms:modified xsi:type="dcterms:W3CDTF">2020-08-26T17:52:05Z</dcterms:modified>
</cp:coreProperties>
</file>