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489" r:id="rId3"/>
    <p:sldId id="490" r:id="rId4"/>
    <p:sldId id="599" r:id="rId5"/>
    <p:sldId id="613" r:id="rId6"/>
    <p:sldId id="600" r:id="rId7"/>
    <p:sldId id="615" r:id="rId8"/>
    <p:sldId id="590" r:id="rId9"/>
    <p:sldId id="593" r:id="rId10"/>
    <p:sldId id="601" r:id="rId11"/>
    <p:sldId id="603" r:id="rId12"/>
    <p:sldId id="602" r:id="rId13"/>
    <p:sldId id="617" r:id="rId14"/>
    <p:sldId id="609" r:id="rId15"/>
    <p:sldId id="611" r:id="rId16"/>
    <p:sldId id="595" r:id="rId17"/>
    <p:sldId id="612" r:id="rId18"/>
    <p:sldId id="596" r:id="rId19"/>
    <p:sldId id="614" r:id="rId20"/>
    <p:sldId id="618" r:id="rId21"/>
    <p:sldId id="585" r:id="rId22"/>
    <p:sldId id="598" r:id="rId23"/>
    <p:sldId id="586" r:id="rId24"/>
    <p:sldId id="589" r:id="rId25"/>
    <p:sldId id="607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DCE"/>
    <a:srgbClr val="DF652C"/>
    <a:srgbClr val="1C6B11"/>
    <a:srgbClr val="BD1F24"/>
    <a:srgbClr val="DA592A"/>
    <a:srgbClr val="808080"/>
    <a:srgbClr val="154D81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439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5069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9E3D0-3FEA-B642-9F67-967BE3D8E8D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9E3D0-3FEA-B642-9F67-967BE3D8E8D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98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1.7us / 5 </a:t>
            </a:r>
            <a:r>
              <a:rPr lang="en-US" dirty="0">
                <a:sym typeface="Wingdings" panose="05000000000000000000" pitchFamily="2" charset="2"/>
              </a:rPr>
              <a:t> 3MHz; 560MBps maps to 14PB/</a:t>
            </a:r>
            <a:r>
              <a:rPr lang="en-US" dirty="0" err="1">
                <a:sym typeface="Wingdings" panose="05000000000000000000" pitchFamily="2" charset="2"/>
              </a:rPr>
              <a:t>yr</a:t>
            </a:r>
            <a:r>
              <a:rPr lang="en-US" dirty="0">
                <a:sym typeface="Wingdings" panose="05000000000000000000" pitchFamily="2" charset="2"/>
              </a:rPr>
              <a:t> with 80% uptime.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49E3D0-3FEA-B642-9F67-967BE3D8E8D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4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hls-fpga-machine-learning/hls4ml/blob/master/README.m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Mu2e-II DAQ Thoughts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06450" y="4575622"/>
            <a:ext cx="7526338" cy="1489952"/>
          </a:xfrm>
        </p:spPr>
        <p:txBody>
          <a:bodyPr/>
          <a:lstStyle/>
          <a:p>
            <a:r>
              <a:rPr lang="en-US" dirty="0"/>
              <a:t>14-Sep-2020 Trigger &amp; DAQ</a:t>
            </a:r>
          </a:p>
          <a:p>
            <a:r>
              <a:rPr lang="en-US" dirty="0"/>
              <a:t>Mu2e-II Workshop</a:t>
            </a:r>
          </a:p>
          <a:p>
            <a:r>
              <a:rPr lang="en-US" sz="1600" dirty="0"/>
              <a:t>Ryan Rivera – Mu2e TDAQ L2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5501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Trigger Path Topology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41244" y="1989095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41244" y="2307147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41244" y="2625199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84653" y="1503147"/>
            <a:ext cx="153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Front-ends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48345" y="4507434"/>
            <a:ext cx="1989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Trigger Layer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00190" y="4980009"/>
            <a:ext cx="168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Streaming 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3443" y="2266444"/>
            <a:ext cx="172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Triggered Data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561882" y="2114990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84185" y="2429972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604402" y="2490692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41244" y="3122763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241244" y="3440815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241244" y="3758867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61882" y="3248658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584185" y="3563640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604402" y="3624360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41244" y="4262582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241244" y="4580634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241244" y="4898686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686742" y="4487867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561882" y="4388477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584185" y="4703459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604402" y="4764179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3604402" y="4010658"/>
            <a:ext cx="1082342" cy="3778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3579738" y="3612591"/>
            <a:ext cx="1081717" cy="7238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3569958" y="3251526"/>
            <a:ext cx="1104263" cy="1094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3558685" y="2801211"/>
            <a:ext cx="1075055" cy="15562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3579739" y="2439440"/>
            <a:ext cx="1102558" cy="19064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3544933" y="2158237"/>
            <a:ext cx="1129288" cy="22092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598106" y="3383315"/>
            <a:ext cx="172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Triggered Data</a:t>
            </a:r>
          </a:p>
        </p:txBody>
      </p:sp>
    </p:spTree>
    <p:extLst>
      <p:ext uri="{BB962C8B-B14F-4D97-AF65-F5344CB8AC3E}">
        <p14:creationId xmlns:p14="http://schemas.microsoft.com/office/powerpoint/2010/main" val="414011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Trigger Path Applied to Mu2e-I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84653" y="1503147"/>
            <a:ext cx="153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Front-ends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82678" y="3723987"/>
            <a:ext cx="1989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Software Trigger Layer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6173" y="4360306"/>
            <a:ext cx="2121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Streaming Tracker/Calorimeter Data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41244" y="2479290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41244" y="2797342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41244" y="3115394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561882" y="2605185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4185" y="2920167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604402" y="2980887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41244" y="3619109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41244" y="3937161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241244" y="4255213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86742" y="3844394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561882" y="3745004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4185" y="4059986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604402" y="4120706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604402" y="3367185"/>
            <a:ext cx="1082342" cy="3778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579738" y="2969118"/>
            <a:ext cx="1081717" cy="7238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3569958" y="2608053"/>
            <a:ext cx="1104263" cy="1094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98106" y="2739842"/>
            <a:ext cx="1720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CRV Triggered Data</a:t>
            </a:r>
          </a:p>
        </p:txBody>
      </p:sp>
    </p:spTree>
    <p:extLst>
      <p:ext uri="{BB962C8B-B14F-4D97-AF65-F5344CB8AC3E}">
        <p14:creationId xmlns:p14="http://schemas.microsoft.com/office/powerpoint/2010/main" val="1785638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Generic Topology Applied to other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workshop talks will describe how other experiment (e.g. ATLAS and CMS) map to this generic topology.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63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FPGA scaling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38612"/>
            <a:ext cx="8672513" cy="43966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8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FPGA scaling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308" y="1042988"/>
            <a:ext cx="8195097" cy="49879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39377" y="837086"/>
            <a:ext cx="1263804" cy="909938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0976" y="1053012"/>
            <a:ext cx="1732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Mu2e-I DTC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51358" y="1292055"/>
            <a:ext cx="706245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561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FPGA Trend to HLS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 Synthesis is now good enough to rival manual VHDL or Verilog algorithm development.</a:t>
            </a:r>
          </a:p>
          <a:p>
            <a:r>
              <a:rPr lang="en-US" dirty="0"/>
              <a:t>Allows physicists to easily understand and develop low and fixed latency FPGA algorithms.</a:t>
            </a:r>
          </a:p>
          <a:p>
            <a:pPr lvl="1"/>
            <a:r>
              <a:rPr lang="en-US" dirty="0"/>
              <a:t>Makes emulation easy for offline.</a:t>
            </a:r>
          </a:p>
          <a:p>
            <a:r>
              <a:rPr lang="en-US" dirty="0"/>
              <a:t>Debug and verify in a software environment (often 10x faster iterations than firmware simulation tools).</a:t>
            </a:r>
          </a:p>
          <a:p>
            <a:r>
              <a:rPr lang="en-US" dirty="0"/>
              <a:t>CMS is heavily investing in HLS approach to FPGA algorithm development.</a:t>
            </a:r>
          </a:p>
          <a:p>
            <a:pPr lvl="1"/>
            <a:r>
              <a:rPr lang="en-US" dirty="0"/>
              <a:t>There is a </a:t>
            </a:r>
            <a:r>
              <a:rPr lang="en-US" dirty="0">
                <a:hlinkClick r:id="rId2"/>
              </a:rPr>
              <a:t>hls4ml</a:t>
            </a:r>
            <a:r>
              <a:rPr lang="en-US" dirty="0"/>
              <a:t> collaboration developing machine learning (neural network) tools using HLS.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02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7638" y="150459"/>
            <a:ext cx="8867775" cy="5850711"/>
            <a:chOff x="1585912" y="505639"/>
            <a:chExt cx="8867775" cy="585071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"/>
            <a:stretch/>
          </p:blipFill>
          <p:spPr>
            <a:xfrm>
              <a:off x="1585912" y="679450"/>
              <a:ext cx="8867775" cy="56769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itle 1"/>
            <p:cNvSpPr txBox="1">
              <a:spLocks/>
            </p:cNvSpPr>
            <p:nvPr/>
          </p:nvSpPr>
          <p:spPr>
            <a:xfrm>
              <a:off x="7096045" y="505639"/>
              <a:ext cx="2972351" cy="1325563"/>
            </a:xfrm>
            <a:prstGeom prst="rect">
              <a:avLst/>
            </a:prstGeom>
          </p:spPr>
          <p:txBody>
            <a:bodyPr lIns="0" tIns="0" rIns="0" bIns="0" anchor="b" anchorCtr="0"/>
            <a:lstStyle>
              <a:lvl1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54D81"/>
                  </a:solidFill>
                  <a:latin typeface="Helvetica"/>
                  <a:ea typeface="ＭＳ Ｐゴシック" charset="0"/>
                  <a:cs typeface="ＭＳ Ｐゴシック" charset="0"/>
                </a:defRPr>
              </a:lvl1pPr>
              <a:lvl2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1700" b="1">
                  <a:solidFill>
                    <a:srgbClr val="074184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2pPr>
              <a:lvl3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1700" b="1">
                  <a:solidFill>
                    <a:srgbClr val="074184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3pPr>
              <a:lvl4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1700" b="1">
                  <a:solidFill>
                    <a:srgbClr val="074184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4pPr>
              <a:lvl5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1700" b="1">
                  <a:solidFill>
                    <a:srgbClr val="074184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5pPr>
              <a:lvl6pPr marL="4572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6pPr>
              <a:lvl7pPr marL="9144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7pPr>
              <a:lvl8pPr marL="13716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8pPr>
              <a:lvl9pPr marL="18288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dirty="0"/>
                <a:t>HLS Code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8672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FPGA Algorithm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important to realize that FPGA development can take place now – hardware is not needed!</a:t>
            </a:r>
          </a:p>
          <a:p>
            <a:pPr lvl="1"/>
            <a:r>
              <a:rPr lang="en-US" dirty="0"/>
              <a:t>Starting now would help decide how many resources are needed, what size FPGA is in the ballpark, and could inform DAQ topology choices.</a:t>
            </a:r>
          </a:p>
          <a:p>
            <a:r>
              <a:rPr lang="en-US" dirty="0"/>
              <a:t>Could consider associative memories for pattern matching.</a:t>
            </a:r>
          </a:p>
          <a:p>
            <a:r>
              <a:rPr lang="en-US" dirty="0"/>
              <a:t>Could inform custom trigger board design or commercial board selection.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3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Which subsystems are streaming?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What are the constraints imposed by rad-hard links?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it possible to have a low-latency Level-1 trigger with rejection power?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Lock an HLS developer and a firmware-system developer in a room for six months and tell them to understand the specs of a hardware trigger layer (what type of FPGA, how much memory) that would do the job.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 hardware trigger layer may save money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downstream due to data reduction.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upstream due to reduced buffer size.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processing is needed for High Level Trigger?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02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Overview of TDAQ LOIs for Snowmass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A 2-level TDAQ system based on FPGA pre-processing and trigger primitives</a:t>
            </a:r>
          </a:p>
          <a:p>
            <a:pPr marL="857250" lvl="1" indent="-457200"/>
            <a:r>
              <a:rPr lang="en-US" dirty="0"/>
              <a:t>ROCs (create trigger primitives, buffer event fragments), L1 FPGA layer (getting trigger primitives from </a:t>
            </a:r>
            <a:r>
              <a:rPr lang="en-US" dirty="0" err="1"/>
              <a:t>calo</a:t>
            </a:r>
            <a:r>
              <a:rPr lang="en-US" dirty="0"/>
              <a:t> and tracker), and HLT layer (requests event fragments from full detector)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 2-level TDAQ system based on FPGA pre-filtering</a:t>
            </a:r>
          </a:p>
          <a:p>
            <a:pPr marL="857250" lvl="1" indent="-457200"/>
            <a:r>
              <a:rPr lang="en-US" dirty="0"/>
              <a:t>Leverage HLS for FPGA rejection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TDAQ based on GPU co-processor</a:t>
            </a:r>
          </a:p>
          <a:p>
            <a:pPr marL="857250" lvl="1" indent="-457200"/>
            <a:r>
              <a:rPr lang="en-US" dirty="0"/>
              <a:t>Using GPUs at HLT (or L0)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 trigger-less TDAQ system based on software trigger</a:t>
            </a:r>
          </a:p>
          <a:p>
            <a:pPr marL="857250" lvl="1" indent="-457200"/>
            <a:r>
              <a:rPr lang="en-US" dirty="0"/>
              <a:t>Scale up current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2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requirements for the Mu2e-II DAQ?</a:t>
            </a:r>
          </a:p>
          <a:p>
            <a:r>
              <a:rPr lang="en-US" dirty="0"/>
              <a:t>Mu2e-II will have more beam on target and higher granularity detectors.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Power and cooling limitations are solved by money</a:t>
            </a:r>
          </a:p>
          <a:p>
            <a:pPr lvl="1"/>
            <a:r>
              <a:rPr lang="en-US" dirty="0"/>
              <a:t>Installation around 2030</a:t>
            </a:r>
          </a:p>
          <a:p>
            <a:pPr lvl="1"/>
            <a:r>
              <a:rPr lang="en-US" dirty="0"/>
              <a:t>Control and Synchronization of the detector will work itself out, this talk focuses on Trigger and Data Paths</a:t>
            </a:r>
          </a:p>
          <a:p>
            <a:r>
              <a:rPr lang="en-US" dirty="0"/>
              <a:t>This talk introduces some DAQ thoughts, hopefully the presentations to follow and our discussion will help make the thoughts coherent.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9976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88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FPGAs for Mu2e-II?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detector front-ends, need rad-hard ASICS (Maybe already too late to design a new one) or FPGAs.</a:t>
            </a:r>
          </a:p>
          <a:p>
            <a:r>
              <a:rPr lang="en-US" dirty="0"/>
              <a:t>Low-Latency trigger</a:t>
            </a:r>
          </a:p>
          <a:p>
            <a:r>
              <a:rPr lang="en-US" dirty="0"/>
              <a:t>Data concentration</a:t>
            </a:r>
          </a:p>
          <a:p>
            <a:r>
              <a:rPr lang="en-US" dirty="0"/>
              <a:t>Event building</a:t>
            </a:r>
          </a:p>
          <a:p>
            <a:pPr lvl="1"/>
            <a:r>
              <a:rPr lang="en-US" dirty="0"/>
              <a:t>Can do custom application specific switching behavior</a:t>
            </a:r>
          </a:p>
          <a:p>
            <a:r>
              <a:rPr lang="en-US" dirty="0"/>
              <a:t>High Level Trigger preprocessor/co-processor?</a:t>
            </a:r>
          </a:p>
          <a:p>
            <a:pPr lvl="1"/>
            <a:r>
              <a:rPr lang="en-US" dirty="0"/>
              <a:t>Other co-processors? GPUs?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59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FPGA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Altera/Intel – Stratix 10</a:t>
            </a:r>
          </a:p>
          <a:p>
            <a:pPr lvl="1"/>
            <a:r>
              <a:rPr lang="en-US" dirty="0"/>
              <a:t>Up to 10 TFLOPS of single-precision floating-point DSP performance.</a:t>
            </a:r>
          </a:p>
          <a:p>
            <a:pPr lvl="1"/>
            <a:r>
              <a:rPr lang="en-US" dirty="0"/>
              <a:t>Up to 70% lower power than prior-generation high-end FPGAs</a:t>
            </a:r>
          </a:p>
          <a:p>
            <a:pPr lvl="1"/>
            <a:r>
              <a:rPr lang="en-US" dirty="0"/>
              <a:t>Up to 80 GFLOPS/Watt of single-precision floating point power efficiency.</a:t>
            </a:r>
          </a:p>
          <a:p>
            <a:pPr lvl="1"/>
            <a:r>
              <a:rPr lang="en-US" dirty="0"/>
              <a:t>Up to 144 full duplex transceivers in a single package.</a:t>
            </a:r>
          </a:p>
          <a:p>
            <a:pPr lvl="1"/>
            <a:r>
              <a:rPr lang="en-US" dirty="0"/>
              <a:t>Over 2.5 Tbps bandwidth for serial memory with support for Hybrid Memory Cube.</a:t>
            </a:r>
          </a:p>
          <a:p>
            <a:pPr lvl="1"/>
            <a:r>
              <a:rPr lang="en-US" dirty="0"/>
              <a:t>Over 2.3 Tbps bandwidth for parallel memory interfaces with support for DDR4 at 2,666 Mbps.</a:t>
            </a:r>
          </a:p>
          <a:p>
            <a:pPr lvl="1"/>
            <a:r>
              <a:rPr lang="en-US" b="1" u="sng" dirty="0"/>
              <a:t>HLS C++ to RTL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51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FPGA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Xilinx – Virtex UltraSCALE+</a:t>
            </a:r>
          </a:p>
          <a:p>
            <a:pPr lvl="1"/>
            <a:r>
              <a:rPr lang="en-US" dirty="0"/>
              <a:t>Up to 128 33G transceivers deliver 8.4 Tb of serial bandwidth</a:t>
            </a:r>
          </a:p>
          <a:p>
            <a:pPr lvl="1"/>
            <a:r>
              <a:rPr lang="en-US" dirty="0"/>
              <a:t>460GB/s HBM bandwidth, and 2,666 Mb/s DDR4 in a mid-speed grade</a:t>
            </a:r>
          </a:p>
          <a:p>
            <a:pPr lvl="1"/>
            <a:r>
              <a:rPr lang="en-US" dirty="0"/>
              <a:t>Up to 60% lower power vs. 7 series FPGAs</a:t>
            </a:r>
          </a:p>
          <a:p>
            <a:pPr lvl="1"/>
            <a:r>
              <a:rPr lang="en-US" b="1" u="sng" dirty="0"/>
              <a:t>HLS C++ to RTL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85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HLS Code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1" y="2716233"/>
            <a:ext cx="4369179" cy="334003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15" y="534499"/>
            <a:ext cx="5851969" cy="3095752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082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~2x more detector channels, and ~5x more pulses on target, for ~10x higher data rate (if background remains the same).</a:t>
            </a:r>
          </a:p>
          <a:p>
            <a:pPr lvl="1"/>
            <a:r>
              <a:rPr lang="en-US" dirty="0"/>
              <a:t>Current expected Mu2e-I data rate from front-ends is 40GBps</a:t>
            </a:r>
          </a:p>
          <a:p>
            <a:r>
              <a:rPr lang="en-US" dirty="0"/>
              <a:t>More detector channels and more background implies bigger event sizes (maybe ~3x?)</a:t>
            </a:r>
          </a:p>
          <a:p>
            <a:pPr lvl="1"/>
            <a:r>
              <a:rPr lang="en-US" dirty="0"/>
              <a:t>Mu2e-I expected event size is 200KB</a:t>
            </a:r>
          </a:p>
          <a:p>
            <a:r>
              <a:rPr lang="en-US" dirty="0"/>
              <a:t>Tape capacity for Mu2e-I is 7PB/year</a:t>
            </a:r>
          </a:p>
          <a:p>
            <a:pPr lvl="1"/>
            <a:r>
              <a:rPr lang="en-US" dirty="0"/>
              <a:t>Might assume 2x increase for Mu2e-II to 14PB/year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Necessary rejection for Mu2e-II is ~3000:1</a:t>
            </a:r>
          </a:p>
          <a:p>
            <a:pPr lvl="1"/>
            <a:r>
              <a:rPr lang="en-US" dirty="0"/>
              <a:t>600KB events @ 3MHz </a:t>
            </a:r>
            <a:r>
              <a:rPr lang="en-US" dirty="0">
                <a:sym typeface="Wingdings" panose="05000000000000000000" pitchFamily="2" charset="2"/>
              </a:rPr>
              <a:t> 560MB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6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Reduced OFF Spill periods (to no OFF Spill time?) implies less advantage for large front-end buffers streaming data</a:t>
            </a:r>
          </a:p>
          <a:p>
            <a:pPr lvl="1"/>
            <a:r>
              <a:rPr lang="en-US" dirty="0"/>
              <a:t>In Mu2e-I, have second of downtime to play catchup</a:t>
            </a:r>
          </a:p>
          <a:p>
            <a:pPr lvl="1"/>
            <a:r>
              <a:rPr lang="en-US" dirty="0"/>
              <a:t>In Mu2e-II, steady event rate (could buffer just to handle event to event variation, not large accelerator time structures)</a:t>
            </a:r>
          </a:p>
          <a:p>
            <a:r>
              <a:rPr lang="en-US" dirty="0"/>
              <a:t>No large front-end buffers at CRV would imply need for low-latency trigger decision for CRV.</a:t>
            </a:r>
          </a:p>
          <a:p>
            <a:pPr lvl="1"/>
            <a:r>
              <a:rPr lang="en-US" dirty="0"/>
              <a:t>Low latency trigger decision implies an FPGA trigger layer.</a:t>
            </a:r>
          </a:p>
          <a:p>
            <a:r>
              <a:rPr lang="en-US" dirty="0"/>
              <a:t>Consider the cost of these scenarios: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Large CRV buffers and software trigger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Small CRV buffers and hardware trigger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2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vs Triggered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upfront decision as to which detector subsystems are triggered.</a:t>
            </a:r>
          </a:p>
          <a:p>
            <a:r>
              <a:rPr lang="en-US" dirty="0"/>
              <a:t>Same as Mu2e-I?</a:t>
            </a:r>
          </a:p>
          <a:p>
            <a:pPr lvl="1"/>
            <a:r>
              <a:rPr lang="en-US" dirty="0"/>
              <a:t>Stream all Tracker and Calorimeter data</a:t>
            </a:r>
          </a:p>
          <a:p>
            <a:pPr lvl="1"/>
            <a:r>
              <a:rPr lang="en-US" dirty="0"/>
              <a:t>Software Trigger for CRV based on Tracker and Calorimeter</a:t>
            </a:r>
          </a:p>
          <a:p>
            <a:r>
              <a:rPr lang="en-US" dirty="0"/>
              <a:t>Alternatives?</a:t>
            </a:r>
          </a:p>
          <a:p>
            <a:pPr lvl="1"/>
            <a:r>
              <a:rPr lang="en-US" dirty="0"/>
              <a:t>Stream Calorimeter Data</a:t>
            </a:r>
          </a:p>
          <a:p>
            <a:pPr lvl="1"/>
            <a:r>
              <a:rPr lang="en-US" dirty="0"/>
              <a:t>Hardware Trigger for Tracker and CRV based on Calorimeter</a:t>
            </a:r>
          </a:p>
          <a:p>
            <a:pPr lvl="1"/>
            <a:r>
              <a:rPr lang="en-US" dirty="0"/>
              <a:t>High-level Software Trigger for storage decision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 Tolerance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Radiation levels at the detector will be higher than Mu2e-I</a:t>
            </a:r>
          </a:p>
          <a:p>
            <a:pPr lvl="1"/>
            <a:r>
              <a:rPr lang="en-US" dirty="0"/>
              <a:t>Mu2e-II comparable to Calorimeter level of CMS phase-II?</a:t>
            </a:r>
          </a:p>
          <a:p>
            <a:r>
              <a:rPr lang="en-US" dirty="0"/>
              <a:t>For Mu2e-I, using the VTRx was a primary constraint</a:t>
            </a:r>
          </a:p>
          <a:p>
            <a:pPr lvl="1"/>
            <a:r>
              <a:rPr lang="en-US" dirty="0"/>
              <a:t>We had to change the DAQ topology as a result</a:t>
            </a:r>
          </a:p>
          <a:p>
            <a:r>
              <a:rPr lang="en-US" dirty="0"/>
              <a:t>Mu2e-II likely will not want to design their own rad-hard links, so we will be at the mercy of CMS/Atlas (again)</a:t>
            </a:r>
          </a:p>
          <a:p>
            <a:pPr lvl="1"/>
            <a:r>
              <a:rPr lang="en-US" dirty="0"/>
              <a:t>This should be worked out as soon as possible.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9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Data Readout Topology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6591" y="1603513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6591" y="1921565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6591" y="2239617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02089" y="1828798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55014" y="1825728"/>
            <a:ext cx="433967" cy="4373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09354" y="1831291"/>
            <a:ext cx="433967" cy="4373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117565"/>
            <a:ext cx="153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Front-ends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9618" y="5036495"/>
            <a:ext cx="1989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Concentrator</a:t>
            </a:r>
          </a:p>
          <a:p>
            <a:pPr algn="ctr"/>
            <a:r>
              <a:rPr lang="en-US" dirty="0"/>
              <a:t>Layer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29647" y="5005946"/>
            <a:ext cx="1684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Event Builder</a:t>
            </a:r>
          </a:p>
          <a:p>
            <a:pPr algn="ctr"/>
            <a:r>
              <a:rPr lang="en-US" dirty="0"/>
              <a:t>Layer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6001" y="5005946"/>
            <a:ext cx="172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Storage Decision</a:t>
            </a:r>
          </a:p>
          <a:p>
            <a:pPr algn="ctr"/>
            <a:r>
              <a:rPr lang="en-US" dirty="0"/>
              <a:t>Layer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77229" y="1729408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99532" y="2044390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919749" y="2105110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04036" y="2047459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56591" y="2737181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56591" y="3055233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56591" y="3373285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002089" y="2962466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77229" y="2863076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99532" y="3178058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19749" y="3238778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04036" y="3181127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6591" y="3877000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56591" y="4195052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56591" y="4513104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002089" y="4102285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877229" y="4002895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99532" y="4317877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19749" y="4378597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504036" y="4320946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62446" y="2988972"/>
            <a:ext cx="433967" cy="4373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362446" y="4096052"/>
            <a:ext cx="433967" cy="4373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303693" y="2988972"/>
            <a:ext cx="433967" cy="4373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303693" y="4096052"/>
            <a:ext cx="433967" cy="4373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493294" y="2066005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493294" y="3199673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493294" y="4339492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186914" y="2066005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186914" y="3199673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86914" y="4339492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533303" y="2066005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533303" y="3199673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533303" y="4339492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3140063" y="1587117"/>
            <a:ext cx="169103" cy="2946924"/>
            <a:chOff x="3140063" y="1587117"/>
            <a:chExt cx="169103" cy="2946924"/>
          </a:xfrm>
        </p:grpSpPr>
        <p:sp>
          <p:nvSpPr>
            <p:cNvPr id="12" name="Rectangle 11"/>
            <p:cNvSpPr/>
            <p:nvPr/>
          </p:nvSpPr>
          <p:spPr>
            <a:xfrm>
              <a:off x="3150139" y="1587117"/>
              <a:ext cx="159027" cy="294692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159377" y="2055613"/>
              <a:ext cx="149789" cy="2322984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3169459" y="2078817"/>
              <a:ext cx="129631" cy="224212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159377" y="2105110"/>
              <a:ext cx="149789" cy="110252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169459" y="2060506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140063" y="3207633"/>
              <a:ext cx="16910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169459" y="4339492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3150139" y="2066005"/>
              <a:ext cx="148951" cy="115110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159377" y="3207633"/>
              <a:ext cx="115049" cy="113185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3186655" y="3207632"/>
              <a:ext cx="112435" cy="1110245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6049044" y="1596064"/>
            <a:ext cx="169103" cy="2946924"/>
            <a:chOff x="3140063" y="1587117"/>
            <a:chExt cx="169103" cy="2946924"/>
          </a:xfrm>
        </p:grpSpPr>
        <p:sp>
          <p:nvSpPr>
            <p:cNvPr id="109" name="Rectangle 108"/>
            <p:cNvSpPr/>
            <p:nvPr/>
          </p:nvSpPr>
          <p:spPr>
            <a:xfrm>
              <a:off x="3150139" y="1587117"/>
              <a:ext cx="159027" cy="294692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3159377" y="2055613"/>
              <a:ext cx="149789" cy="2322984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3169459" y="2078817"/>
              <a:ext cx="129631" cy="224212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159377" y="2105110"/>
              <a:ext cx="149789" cy="110252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169459" y="2060506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140063" y="3207633"/>
              <a:ext cx="16910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169459" y="4339492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3150139" y="2066005"/>
              <a:ext cx="148951" cy="115110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159377" y="3207633"/>
              <a:ext cx="115049" cy="113185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3186655" y="3207632"/>
              <a:ext cx="112435" cy="1110245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102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Data Readout Topology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Concentrator Layer</a:t>
            </a:r>
          </a:p>
          <a:p>
            <a:pPr lvl="1"/>
            <a:r>
              <a:rPr lang="en-US" dirty="0"/>
              <a:t>Aggregate small front-end fragments into larger chunks for efficient event building</a:t>
            </a:r>
          </a:p>
          <a:p>
            <a:r>
              <a:rPr lang="en-US" b="1" dirty="0"/>
              <a:t>Event Builder Layer</a:t>
            </a:r>
          </a:p>
          <a:p>
            <a:pPr lvl="1"/>
            <a:r>
              <a:rPr lang="en-US" dirty="0"/>
              <a:t>Data is switched from Concentrator Layer to Event Builder Layer such that full events arrive at Event Builder Layer and are buffered.</a:t>
            </a:r>
          </a:p>
          <a:p>
            <a:pPr lvl="2"/>
            <a:r>
              <a:rPr lang="en-US" dirty="0"/>
              <a:t>Preprocessing or filtering could occur</a:t>
            </a:r>
          </a:p>
          <a:p>
            <a:r>
              <a:rPr lang="en-US" b="1" dirty="0"/>
              <a:t>Storage Decision Layer</a:t>
            </a:r>
          </a:p>
          <a:p>
            <a:pPr lvl="1"/>
            <a:r>
              <a:rPr lang="en-US" dirty="0"/>
              <a:t>Available decision nodes make high level storage decision on full events retrieved from Event Builder Layer buffer.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3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Data Readout Applied to Mu2e-I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14-Sep-2020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Mu2e-II TDAQ &amp; Trigger - Requirements and LOIs - Ryan A. Rivera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6591" y="1603513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6591" y="1921565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6591" y="2239617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02089" y="1828798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55014" y="1825728"/>
            <a:ext cx="433967" cy="4373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09354" y="1831291"/>
            <a:ext cx="433967" cy="4373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17565"/>
            <a:ext cx="153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9618" y="5036495"/>
            <a:ext cx="1989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Concentrator</a:t>
            </a:r>
          </a:p>
          <a:p>
            <a:pPr algn="ctr"/>
            <a:r>
              <a:rPr lang="en-US" dirty="0"/>
              <a:t>Layer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9647" y="5005946"/>
            <a:ext cx="1684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Event Builder</a:t>
            </a:r>
          </a:p>
          <a:p>
            <a:pPr algn="ctr"/>
            <a:r>
              <a:rPr lang="en-US" dirty="0"/>
              <a:t>Layer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66001" y="5005946"/>
            <a:ext cx="172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Storage Decision</a:t>
            </a:r>
          </a:p>
          <a:p>
            <a:pPr algn="ctr"/>
            <a:r>
              <a:rPr lang="en-US" dirty="0"/>
              <a:t>Layer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77229" y="1729408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99532" y="2044390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19749" y="2105110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04036" y="2047459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56591" y="2737181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56591" y="3055233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56591" y="3373285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002089" y="2962466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77229" y="2863076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99532" y="3178058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919749" y="3238778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04036" y="3181127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56591" y="3877000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56591" y="4195052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56591" y="4513104"/>
            <a:ext cx="249859" cy="2517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002089" y="4102285"/>
            <a:ext cx="433967" cy="437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877229" y="4002895"/>
            <a:ext cx="1040781" cy="262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99532" y="4317877"/>
            <a:ext cx="989258" cy="3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919749" y="4378597"/>
            <a:ext cx="969041" cy="251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504036" y="4320946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362446" y="2988972"/>
            <a:ext cx="433967" cy="4373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362446" y="4096052"/>
            <a:ext cx="433967" cy="43732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303693" y="2988972"/>
            <a:ext cx="433967" cy="4373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303693" y="4096052"/>
            <a:ext cx="433967" cy="4373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493294" y="2066005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493294" y="3199673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493294" y="4339492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186914" y="2066005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186914" y="3199673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186914" y="4339492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533303" y="2066005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533303" y="3199673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533303" y="4339492"/>
            <a:ext cx="454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452123" y="1117565"/>
            <a:ext cx="153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DTCs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812480" y="1093938"/>
            <a:ext cx="153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DTCs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753727" y="1117564"/>
            <a:ext cx="153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PCs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442114" y="4538493"/>
            <a:ext cx="164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10Gb 96-port Switch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256153" y="4538493"/>
            <a:ext cx="1647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10Gb PCIe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3140063" y="1587117"/>
            <a:ext cx="169103" cy="2946924"/>
            <a:chOff x="3140063" y="1587117"/>
            <a:chExt cx="169103" cy="2946924"/>
          </a:xfrm>
        </p:grpSpPr>
        <p:sp>
          <p:nvSpPr>
            <p:cNvPr id="78" name="Rectangle 77"/>
            <p:cNvSpPr/>
            <p:nvPr/>
          </p:nvSpPr>
          <p:spPr>
            <a:xfrm>
              <a:off x="3150139" y="1587117"/>
              <a:ext cx="159027" cy="294692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3159377" y="2055613"/>
              <a:ext cx="149789" cy="2322984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3169459" y="2078817"/>
              <a:ext cx="129631" cy="224212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159377" y="2105110"/>
              <a:ext cx="149789" cy="110252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169459" y="2060506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140063" y="3207633"/>
              <a:ext cx="16910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169459" y="4339492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3150139" y="2066005"/>
              <a:ext cx="148951" cy="115110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159377" y="3207633"/>
              <a:ext cx="115049" cy="113185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3186655" y="3207632"/>
              <a:ext cx="112435" cy="1110245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049044" y="1596064"/>
            <a:ext cx="169103" cy="2946924"/>
            <a:chOff x="3140063" y="1587117"/>
            <a:chExt cx="169103" cy="2946924"/>
          </a:xfrm>
        </p:grpSpPr>
        <p:sp>
          <p:nvSpPr>
            <p:cNvPr id="89" name="Rectangle 88"/>
            <p:cNvSpPr/>
            <p:nvPr/>
          </p:nvSpPr>
          <p:spPr>
            <a:xfrm>
              <a:off x="3150139" y="1587117"/>
              <a:ext cx="159027" cy="294692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159377" y="2055613"/>
              <a:ext cx="149789" cy="2322984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3169459" y="2078817"/>
              <a:ext cx="129631" cy="224212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159377" y="2105110"/>
              <a:ext cx="149789" cy="1102522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169459" y="2060506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140063" y="3207633"/>
              <a:ext cx="16910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169459" y="4339492"/>
              <a:ext cx="139707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3150139" y="2066005"/>
              <a:ext cx="148951" cy="115110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159377" y="3207633"/>
              <a:ext cx="115049" cy="113185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186655" y="3207632"/>
              <a:ext cx="112435" cy="1110245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476475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28708</TotalTime>
  <Words>1498</Words>
  <Application>Microsoft Office PowerPoint</Application>
  <PresentationFormat>On-screen Show (4:3)</PresentationFormat>
  <Paragraphs>222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Helvetica</vt:lpstr>
      <vt:lpstr>FermilabTemplate</vt:lpstr>
      <vt:lpstr>Fermilab: Footer Only</vt:lpstr>
      <vt:lpstr>Mu2e-II DAQ Thoughts</vt:lpstr>
      <vt:lpstr>Introduction</vt:lpstr>
      <vt:lpstr>Implications (1 of 2)</vt:lpstr>
      <vt:lpstr>Implications (2 of 2)</vt:lpstr>
      <vt:lpstr>Streaming vs Triggered</vt:lpstr>
      <vt:lpstr>Radiation Tolerance Requirements</vt:lpstr>
      <vt:lpstr>Generic Data Readout Topology</vt:lpstr>
      <vt:lpstr>Generic Data Readout Topology</vt:lpstr>
      <vt:lpstr>Generic Data Readout Applied to Mu2e-I</vt:lpstr>
      <vt:lpstr>Generic Trigger Path Topology</vt:lpstr>
      <vt:lpstr>Generic Trigger Path Applied to Mu2e-I</vt:lpstr>
      <vt:lpstr>Generic Topology Applied to other experiments</vt:lpstr>
      <vt:lpstr>FPGA scaling</vt:lpstr>
      <vt:lpstr>FPGA scaling</vt:lpstr>
      <vt:lpstr>FPGA Trend to HLS</vt:lpstr>
      <vt:lpstr>PowerPoint Presentation</vt:lpstr>
      <vt:lpstr>FPGA Algorithm Development</vt:lpstr>
      <vt:lpstr>Decision Process</vt:lpstr>
      <vt:lpstr>Overview of TDAQ LOIs for Snowmass 2021</vt:lpstr>
      <vt:lpstr>Backup Slides</vt:lpstr>
      <vt:lpstr>Where are the FPGAs for Mu2e-II?</vt:lpstr>
      <vt:lpstr>FPGA Landscape</vt:lpstr>
      <vt:lpstr>FPGA Landscape</vt:lpstr>
      <vt:lpstr>HLS Code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Ryan A Rivera</cp:lastModifiedBy>
  <cp:revision>1148</cp:revision>
  <cp:lastPrinted>2014-06-04T17:18:59Z</cp:lastPrinted>
  <dcterms:created xsi:type="dcterms:W3CDTF">2014-01-03T20:18:13Z</dcterms:created>
  <dcterms:modified xsi:type="dcterms:W3CDTF">2020-09-11T20:45:43Z</dcterms:modified>
</cp:coreProperties>
</file>