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5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4B23FF-74EC-49E4-81FF-00B878AAE98D}" type="datetimeFigureOut">
              <a:rPr lang="en-US" smtClean="0"/>
              <a:pPr/>
              <a:t>6/8/2011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2CB1F1-37F8-4575-A74A-BC52911E33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E3DB90-D559-4012-8E89-32D9444A5659}" type="datetime1">
              <a:rPr lang="en-US" smtClean="0"/>
              <a:pPr/>
              <a:t>6/8/2011</a:t>
            </a:fld>
            <a:endParaRPr lang="en-US"/>
          </a:p>
        </p:txBody>
      </p:sp>
      <p:sp>
        <p:nvSpPr>
          <p:cNvPr id="5" name="Footer Placeholder 4"/>
          <p:cNvSpPr>
            <a:spLocks noGrp="1"/>
          </p:cNvSpPr>
          <p:nvPr>
            <p:ph type="ftr" sz="quarter" idx="11"/>
          </p:nvPr>
        </p:nvSpPr>
        <p:spPr/>
        <p:txBody>
          <a:bodyPr/>
          <a:lstStyle/>
          <a:p>
            <a:r>
              <a:rPr lang="en-US" smtClean="0"/>
              <a:t>National Instrumentation Board subtask, June 8, 2011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751F09-20BD-4CBA-9350-FF75D7B42510}" type="datetime1">
              <a:rPr lang="en-US" smtClean="0"/>
              <a:pPr/>
              <a:t>6/8/2011</a:t>
            </a:fld>
            <a:endParaRPr lang="en-US"/>
          </a:p>
        </p:txBody>
      </p:sp>
      <p:sp>
        <p:nvSpPr>
          <p:cNvPr id="5" name="Footer Placeholder 4"/>
          <p:cNvSpPr>
            <a:spLocks noGrp="1"/>
          </p:cNvSpPr>
          <p:nvPr>
            <p:ph type="ftr" sz="quarter" idx="11"/>
          </p:nvPr>
        </p:nvSpPr>
        <p:spPr/>
        <p:txBody>
          <a:bodyPr/>
          <a:lstStyle/>
          <a:p>
            <a:r>
              <a:rPr lang="en-US" smtClean="0"/>
              <a:t>National Instrumentation Board subtask, June 8, 2011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9D486-C2B1-4170-8080-A5DE0B35DAE3}" type="datetime1">
              <a:rPr lang="en-US" smtClean="0"/>
              <a:pPr/>
              <a:t>6/8/2011</a:t>
            </a:fld>
            <a:endParaRPr lang="en-US"/>
          </a:p>
        </p:txBody>
      </p:sp>
      <p:sp>
        <p:nvSpPr>
          <p:cNvPr id="5" name="Footer Placeholder 4"/>
          <p:cNvSpPr>
            <a:spLocks noGrp="1"/>
          </p:cNvSpPr>
          <p:nvPr>
            <p:ph type="ftr" sz="quarter" idx="11"/>
          </p:nvPr>
        </p:nvSpPr>
        <p:spPr/>
        <p:txBody>
          <a:bodyPr/>
          <a:lstStyle/>
          <a:p>
            <a:r>
              <a:rPr lang="en-US" smtClean="0"/>
              <a:t>National Instrumentation Board subtask, June 8, 2011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DC63B-0C6F-48E8-9096-C08B28122CF4}" type="datetime1">
              <a:rPr lang="en-US" smtClean="0"/>
              <a:pPr/>
              <a:t>6/8/2011</a:t>
            </a:fld>
            <a:endParaRPr lang="en-US"/>
          </a:p>
        </p:txBody>
      </p:sp>
      <p:sp>
        <p:nvSpPr>
          <p:cNvPr id="5" name="Footer Placeholder 4"/>
          <p:cNvSpPr>
            <a:spLocks noGrp="1"/>
          </p:cNvSpPr>
          <p:nvPr>
            <p:ph type="ftr" sz="quarter" idx="11"/>
          </p:nvPr>
        </p:nvSpPr>
        <p:spPr/>
        <p:txBody>
          <a:bodyPr/>
          <a:lstStyle/>
          <a:p>
            <a:r>
              <a:rPr lang="en-US" smtClean="0"/>
              <a:t>National Instrumentation Board subtask, June 8, 2011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38956-685C-4AA2-9928-F99175C8632F}" type="datetime1">
              <a:rPr lang="en-US" smtClean="0"/>
              <a:pPr/>
              <a:t>6/8/2011</a:t>
            </a:fld>
            <a:endParaRPr lang="en-US"/>
          </a:p>
        </p:txBody>
      </p:sp>
      <p:sp>
        <p:nvSpPr>
          <p:cNvPr id="5" name="Footer Placeholder 4"/>
          <p:cNvSpPr>
            <a:spLocks noGrp="1"/>
          </p:cNvSpPr>
          <p:nvPr>
            <p:ph type="ftr" sz="quarter" idx="11"/>
          </p:nvPr>
        </p:nvSpPr>
        <p:spPr/>
        <p:txBody>
          <a:bodyPr/>
          <a:lstStyle/>
          <a:p>
            <a:r>
              <a:rPr lang="en-US" smtClean="0"/>
              <a:t>National Instrumentation Board subtask, June 8, 2011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58E1F5-3DE8-4768-8CFB-2C2DDE66C7DF}" type="datetime1">
              <a:rPr lang="en-US" smtClean="0"/>
              <a:pPr/>
              <a:t>6/8/2011</a:t>
            </a:fld>
            <a:endParaRPr lang="en-US"/>
          </a:p>
        </p:txBody>
      </p:sp>
      <p:sp>
        <p:nvSpPr>
          <p:cNvPr id="6" name="Footer Placeholder 5"/>
          <p:cNvSpPr>
            <a:spLocks noGrp="1"/>
          </p:cNvSpPr>
          <p:nvPr>
            <p:ph type="ftr" sz="quarter" idx="11"/>
          </p:nvPr>
        </p:nvSpPr>
        <p:spPr/>
        <p:txBody>
          <a:bodyPr/>
          <a:lstStyle/>
          <a:p>
            <a:r>
              <a:rPr lang="en-US" smtClean="0"/>
              <a:t>National Instrumentation Board subtask, June 8, 2011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81502C-A611-4EA6-A209-F6F4AD556887}" type="datetime1">
              <a:rPr lang="en-US" smtClean="0"/>
              <a:pPr/>
              <a:t>6/8/2011</a:t>
            </a:fld>
            <a:endParaRPr lang="en-US"/>
          </a:p>
        </p:txBody>
      </p:sp>
      <p:sp>
        <p:nvSpPr>
          <p:cNvPr id="8" name="Footer Placeholder 7"/>
          <p:cNvSpPr>
            <a:spLocks noGrp="1"/>
          </p:cNvSpPr>
          <p:nvPr>
            <p:ph type="ftr" sz="quarter" idx="11"/>
          </p:nvPr>
        </p:nvSpPr>
        <p:spPr/>
        <p:txBody>
          <a:bodyPr/>
          <a:lstStyle/>
          <a:p>
            <a:r>
              <a:rPr lang="en-US" smtClean="0"/>
              <a:t>National Instrumentation Board subtask, June 8, 2011</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77B22-B60B-4F73-B1D5-B7E7B92F26BD}" type="datetime1">
              <a:rPr lang="en-US" smtClean="0"/>
              <a:pPr/>
              <a:t>6/8/2011</a:t>
            </a:fld>
            <a:endParaRPr lang="en-US"/>
          </a:p>
        </p:txBody>
      </p:sp>
      <p:sp>
        <p:nvSpPr>
          <p:cNvPr id="4" name="Footer Placeholder 3"/>
          <p:cNvSpPr>
            <a:spLocks noGrp="1"/>
          </p:cNvSpPr>
          <p:nvPr>
            <p:ph type="ftr" sz="quarter" idx="11"/>
          </p:nvPr>
        </p:nvSpPr>
        <p:spPr/>
        <p:txBody>
          <a:bodyPr/>
          <a:lstStyle/>
          <a:p>
            <a:r>
              <a:rPr lang="en-US" smtClean="0"/>
              <a:t>National Instrumentation Board subtask, June 8, 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E6C28-65AE-4FD5-BD25-385F728B255F}" type="datetime1">
              <a:rPr lang="en-US" smtClean="0"/>
              <a:pPr/>
              <a:t>6/8/2011</a:t>
            </a:fld>
            <a:endParaRPr lang="en-US"/>
          </a:p>
        </p:txBody>
      </p:sp>
      <p:sp>
        <p:nvSpPr>
          <p:cNvPr id="3" name="Footer Placeholder 2"/>
          <p:cNvSpPr>
            <a:spLocks noGrp="1"/>
          </p:cNvSpPr>
          <p:nvPr>
            <p:ph type="ftr" sz="quarter" idx="11"/>
          </p:nvPr>
        </p:nvSpPr>
        <p:spPr/>
        <p:txBody>
          <a:bodyPr/>
          <a:lstStyle/>
          <a:p>
            <a:r>
              <a:rPr lang="en-US" smtClean="0"/>
              <a:t>National Instrumentation Board subtask, June 8, 2011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7DF77-3E34-4048-8E74-E382064D53D2}" type="datetime1">
              <a:rPr lang="en-US" smtClean="0"/>
              <a:pPr/>
              <a:t>6/8/2011</a:t>
            </a:fld>
            <a:endParaRPr lang="en-US"/>
          </a:p>
        </p:txBody>
      </p:sp>
      <p:sp>
        <p:nvSpPr>
          <p:cNvPr id="6" name="Footer Placeholder 5"/>
          <p:cNvSpPr>
            <a:spLocks noGrp="1"/>
          </p:cNvSpPr>
          <p:nvPr>
            <p:ph type="ftr" sz="quarter" idx="11"/>
          </p:nvPr>
        </p:nvSpPr>
        <p:spPr/>
        <p:txBody>
          <a:bodyPr/>
          <a:lstStyle/>
          <a:p>
            <a:r>
              <a:rPr lang="en-US" smtClean="0"/>
              <a:t>National Instrumentation Board subtask, June 8, 2011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F74EB9-2F68-4D6D-BFC1-EFC9ABB22A6D}" type="datetime1">
              <a:rPr lang="en-US" smtClean="0"/>
              <a:pPr/>
              <a:t>6/8/2011</a:t>
            </a:fld>
            <a:endParaRPr lang="en-US"/>
          </a:p>
        </p:txBody>
      </p:sp>
      <p:sp>
        <p:nvSpPr>
          <p:cNvPr id="6" name="Footer Placeholder 5"/>
          <p:cNvSpPr>
            <a:spLocks noGrp="1"/>
          </p:cNvSpPr>
          <p:nvPr>
            <p:ph type="ftr" sz="quarter" idx="11"/>
          </p:nvPr>
        </p:nvSpPr>
        <p:spPr/>
        <p:txBody>
          <a:bodyPr/>
          <a:lstStyle/>
          <a:p>
            <a:r>
              <a:rPr lang="en-US" smtClean="0"/>
              <a:t>National Instrumentation Board subtask, June 8, 2011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830D1-6A60-4CE7-BAFA-AD2D08A8DFF9}" type="datetime1">
              <a:rPr lang="en-US" smtClean="0"/>
              <a:pPr/>
              <a:t>6/8/2011</a:t>
            </a:fld>
            <a:endParaRPr lang="en-US"/>
          </a:p>
        </p:txBody>
      </p:sp>
      <p:sp>
        <p:nvSpPr>
          <p:cNvPr id="5" name="Footer Placeholder 4"/>
          <p:cNvSpPr>
            <a:spLocks noGrp="1"/>
          </p:cNvSpPr>
          <p:nvPr>
            <p:ph type="ftr" sz="quarter" idx="3"/>
          </p:nvPr>
        </p:nvSpPr>
        <p:spPr>
          <a:xfrm>
            <a:off x="2667000" y="6356350"/>
            <a:ext cx="3505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National Instrumentation Board subtask, June 8, 2011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latin typeface="Comic Sans MS" pitchFamily="66" charset="0"/>
              </a:rPr>
              <a:t>DPF Instrumentation taskforce</a:t>
            </a:r>
            <a:endParaRPr lang="en-US" dirty="0">
              <a:latin typeface="Comic Sans MS" pitchFamily="66" charset="0"/>
            </a:endParaRPr>
          </a:p>
        </p:txBody>
      </p:sp>
      <p:sp>
        <p:nvSpPr>
          <p:cNvPr id="3" name="Subtitle 2"/>
          <p:cNvSpPr>
            <a:spLocks noGrp="1"/>
          </p:cNvSpPr>
          <p:nvPr>
            <p:ph type="subTitle" idx="1"/>
          </p:nvPr>
        </p:nvSpPr>
        <p:spPr>
          <a:xfrm>
            <a:off x="1371600" y="2514600"/>
            <a:ext cx="6400800" cy="1752600"/>
          </a:xfrm>
        </p:spPr>
        <p:txBody>
          <a:bodyPr/>
          <a:lstStyle/>
          <a:p>
            <a:r>
              <a:rPr lang="en-US" dirty="0" smtClean="0">
                <a:latin typeface="Comic Sans MS" pitchFamily="66" charset="0"/>
              </a:rPr>
              <a:t>National Instrumentation Board subtask</a:t>
            </a:r>
            <a:endParaRPr lang="en-US" dirty="0">
              <a:latin typeface="Comic Sans MS" pitchFamily="66" charset="0"/>
            </a:endParaRPr>
          </a:p>
        </p:txBody>
      </p:sp>
      <p:sp>
        <p:nvSpPr>
          <p:cNvPr id="4" name="Footer Placeholder 3"/>
          <p:cNvSpPr>
            <a:spLocks noGrp="1"/>
          </p:cNvSpPr>
          <p:nvPr>
            <p:ph type="ftr" sz="quarter" idx="11"/>
          </p:nvPr>
        </p:nvSpPr>
        <p:spPr/>
        <p:txBody>
          <a:bodyPr/>
          <a:lstStyle/>
          <a:p>
            <a:r>
              <a:rPr lang="en-US" smtClean="0"/>
              <a:t>National Instrumentation Board subtask, June 8, 2011</a:t>
            </a:r>
            <a:endParaRPr lang="en-US"/>
          </a:p>
        </p:txBody>
      </p:sp>
      <p:sp>
        <p:nvSpPr>
          <p:cNvPr id="5" name="TextBox 4"/>
          <p:cNvSpPr txBox="1"/>
          <p:nvPr/>
        </p:nvSpPr>
        <p:spPr>
          <a:xfrm>
            <a:off x="3124200" y="4038600"/>
            <a:ext cx="3070071" cy="369332"/>
          </a:xfrm>
          <a:prstGeom prst="rect">
            <a:avLst/>
          </a:prstGeom>
          <a:noFill/>
        </p:spPr>
        <p:txBody>
          <a:bodyPr wrap="none" rtlCol="0">
            <a:spAutoFit/>
          </a:bodyPr>
          <a:lstStyle/>
          <a:p>
            <a:r>
              <a:rPr lang="en-US" i="1" dirty="0" err="1" smtClean="0">
                <a:solidFill>
                  <a:schemeClr val="bg1">
                    <a:lumMod val="65000"/>
                  </a:schemeClr>
                </a:solidFill>
                <a:latin typeface="Comic Sans MS" pitchFamily="66" charset="0"/>
              </a:rPr>
              <a:t>H.Weerts</a:t>
            </a:r>
            <a:r>
              <a:rPr lang="en-US" i="1" dirty="0" smtClean="0">
                <a:solidFill>
                  <a:schemeClr val="bg1">
                    <a:lumMod val="65000"/>
                  </a:schemeClr>
                </a:solidFill>
                <a:latin typeface="Comic Sans MS" pitchFamily="66" charset="0"/>
              </a:rPr>
              <a:t> for </a:t>
            </a:r>
            <a:r>
              <a:rPr lang="en-US" i="1" dirty="0" err="1" smtClean="0">
                <a:solidFill>
                  <a:schemeClr val="bg1">
                    <a:lumMod val="65000"/>
                  </a:schemeClr>
                </a:solidFill>
                <a:latin typeface="Comic Sans MS" pitchFamily="66" charset="0"/>
              </a:rPr>
              <a:t>M.Gilchriese</a:t>
            </a:r>
            <a:endParaRPr lang="en-US" i="1" dirty="0">
              <a:solidFill>
                <a:schemeClr val="bg1">
                  <a:lumMod val="65000"/>
                </a:schemeClr>
              </a:solidFill>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209800" cy="685800"/>
          </a:xfrm>
        </p:spPr>
        <p:txBody>
          <a:bodyPr>
            <a:normAutofit fontScale="90000"/>
          </a:bodyPr>
          <a:lstStyle/>
          <a:p>
            <a:pPr algn="l"/>
            <a:r>
              <a:rPr lang="en-US" sz="2000" dirty="0" smtClean="0">
                <a:latin typeface="Comic Sans MS" pitchFamily="66" charset="0"/>
              </a:rPr>
              <a:t>Subtask members</a:t>
            </a:r>
            <a:endParaRPr lang="en-US" sz="2000" dirty="0">
              <a:latin typeface="Comic Sans MS" pitchFamily="66" charset="0"/>
            </a:endParaRPr>
          </a:p>
        </p:txBody>
      </p:sp>
      <p:sp>
        <p:nvSpPr>
          <p:cNvPr id="3" name="TextBox 2"/>
          <p:cNvSpPr txBox="1"/>
          <p:nvPr/>
        </p:nvSpPr>
        <p:spPr>
          <a:xfrm>
            <a:off x="990600" y="838200"/>
            <a:ext cx="6477000" cy="646331"/>
          </a:xfrm>
          <a:prstGeom prst="rect">
            <a:avLst/>
          </a:prstGeom>
          <a:noFill/>
        </p:spPr>
        <p:txBody>
          <a:bodyPr wrap="square" rtlCol="0">
            <a:spAutoFit/>
          </a:bodyPr>
          <a:lstStyle/>
          <a:p>
            <a:pPr algn="ctr"/>
            <a:r>
              <a:rPr lang="en-US" dirty="0" smtClean="0"/>
              <a:t>Marina </a:t>
            </a:r>
            <a:r>
              <a:rPr lang="en-US" dirty="0" err="1" smtClean="0"/>
              <a:t>Artuso</a:t>
            </a:r>
            <a:r>
              <a:rPr lang="en-US" dirty="0" smtClean="0"/>
              <a:t> , David </a:t>
            </a:r>
            <a:r>
              <a:rPr lang="en-US" dirty="0" err="1" smtClean="0"/>
              <a:t>Asner</a:t>
            </a:r>
            <a:r>
              <a:rPr lang="en-US" dirty="0" smtClean="0"/>
              <a:t>,  Ed Blucher,  </a:t>
            </a:r>
            <a:r>
              <a:rPr lang="en-US" u="sng" dirty="0" smtClean="0"/>
              <a:t>Murdock </a:t>
            </a:r>
            <a:r>
              <a:rPr lang="en-US" u="sng" dirty="0" err="1" smtClean="0"/>
              <a:t>Gilchriese</a:t>
            </a:r>
            <a:r>
              <a:rPr lang="en-US" dirty="0" smtClean="0"/>
              <a:t>, </a:t>
            </a:r>
            <a:r>
              <a:rPr lang="en-US" dirty="0" smtClean="0"/>
              <a:t>David </a:t>
            </a:r>
            <a:r>
              <a:rPr lang="en-US" dirty="0" err="1" smtClean="0"/>
              <a:t>Lissauer,Harry</a:t>
            </a:r>
            <a:r>
              <a:rPr lang="en-US" dirty="0" smtClean="0"/>
              <a:t> </a:t>
            </a:r>
            <a:r>
              <a:rPr lang="en-US" dirty="0" err="1" smtClean="0"/>
              <a:t>Weerts</a:t>
            </a:r>
            <a:endParaRPr lang="en-US" dirty="0"/>
          </a:p>
        </p:txBody>
      </p:sp>
      <p:sp>
        <p:nvSpPr>
          <p:cNvPr id="4" name="TextBox 3"/>
          <p:cNvSpPr txBox="1"/>
          <p:nvPr/>
        </p:nvSpPr>
        <p:spPr>
          <a:xfrm>
            <a:off x="457200" y="3048000"/>
            <a:ext cx="1674176" cy="369332"/>
          </a:xfrm>
          <a:prstGeom prst="rect">
            <a:avLst/>
          </a:prstGeom>
          <a:noFill/>
        </p:spPr>
        <p:txBody>
          <a:bodyPr wrap="none" rtlCol="0">
            <a:spAutoFit/>
          </a:bodyPr>
          <a:lstStyle/>
          <a:p>
            <a:r>
              <a:rPr lang="en-US" dirty="0" smtClean="0"/>
              <a:t>Activities so far:</a:t>
            </a:r>
            <a:endParaRPr lang="en-US" dirty="0"/>
          </a:p>
        </p:txBody>
      </p:sp>
      <p:sp>
        <p:nvSpPr>
          <p:cNvPr id="5" name="TextBox 4"/>
          <p:cNvSpPr txBox="1"/>
          <p:nvPr/>
        </p:nvSpPr>
        <p:spPr>
          <a:xfrm>
            <a:off x="2286000" y="2133600"/>
            <a:ext cx="5715000" cy="2031325"/>
          </a:xfrm>
          <a:prstGeom prst="rect">
            <a:avLst/>
          </a:prstGeom>
          <a:noFill/>
        </p:spPr>
        <p:txBody>
          <a:bodyPr wrap="square" rtlCol="0">
            <a:spAutoFit/>
          </a:bodyPr>
          <a:lstStyle/>
          <a:p>
            <a:pPr marL="168275" indent="-168275">
              <a:buFont typeface="Arial" pitchFamily="34" charset="0"/>
              <a:buChar char="•"/>
            </a:pPr>
            <a:r>
              <a:rPr lang="en-US" dirty="0" smtClean="0">
                <a:solidFill>
                  <a:schemeClr val="accent2">
                    <a:lumMod val="75000"/>
                  </a:schemeClr>
                </a:solidFill>
              </a:rPr>
              <a:t>Notes from Gil ( summary later)</a:t>
            </a:r>
          </a:p>
          <a:p>
            <a:pPr marL="168275" indent="-168275">
              <a:buFont typeface="Arial" pitchFamily="34" charset="0"/>
              <a:buChar char="•"/>
            </a:pPr>
            <a:r>
              <a:rPr lang="en-US" dirty="0" smtClean="0">
                <a:solidFill>
                  <a:schemeClr val="accent2">
                    <a:lumMod val="75000"/>
                  </a:schemeClr>
                </a:solidFill>
              </a:rPr>
              <a:t>Thoughts from Harry</a:t>
            </a:r>
          </a:p>
          <a:p>
            <a:pPr marL="168275" indent="-168275">
              <a:buFont typeface="Arial" pitchFamily="34" charset="0"/>
              <a:buChar char="•"/>
            </a:pPr>
            <a:r>
              <a:rPr lang="en-US" dirty="0" smtClean="0">
                <a:solidFill>
                  <a:schemeClr val="accent2">
                    <a:lumMod val="75000"/>
                  </a:schemeClr>
                </a:solidFill>
              </a:rPr>
              <a:t>Meeting of part of group on June 2, 2011</a:t>
            </a:r>
          </a:p>
          <a:p>
            <a:pPr marL="168275" indent="-168275">
              <a:buFont typeface="Arial" pitchFamily="34" charset="0"/>
              <a:buChar char="•"/>
            </a:pPr>
            <a:r>
              <a:rPr lang="en-US" dirty="0" smtClean="0">
                <a:solidFill>
                  <a:schemeClr val="accent2">
                    <a:lumMod val="75000"/>
                  </a:schemeClr>
                </a:solidFill>
              </a:rPr>
              <a:t>Good emails by Gil keeping people informed of input from several sources.</a:t>
            </a:r>
          </a:p>
          <a:p>
            <a:pPr marL="168275" indent="-168275">
              <a:buFont typeface="Arial" pitchFamily="34" charset="0"/>
              <a:buChar char="•"/>
            </a:pPr>
            <a:r>
              <a:rPr lang="en-US" dirty="0" smtClean="0">
                <a:solidFill>
                  <a:schemeClr val="accent2">
                    <a:lumMod val="75000"/>
                  </a:schemeClr>
                </a:solidFill>
              </a:rPr>
              <a:t>Interaction between OHEP and Gil at Fermilab S&amp;T review</a:t>
            </a:r>
            <a:endParaRPr lang="en-US" dirty="0">
              <a:solidFill>
                <a:schemeClr val="accent2">
                  <a:lumMod val="75000"/>
                </a:schemeClr>
              </a:solidFill>
            </a:endParaRPr>
          </a:p>
        </p:txBody>
      </p:sp>
      <p:sp>
        <p:nvSpPr>
          <p:cNvPr id="6" name="Footer Placeholder 5"/>
          <p:cNvSpPr>
            <a:spLocks noGrp="1"/>
          </p:cNvSpPr>
          <p:nvPr>
            <p:ph type="ftr" sz="quarter" idx="11"/>
          </p:nvPr>
        </p:nvSpPr>
        <p:spPr/>
        <p:txBody>
          <a:bodyPr/>
          <a:lstStyle/>
          <a:p>
            <a:r>
              <a:rPr lang="en-US" smtClean="0"/>
              <a:t>National Instrumentation Board subtask, June 8, 2011</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National Instrumentation Board subtask, June 8, 2011</a:t>
            </a:r>
            <a:endParaRPr lang="en-US"/>
          </a:p>
        </p:txBody>
      </p:sp>
      <p:sp>
        <p:nvSpPr>
          <p:cNvPr id="3" name="Title 1"/>
          <p:cNvSpPr txBox="1">
            <a:spLocks/>
          </p:cNvSpPr>
          <p:nvPr/>
        </p:nvSpPr>
        <p:spPr>
          <a:xfrm>
            <a:off x="0" y="0"/>
            <a:ext cx="3276600" cy="685800"/>
          </a:xfrm>
          <a:prstGeom prst="rect">
            <a:avLst/>
          </a:prstGeom>
        </p:spPr>
        <p:txBody>
          <a:bodyPr>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Comic Sans MS" pitchFamily="66" charset="0"/>
                <a:ea typeface="+mj-ea"/>
                <a:cs typeface="+mj-cs"/>
              </a:rPr>
              <a:t>Thoughts and notes</a:t>
            </a:r>
            <a:r>
              <a:rPr kumimoji="0" lang="en-US" sz="2000" b="0" i="0" u="none" strike="noStrike" kern="1200" cap="none" spc="0" normalizeH="0" noProof="0" dirty="0" smtClean="0">
                <a:ln>
                  <a:noFill/>
                </a:ln>
                <a:solidFill>
                  <a:schemeClr val="tx1"/>
                </a:solidFill>
                <a:effectLst/>
                <a:uLnTx/>
                <a:uFillTx/>
                <a:latin typeface="Comic Sans MS" pitchFamily="66" charset="0"/>
                <a:ea typeface="+mj-ea"/>
                <a:cs typeface="+mj-cs"/>
              </a:rPr>
              <a:t> so far</a:t>
            </a:r>
            <a:endParaRPr kumimoji="0" lang="en-US" sz="2000" b="0" i="0" u="none" strike="noStrike" kern="1200" cap="none" spc="0" normalizeH="0" baseline="0" noProof="0" dirty="0">
              <a:ln>
                <a:noFill/>
              </a:ln>
              <a:solidFill>
                <a:schemeClr val="tx1"/>
              </a:solidFill>
              <a:effectLst/>
              <a:uLnTx/>
              <a:uFillTx/>
              <a:latin typeface="Comic Sans MS" pitchFamily="66" charset="0"/>
              <a:ea typeface="+mj-ea"/>
              <a:cs typeface="+mj-cs"/>
            </a:endParaRPr>
          </a:p>
        </p:txBody>
      </p:sp>
      <p:sp>
        <p:nvSpPr>
          <p:cNvPr id="4" name="TextBox 3"/>
          <p:cNvSpPr txBox="1"/>
          <p:nvPr/>
        </p:nvSpPr>
        <p:spPr>
          <a:xfrm>
            <a:off x="5638800" y="0"/>
            <a:ext cx="3505200" cy="430887"/>
          </a:xfrm>
          <a:prstGeom prst="rect">
            <a:avLst/>
          </a:prstGeom>
          <a:noFill/>
        </p:spPr>
        <p:txBody>
          <a:bodyPr wrap="square" rtlCol="0">
            <a:spAutoFit/>
          </a:bodyPr>
          <a:lstStyle/>
          <a:p>
            <a:pPr algn="r"/>
            <a:r>
              <a:rPr lang="en-US" sz="1100" dirty="0" smtClean="0"/>
              <a:t>Marina </a:t>
            </a:r>
            <a:r>
              <a:rPr lang="en-US" sz="1100" dirty="0" err="1" smtClean="0"/>
              <a:t>Artuso</a:t>
            </a:r>
            <a:r>
              <a:rPr lang="en-US" sz="1100" dirty="0" smtClean="0"/>
              <a:t> , David </a:t>
            </a:r>
            <a:r>
              <a:rPr lang="en-US" sz="1100" dirty="0" err="1" smtClean="0"/>
              <a:t>Asner</a:t>
            </a:r>
            <a:r>
              <a:rPr lang="en-US" sz="1100" dirty="0" smtClean="0"/>
              <a:t>,  Ed Blucher,  </a:t>
            </a:r>
            <a:r>
              <a:rPr lang="en-US" sz="1100" u="sng" dirty="0" smtClean="0"/>
              <a:t>Murdock </a:t>
            </a:r>
            <a:r>
              <a:rPr lang="en-US" sz="1100" u="sng" dirty="0" err="1" smtClean="0"/>
              <a:t>Gilchriese</a:t>
            </a:r>
            <a:r>
              <a:rPr lang="en-US" sz="1100" dirty="0" smtClean="0"/>
              <a:t>, </a:t>
            </a:r>
            <a:r>
              <a:rPr lang="en-US" sz="1100" dirty="0" smtClean="0"/>
              <a:t>David </a:t>
            </a:r>
            <a:r>
              <a:rPr lang="en-US" sz="1100" dirty="0" err="1" smtClean="0"/>
              <a:t>Lissauer</a:t>
            </a:r>
            <a:r>
              <a:rPr lang="en-US" sz="1100" dirty="0" smtClean="0"/>
              <a:t>, Harry </a:t>
            </a:r>
            <a:r>
              <a:rPr lang="en-US" sz="1100" dirty="0" err="1" smtClean="0"/>
              <a:t>Weerts</a:t>
            </a:r>
            <a:endParaRPr lang="en-US" sz="1100" dirty="0"/>
          </a:p>
        </p:txBody>
      </p:sp>
      <p:sp>
        <p:nvSpPr>
          <p:cNvPr id="5" name="TextBox 4"/>
          <p:cNvSpPr txBox="1"/>
          <p:nvPr/>
        </p:nvSpPr>
        <p:spPr>
          <a:xfrm>
            <a:off x="-152400" y="1981200"/>
            <a:ext cx="1274706" cy="338554"/>
          </a:xfrm>
          <a:prstGeom prst="rect">
            <a:avLst/>
          </a:prstGeom>
          <a:noFill/>
        </p:spPr>
        <p:txBody>
          <a:bodyPr wrap="square" rtlCol="0">
            <a:spAutoFit/>
          </a:bodyPr>
          <a:lstStyle/>
          <a:p>
            <a:pPr algn="r"/>
            <a:r>
              <a:rPr lang="en-US" sz="1600" dirty="0" smtClean="0">
                <a:solidFill>
                  <a:schemeClr val="accent2">
                    <a:lumMod val="75000"/>
                  </a:schemeClr>
                </a:solidFill>
                <a:latin typeface="Comic Sans MS" pitchFamily="66" charset="0"/>
              </a:rPr>
              <a:t>Thoughts:</a:t>
            </a:r>
            <a:endParaRPr lang="en-US" sz="1600" dirty="0">
              <a:solidFill>
                <a:schemeClr val="accent2">
                  <a:lumMod val="75000"/>
                </a:schemeClr>
              </a:solidFill>
              <a:latin typeface="Comic Sans MS" pitchFamily="66" charset="0"/>
            </a:endParaRPr>
          </a:p>
        </p:txBody>
      </p:sp>
      <p:sp>
        <p:nvSpPr>
          <p:cNvPr id="6" name="TextBox 5"/>
          <p:cNvSpPr txBox="1"/>
          <p:nvPr/>
        </p:nvSpPr>
        <p:spPr>
          <a:xfrm>
            <a:off x="1143000" y="685800"/>
            <a:ext cx="7772400" cy="3108543"/>
          </a:xfrm>
          <a:prstGeom prst="rect">
            <a:avLst/>
          </a:prstGeom>
          <a:noFill/>
        </p:spPr>
        <p:txBody>
          <a:bodyPr wrap="square" rtlCol="0">
            <a:spAutoFit/>
          </a:bodyPr>
          <a:lstStyle/>
          <a:p>
            <a:r>
              <a:rPr lang="en-US" sz="1400" dirty="0" smtClean="0">
                <a:latin typeface="Comic Sans MS" pitchFamily="66" charset="0"/>
              </a:rPr>
              <a:t>This subgroup (partially) met once before and had compiled a document that focuses on the issues of the board. The approach was to construct a logic tree. </a:t>
            </a:r>
          </a:p>
          <a:p>
            <a:pPr algn="ctr"/>
            <a:r>
              <a:rPr lang="en-US" sz="1400" dirty="0" smtClean="0">
                <a:latin typeface="Comic Sans MS" pitchFamily="66" charset="0"/>
              </a:rPr>
              <a:t>Is a board needed? </a:t>
            </a:r>
          </a:p>
          <a:p>
            <a:r>
              <a:rPr lang="en-US" sz="1400" dirty="0" smtClean="0">
                <a:latin typeface="Comic Sans MS" pitchFamily="66" charset="0"/>
              </a:rPr>
              <a:t>There was </a:t>
            </a:r>
            <a:r>
              <a:rPr lang="en-US" sz="1400" u="sng" dirty="0" smtClean="0">
                <a:latin typeface="Comic Sans MS" pitchFamily="66" charset="0"/>
              </a:rPr>
              <a:t>no definitive yes or no </a:t>
            </a:r>
            <a:r>
              <a:rPr lang="en-US" sz="1400" dirty="0" smtClean="0">
                <a:latin typeface="Comic Sans MS" pitchFamily="66" charset="0"/>
              </a:rPr>
              <a:t>to this question given the uncertainties how it is constituted and what it will produce. </a:t>
            </a:r>
          </a:p>
          <a:p>
            <a:r>
              <a:rPr lang="en-US" sz="1400" dirty="0" smtClean="0">
                <a:latin typeface="Comic Sans MS" pitchFamily="66" charset="0"/>
              </a:rPr>
              <a:t>If  'yes', would it be a standing body and what role would it play? There was clear agreement within the subgroup that yet another body to review proposals and such was not desired. The board could have a role in assisting schools and prizes. If it is not a standing body then its role could be to review the instrumentation of the field and make a strategic recommendation. This process could be repeated every –n- years. </a:t>
            </a:r>
          </a:p>
          <a:p>
            <a:r>
              <a:rPr lang="en-US" sz="1400" dirty="0" smtClean="0">
                <a:latin typeface="Comic Sans MS" pitchFamily="66" charset="0"/>
              </a:rPr>
              <a:t>Not a lot of thought to the role of industry in this board, but will address this in their future sessions. Some thought was given to connections with other disciplines such as BES. </a:t>
            </a:r>
          </a:p>
          <a:p>
            <a:r>
              <a:rPr lang="en-US" sz="1400" dirty="0" smtClean="0">
                <a:latin typeface="Comic Sans MS" pitchFamily="66" charset="0"/>
              </a:rPr>
              <a:t/>
            </a:r>
            <a:br>
              <a:rPr lang="en-US" sz="1400" dirty="0" smtClean="0">
                <a:latin typeface="Comic Sans MS" pitchFamily="66" charset="0"/>
              </a:rPr>
            </a:br>
            <a:endParaRPr lang="en-US" sz="1400" dirty="0">
              <a:latin typeface="Comic Sans MS" pitchFamily="66" charset="0"/>
            </a:endParaRPr>
          </a:p>
        </p:txBody>
      </p:sp>
      <p:sp>
        <p:nvSpPr>
          <p:cNvPr id="7" name="TextBox 6"/>
          <p:cNvSpPr txBox="1"/>
          <p:nvPr/>
        </p:nvSpPr>
        <p:spPr>
          <a:xfrm>
            <a:off x="1143000" y="3657600"/>
            <a:ext cx="7772400" cy="1600438"/>
          </a:xfrm>
          <a:prstGeom prst="rect">
            <a:avLst/>
          </a:prstGeom>
          <a:noFill/>
        </p:spPr>
        <p:txBody>
          <a:bodyPr wrap="square" rtlCol="0">
            <a:spAutoFit/>
          </a:bodyPr>
          <a:lstStyle/>
          <a:p>
            <a:r>
              <a:rPr lang="en-US" sz="1400" dirty="0" smtClean="0">
                <a:solidFill>
                  <a:srgbClr val="002060"/>
                </a:solidFill>
                <a:latin typeface="Comic Sans MS" pitchFamily="66" charset="0"/>
              </a:rPr>
              <a:t>Not a review panel.</a:t>
            </a:r>
          </a:p>
          <a:p>
            <a:r>
              <a:rPr lang="en-US" sz="1400" dirty="0" smtClean="0">
                <a:solidFill>
                  <a:srgbClr val="002060"/>
                </a:solidFill>
                <a:latin typeface="Comic Sans MS" pitchFamily="66" charset="0"/>
              </a:rPr>
              <a:t>OHEP : board would engender “good ideas” and filter them</a:t>
            </a:r>
          </a:p>
          <a:p>
            <a:r>
              <a:rPr lang="en-US" sz="1400" dirty="0" smtClean="0">
                <a:solidFill>
                  <a:srgbClr val="002060"/>
                </a:solidFill>
                <a:latin typeface="Comic Sans MS" pitchFamily="66" charset="0"/>
              </a:rPr>
              <a:t>Options for board: HEPAP subpanel to a body convened by labs ( or others ?)</a:t>
            </a:r>
          </a:p>
          <a:p>
            <a:endParaRPr lang="en-US" sz="1400" dirty="0" smtClean="0">
              <a:solidFill>
                <a:srgbClr val="002060"/>
              </a:solidFill>
              <a:latin typeface="Comic Sans MS" pitchFamily="66" charset="0"/>
            </a:endParaRPr>
          </a:p>
          <a:p>
            <a:r>
              <a:rPr lang="en-US" sz="1400" dirty="0" smtClean="0">
                <a:solidFill>
                  <a:srgbClr val="002060"/>
                </a:solidFill>
                <a:latin typeface="Comic Sans MS" pitchFamily="66" charset="0"/>
              </a:rPr>
              <a:t>Do we have examples of boards like this?</a:t>
            </a:r>
          </a:p>
          <a:p>
            <a:r>
              <a:rPr lang="en-US" sz="1400" dirty="0" smtClean="0">
                <a:solidFill>
                  <a:srgbClr val="002060"/>
                </a:solidFill>
                <a:latin typeface="Comic Sans MS" pitchFamily="66" charset="0"/>
              </a:rPr>
              <a:t/>
            </a:r>
            <a:br>
              <a:rPr lang="en-US" sz="1400" dirty="0" smtClean="0">
                <a:solidFill>
                  <a:srgbClr val="002060"/>
                </a:solidFill>
                <a:latin typeface="Comic Sans MS" pitchFamily="66" charset="0"/>
              </a:rPr>
            </a:br>
            <a:endParaRPr lang="en-US" sz="1400" dirty="0">
              <a:solidFill>
                <a:srgbClr val="002060"/>
              </a:solidFill>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National Instrumentation Board subtask, June 8, 2011</a:t>
            </a:r>
            <a:endParaRPr lang="en-US"/>
          </a:p>
        </p:txBody>
      </p:sp>
      <p:sp>
        <p:nvSpPr>
          <p:cNvPr id="3" name="Title 1"/>
          <p:cNvSpPr txBox="1">
            <a:spLocks/>
          </p:cNvSpPr>
          <p:nvPr/>
        </p:nvSpPr>
        <p:spPr>
          <a:xfrm>
            <a:off x="0" y="0"/>
            <a:ext cx="4267200" cy="685800"/>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Comic Sans MS" pitchFamily="66" charset="0"/>
                <a:ea typeface="+mj-ea"/>
                <a:cs typeface="+mj-cs"/>
              </a:rPr>
              <a:t>Summary from this meeting</a:t>
            </a:r>
            <a:endParaRPr kumimoji="0" lang="en-US" sz="2000" b="0" i="0" u="none" strike="noStrike" kern="1200" cap="none" spc="0" normalizeH="0" baseline="0" noProof="0" dirty="0">
              <a:ln>
                <a:noFill/>
              </a:ln>
              <a:solidFill>
                <a:schemeClr val="tx1"/>
              </a:solidFill>
              <a:effectLst/>
              <a:uLnTx/>
              <a:uFillTx/>
              <a:latin typeface="Comic Sans MS" pitchFamily="66" charset="0"/>
              <a:ea typeface="+mj-ea"/>
              <a:cs typeface="+mj-cs"/>
            </a:endParaRPr>
          </a:p>
        </p:txBody>
      </p:sp>
      <p:sp>
        <p:nvSpPr>
          <p:cNvPr id="6" name="TextBox 5"/>
          <p:cNvSpPr txBox="1"/>
          <p:nvPr/>
        </p:nvSpPr>
        <p:spPr>
          <a:xfrm>
            <a:off x="1143000" y="685800"/>
            <a:ext cx="7772400" cy="738664"/>
          </a:xfrm>
          <a:prstGeom prst="rect">
            <a:avLst/>
          </a:prstGeom>
          <a:noFill/>
        </p:spPr>
        <p:txBody>
          <a:bodyPr wrap="square" rtlCol="0">
            <a:spAutoFit/>
          </a:bodyPr>
          <a:lstStyle/>
          <a:p>
            <a:r>
              <a:rPr lang="en-US" sz="1400" dirty="0" smtClean="0">
                <a:latin typeface="Comic Sans MS" pitchFamily="66" charset="0"/>
              </a:rPr>
              <a:t>Items</a:t>
            </a:r>
          </a:p>
          <a:p>
            <a:r>
              <a:rPr lang="en-US" sz="1400" dirty="0" smtClean="0">
                <a:latin typeface="Comic Sans MS" pitchFamily="66" charset="0"/>
              </a:rPr>
              <a:t/>
            </a:r>
            <a:br>
              <a:rPr lang="en-US" sz="1400" dirty="0" smtClean="0">
                <a:latin typeface="Comic Sans MS" pitchFamily="66" charset="0"/>
              </a:rPr>
            </a:br>
            <a:endParaRPr lang="en-US" sz="1400" dirty="0">
              <a:latin typeface="Comic Sans MS" pitchFamily="66" charset="0"/>
            </a:endParaRPr>
          </a:p>
        </p:txBody>
      </p:sp>
      <p:sp>
        <p:nvSpPr>
          <p:cNvPr id="7" name="TextBox 6"/>
          <p:cNvSpPr txBox="1"/>
          <p:nvPr/>
        </p:nvSpPr>
        <p:spPr>
          <a:xfrm>
            <a:off x="5638800" y="0"/>
            <a:ext cx="3505200" cy="430887"/>
          </a:xfrm>
          <a:prstGeom prst="rect">
            <a:avLst/>
          </a:prstGeom>
          <a:noFill/>
        </p:spPr>
        <p:txBody>
          <a:bodyPr wrap="square" rtlCol="0">
            <a:spAutoFit/>
          </a:bodyPr>
          <a:lstStyle/>
          <a:p>
            <a:pPr algn="r"/>
            <a:r>
              <a:rPr lang="en-US" sz="1100" dirty="0" smtClean="0"/>
              <a:t>Marina </a:t>
            </a:r>
            <a:r>
              <a:rPr lang="en-US" sz="1100" dirty="0" err="1" smtClean="0"/>
              <a:t>Artuso</a:t>
            </a:r>
            <a:r>
              <a:rPr lang="en-US" sz="1100" dirty="0" smtClean="0"/>
              <a:t> , David </a:t>
            </a:r>
            <a:r>
              <a:rPr lang="en-US" sz="1100" dirty="0" err="1" smtClean="0"/>
              <a:t>Asner</a:t>
            </a:r>
            <a:r>
              <a:rPr lang="en-US" sz="1100" dirty="0" smtClean="0"/>
              <a:t>,  Ed Blucher,  </a:t>
            </a:r>
            <a:r>
              <a:rPr lang="en-US" sz="1100" u="sng" dirty="0" smtClean="0"/>
              <a:t>Murdock </a:t>
            </a:r>
            <a:r>
              <a:rPr lang="en-US" sz="1100" u="sng" dirty="0" err="1" smtClean="0"/>
              <a:t>Gilchriese</a:t>
            </a:r>
            <a:r>
              <a:rPr lang="en-US" sz="1100" dirty="0" smtClean="0"/>
              <a:t>, </a:t>
            </a:r>
            <a:r>
              <a:rPr lang="en-US" sz="1100" dirty="0" smtClean="0"/>
              <a:t>David </a:t>
            </a:r>
            <a:r>
              <a:rPr lang="en-US" sz="1100" dirty="0" err="1" smtClean="0"/>
              <a:t>Lissauer</a:t>
            </a:r>
            <a:r>
              <a:rPr lang="en-US" sz="1100" dirty="0" smtClean="0"/>
              <a:t>, Harry </a:t>
            </a:r>
            <a:r>
              <a:rPr lang="en-US" sz="1100" dirty="0" err="1" smtClean="0"/>
              <a:t>Weerts</a:t>
            </a:r>
            <a:endParaRPr lang="en-US" sz="11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375</Words>
  <Application>Microsoft Office PowerPoint</Application>
  <PresentationFormat>On-screen Show (4:3)</PresentationFormat>
  <Paragraphs>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DPF Instrumentation taskforce</vt:lpstr>
      <vt:lpstr>Subtask members</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DPF Instrumentation taskforce</dc:title>
  <dc:creator/>
  <cp:lastModifiedBy>Harry Weerts</cp:lastModifiedBy>
  <cp:revision>5</cp:revision>
  <dcterms:created xsi:type="dcterms:W3CDTF">2006-08-16T00:00:00Z</dcterms:created>
  <dcterms:modified xsi:type="dcterms:W3CDTF">2011-06-08T17:51:07Z</dcterms:modified>
</cp:coreProperties>
</file>